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Tahoma"/>
      <p:regular r:id="rId39"/>
      <p:bold r:id="rId40"/>
    </p:embeddedFont>
    <p:embeddedFont>
      <p:font typeface="Book Antiqua"/>
      <p:regular r:id="rId41"/>
      <p:bold r:id="rId42"/>
      <p:italic r:id="rId43"/>
      <p:boldItalic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49" roundtripDataSignature="AMtx7mjjDasI4KoK8g4LdwZ5Fets23VB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Tahoma-bold.fntdata"/><Relationship Id="rId42" Type="http://schemas.openxmlformats.org/officeDocument/2006/relationships/font" Target="fonts/BookAntiqua-bold.fntdata"/><Relationship Id="rId41" Type="http://schemas.openxmlformats.org/officeDocument/2006/relationships/font" Target="fonts/BookAntiqua-regular.fntdata"/><Relationship Id="rId44" Type="http://schemas.openxmlformats.org/officeDocument/2006/relationships/font" Target="fonts/BookAntiqua-boldItalic.fntdata"/><Relationship Id="rId43" Type="http://schemas.openxmlformats.org/officeDocument/2006/relationships/font" Target="fonts/BookAntiqua-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Tahoma-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pic>
        <p:nvPicPr>
          <p:cNvPr id="15" name="Google Shape;15;p36"/>
          <p:cNvPicPr preferRelativeResize="0"/>
          <p:nvPr/>
        </p:nvPicPr>
        <p:blipFill rotWithShape="1">
          <a:blip r:embed="rId2">
            <a:alphaModFix/>
          </a:blip>
          <a:srcRect b="0" l="0" r="0" t="0"/>
          <a:stretch/>
        </p:blipFill>
        <p:spPr>
          <a:xfrm>
            <a:off x="5032131" y="-30007"/>
            <a:ext cx="6064493" cy="6879887"/>
          </a:xfrm>
          <a:prstGeom prst="rect">
            <a:avLst/>
          </a:prstGeom>
          <a:noFill/>
          <a:ln>
            <a:noFill/>
          </a:ln>
        </p:spPr>
      </p:pic>
      <p:sp>
        <p:nvSpPr>
          <p:cNvPr id="16" name="Google Shape;16;p36"/>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8" name="Google Shape;18;p36"/>
          <p:cNvSpPr/>
          <p:nvPr>
            <p:ph idx="2" type="pic"/>
          </p:nvPr>
        </p:nvSpPr>
        <p:spPr>
          <a:xfrm>
            <a:off x="0" y="-2235"/>
            <a:ext cx="5840730" cy="6862275"/>
          </a:xfrm>
          <a:prstGeom prst="rect">
            <a:avLst/>
          </a:prstGeom>
          <a:solidFill>
            <a:schemeClr val="lt2"/>
          </a:solidFill>
          <a:ln>
            <a:noFill/>
          </a:ln>
        </p:spPr>
      </p:sp>
      <p:sp>
        <p:nvSpPr>
          <p:cNvPr id="19" name="Google Shape;19;p36"/>
          <p:cNvSpPr txBox="1"/>
          <p:nvPr>
            <p:ph idx="3"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0" name="Google Shape;20;p36"/>
          <p:cNvCxnSpPr/>
          <p:nvPr/>
        </p:nvCxnSpPr>
        <p:spPr>
          <a:xfrm flipH="1">
            <a:off x="4559556" y="-10665"/>
            <a:ext cx="1930144" cy="687729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88" name="Shape 88"/>
        <p:cNvGrpSpPr/>
        <p:nvPr/>
      </p:nvGrpSpPr>
      <p:grpSpPr>
        <a:xfrm>
          <a:off x="0" y="0"/>
          <a:ext cx="0" cy="0"/>
          <a:chOff x="0" y="0"/>
          <a:chExt cx="0" cy="0"/>
        </a:xfrm>
      </p:grpSpPr>
      <p:sp>
        <p:nvSpPr>
          <p:cNvPr id="89" name="Google Shape;89;p45"/>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5"/>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91" name="Google Shape;91;p45"/>
          <p:cNvSpPr txBox="1"/>
          <p:nvPr>
            <p:ph idx="2"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45"/>
          <p:cNvSpPr txBox="1"/>
          <p:nvPr>
            <p:ph idx="3"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45"/>
          <p:cNvSpPr txBox="1"/>
          <p:nvPr>
            <p:ph idx="4"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45"/>
          <p:cNvSpPr txBox="1"/>
          <p:nvPr>
            <p:ph idx="5"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45"/>
          <p:cNvSpPr txBox="1"/>
          <p:nvPr>
            <p:ph idx="6"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45"/>
          <p:cNvSpPr txBox="1"/>
          <p:nvPr>
            <p:ph idx="7"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97" name="Shape 97"/>
        <p:cNvGrpSpPr/>
        <p:nvPr/>
      </p:nvGrpSpPr>
      <p:grpSpPr>
        <a:xfrm>
          <a:off x="0" y="0"/>
          <a:ext cx="0" cy="0"/>
          <a:chOff x="0" y="0"/>
          <a:chExt cx="0" cy="0"/>
        </a:xfrm>
      </p:grpSpPr>
      <p:sp>
        <p:nvSpPr>
          <p:cNvPr id="98" name="Google Shape;98;p46"/>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6"/>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46"/>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46"/>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46"/>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46"/>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46"/>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46"/>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46"/>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46"/>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46"/>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4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10" name="Shape 110"/>
        <p:cNvGrpSpPr/>
        <p:nvPr/>
      </p:nvGrpSpPr>
      <p:grpSpPr>
        <a:xfrm>
          <a:off x="0" y="0"/>
          <a:ext cx="0" cy="0"/>
          <a:chOff x="0" y="0"/>
          <a:chExt cx="0" cy="0"/>
        </a:xfrm>
      </p:grpSpPr>
      <p:sp>
        <p:nvSpPr>
          <p:cNvPr id="111" name="Google Shape;111;p4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4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47"/>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47"/>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6" name="Google Shape;116;p47"/>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7" name="Google Shape;117;p47"/>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47"/>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47"/>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47"/>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47"/>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2" name="Google Shape;122;p4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123" name="Shape 123"/>
        <p:cNvGrpSpPr/>
        <p:nvPr/>
      </p:nvGrpSpPr>
      <p:grpSpPr>
        <a:xfrm>
          <a:off x="0" y="0"/>
          <a:ext cx="0" cy="0"/>
          <a:chOff x="0" y="0"/>
          <a:chExt cx="0" cy="0"/>
        </a:xfrm>
      </p:grpSpPr>
      <p:sp>
        <p:nvSpPr>
          <p:cNvPr id="124" name="Google Shape;124;p48"/>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5" name="Google Shape;125;p48"/>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8"/>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48"/>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48"/>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9" name="Google Shape;129;p48"/>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48"/>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48"/>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48"/>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48"/>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48"/>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5" name="Google Shape;135;p48"/>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6" name="Google Shape;136;p4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137" name="Shape 137"/>
        <p:cNvGrpSpPr/>
        <p:nvPr/>
      </p:nvGrpSpPr>
      <p:grpSpPr>
        <a:xfrm>
          <a:off x="0" y="0"/>
          <a:ext cx="0" cy="0"/>
          <a:chOff x="0" y="0"/>
          <a:chExt cx="0" cy="0"/>
        </a:xfrm>
      </p:grpSpPr>
      <p:sp>
        <p:nvSpPr>
          <p:cNvPr id="138" name="Google Shape;138;p49"/>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9"/>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0" name="Google Shape;140;p49"/>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49"/>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2" name="Google Shape;142;p49"/>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49"/>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49"/>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49"/>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6" name="Google Shape;146;p49"/>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7" name="Google Shape;147;p49"/>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8" name="Google Shape;148;p49"/>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9" name="Google Shape;149;p4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150" name="Shape 150"/>
        <p:cNvGrpSpPr/>
        <p:nvPr/>
      </p:nvGrpSpPr>
      <p:grpSpPr>
        <a:xfrm>
          <a:off x="0" y="0"/>
          <a:ext cx="0" cy="0"/>
          <a:chOff x="0" y="0"/>
          <a:chExt cx="0" cy="0"/>
        </a:xfrm>
      </p:grpSpPr>
      <p:sp>
        <p:nvSpPr>
          <p:cNvPr id="151" name="Google Shape;151;p5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52" name="Google Shape;152;p50"/>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50"/>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50"/>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50"/>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50"/>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50"/>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50"/>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9" name="Google Shape;159;p50"/>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50"/>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50"/>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2" name="Google Shape;162;p50"/>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3" name="Google Shape;163;p5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4" name="Shape 164"/>
        <p:cNvGrpSpPr/>
        <p:nvPr/>
      </p:nvGrpSpPr>
      <p:grpSpPr>
        <a:xfrm>
          <a:off x="0" y="0"/>
          <a:ext cx="0" cy="0"/>
          <a:chOff x="0" y="0"/>
          <a:chExt cx="0" cy="0"/>
        </a:xfrm>
      </p:grpSpPr>
      <p:sp>
        <p:nvSpPr>
          <p:cNvPr id="165" name="Google Shape;165;p5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51"/>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algn="l">
              <a:lnSpc>
                <a:spcPct val="100000"/>
              </a:lnSpc>
              <a:spcBef>
                <a:spcPts val="1200"/>
              </a:spcBef>
              <a:spcAft>
                <a:spcPts val="0"/>
              </a:spcAft>
              <a:buSzPts val="2000"/>
              <a:buFont typeface="Courier New"/>
              <a:buChar char="o"/>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7" name="Google Shape;167;p5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5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70" name="Shape 170"/>
        <p:cNvGrpSpPr/>
        <p:nvPr/>
      </p:nvGrpSpPr>
      <p:grpSpPr>
        <a:xfrm>
          <a:off x="0" y="0"/>
          <a:ext cx="0" cy="0"/>
          <a:chOff x="0" y="0"/>
          <a:chExt cx="0" cy="0"/>
        </a:xfrm>
      </p:grpSpPr>
      <p:sp>
        <p:nvSpPr>
          <p:cNvPr id="171" name="Google Shape;171;p53"/>
          <p:cNvSpPr txBox="1"/>
          <p:nvPr>
            <p:ph type="ctrTitle"/>
          </p:nvPr>
        </p:nvSpPr>
        <p:spPr>
          <a:xfrm>
            <a:off x="914400" y="90540"/>
            <a:ext cx="10464800" cy="2089098"/>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7200"/>
              <a:buFont typeface="Book Antiqu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53"/>
          <p:cNvSpPr txBox="1"/>
          <p:nvPr>
            <p:ph idx="1" type="subTitle"/>
          </p:nvPr>
        </p:nvSpPr>
        <p:spPr>
          <a:xfrm>
            <a:off x="711200" y="4114800"/>
            <a:ext cx="10769600" cy="1752600"/>
          </a:xfrm>
          <a:prstGeom prst="rect">
            <a:avLst/>
          </a:prstGeom>
          <a:noFill/>
          <a:ln>
            <a:noFill/>
          </a:ln>
        </p:spPr>
        <p:txBody>
          <a:bodyPr anchorCtr="0" anchor="t" bIns="45700" lIns="0" spcFirstLastPara="1" rIns="0" wrap="square" tIns="45700">
            <a:normAutofit/>
          </a:bodyPr>
          <a:lstStyle>
            <a:lvl1pPr lvl="0" algn="ctr">
              <a:lnSpc>
                <a:spcPct val="100000"/>
              </a:lnSpc>
              <a:spcBef>
                <a:spcPts val="1200"/>
              </a:spcBef>
              <a:spcAft>
                <a:spcPts val="0"/>
              </a:spcAft>
              <a:buSzPts val="3200"/>
              <a:buFont typeface="Times"/>
              <a:buNone/>
              <a:defRPr sz="3200"/>
            </a:lvl1pPr>
            <a:lvl2pPr lvl="1" algn="l">
              <a:lnSpc>
                <a:spcPct val="100000"/>
              </a:lnSpc>
              <a:spcBef>
                <a:spcPts val="200"/>
              </a:spcBef>
              <a:spcAft>
                <a:spcPts val="0"/>
              </a:spcAft>
              <a:buClr>
                <a:schemeClr val="dk1"/>
              </a:buClr>
              <a:buSzPts val="1800"/>
              <a:buChar char="◦"/>
              <a:defRPr/>
            </a:lvl2pPr>
            <a:lvl3pPr lvl="2" algn="l">
              <a:lnSpc>
                <a:spcPct val="100000"/>
              </a:lnSpc>
              <a:spcBef>
                <a:spcPts val="400"/>
              </a:spcBef>
              <a:spcAft>
                <a:spcPts val="0"/>
              </a:spcAft>
              <a:buClr>
                <a:schemeClr val="dk1"/>
              </a:buClr>
              <a:buSzPts val="1800"/>
              <a:buChar char="◦"/>
              <a:defRPr/>
            </a:lvl3pPr>
            <a:lvl4pPr lvl="3" algn="l">
              <a:lnSpc>
                <a:spcPct val="100000"/>
              </a:lnSpc>
              <a:spcBef>
                <a:spcPts val="400"/>
              </a:spcBef>
              <a:spcAft>
                <a:spcPts val="0"/>
              </a:spcAft>
              <a:buClr>
                <a:schemeClr val="dk1"/>
              </a:buClr>
              <a:buSzPts val="1800"/>
              <a:buChar char="◦"/>
              <a:defRPr/>
            </a:lvl4pPr>
            <a:lvl5pPr lvl="4" algn="l">
              <a:lnSpc>
                <a:spcPct val="100000"/>
              </a:lnSpc>
              <a:spcBef>
                <a:spcPts val="400"/>
              </a:spcBef>
              <a:spcAft>
                <a:spcPts val="0"/>
              </a:spcAft>
              <a:buClr>
                <a:schemeClr val="dk1"/>
              </a:buClr>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21" name="Shape 21"/>
        <p:cNvGrpSpPr/>
        <p:nvPr/>
      </p:nvGrpSpPr>
      <p:grpSpPr>
        <a:xfrm>
          <a:off x="0" y="0"/>
          <a:ext cx="0" cy="0"/>
          <a:chOff x="0" y="0"/>
          <a:chExt cx="0" cy="0"/>
        </a:xfrm>
      </p:grpSpPr>
      <p:sp>
        <p:nvSpPr>
          <p:cNvPr id="22" name="Google Shape;22;p37"/>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3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25" name="Shape 25"/>
        <p:cNvGrpSpPr/>
        <p:nvPr/>
      </p:nvGrpSpPr>
      <p:grpSpPr>
        <a:xfrm>
          <a:off x="0" y="0"/>
          <a:ext cx="0" cy="0"/>
          <a:chOff x="0" y="0"/>
          <a:chExt cx="0" cy="0"/>
        </a:xfrm>
      </p:grpSpPr>
      <p:sp>
        <p:nvSpPr>
          <p:cNvPr id="26" name="Google Shape;26;p38"/>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8" name="Google Shape;28;p38"/>
          <p:cNvSpPr txBox="1"/>
          <p:nvPr>
            <p:ph idx="2"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29" name="Shape 29"/>
        <p:cNvGrpSpPr/>
        <p:nvPr/>
      </p:nvGrpSpPr>
      <p:grpSpPr>
        <a:xfrm>
          <a:off x="0" y="0"/>
          <a:ext cx="0" cy="0"/>
          <a:chOff x="0" y="0"/>
          <a:chExt cx="0" cy="0"/>
        </a:xfrm>
      </p:grpSpPr>
      <p:sp>
        <p:nvSpPr>
          <p:cNvPr id="30" name="Google Shape;30;p39"/>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1" name="Google Shape;31;p39"/>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3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34" name="Shape 34"/>
        <p:cNvGrpSpPr/>
        <p:nvPr/>
      </p:nvGrpSpPr>
      <p:grpSpPr>
        <a:xfrm>
          <a:off x="0" y="0"/>
          <a:ext cx="0" cy="0"/>
          <a:chOff x="0" y="0"/>
          <a:chExt cx="0" cy="0"/>
        </a:xfrm>
      </p:grpSpPr>
      <p:sp>
        <p:nvSpPr>
          <p:cNvPr id="35" name="Google Shape;35;p40"/>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7" name="Shape 37"/>
        <p:cNvGrpSpPr/>
        <p:nvPr/>
      </p:nvGrpSpPr>
      <p:grpSpPr>
        <a:xfrm>
          <a:off x="0" y="0"/>
          <a:ext cx="0" cy="0"/>
          <a:chOff x="0" y="0"/>
          <a:chExt cx="0" cy="0"/>
        </a:xfrm>
      </p:grpSpPr>
      <p:sp>
        <p:nvSpPr>
          <p:cNvPr id="38" name="Google Shape;38;p4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9" name="Google Shape;39;p4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4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1"/>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41"/>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41"/>
          <p:cNvSpPr txBox="1"/>
          <p:nvPr>
            <p:ph idx="3"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41"/>
          <p:cNvSpPr txBox="1"/>
          <p:nvPr>
            <p:ph idx="4"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41"/>
          <p:cNvSpPr txBox="1"/>
          <p:nvPr>
            <p:ph idx="5"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1"/>
          <p:cNvSpPr txBox="1"/>
          <p:nvPr>
            <p:ph idx="6"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41"/>
          <p:cNvSpPr txBox="1"/>
          <p:nvPr>
            <p:ph idx="7"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41"/>
          <p:cNvSpPr txBox="1"/>
          <p:nvPr>
            <p:ph idx="8"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41"/>
          <p:cNvSpPr txBox="1"/>
          <p:nvPr>
            <p:ph idx="9"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41"/>
          <p:cNvSpPr txBox="1"/>
          <p:nvPr>
            <p:ph idx="13"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51" name="Shape 51"/>
        <p:cNvGrpSpPr/>
        <p:nvPr/>
      </p:nvGrpSpPr>
      <p:grpSpPr>
        <a:xfrm>
          <a:off x="0" y="0"/>
          <a:ext cx="0" cy="0"/>
          <a:chOff x="0" y="0"/>
          <a:chExt cx="0" cy="0"/>
        </a:xfrm>
      </p:grpSpPr>
      <p:sp>
        <p:nvSpPr>
          <p:cNvPr id="52" name="Google Shape;52;p42"/>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4" name="Google Shape;54;p4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55" name="Shape 55"/>
        <p:cNvGrpSpPr/>
        <p:nvPr/>
      </p:nvGrpSpPr>
      <p:grpSpPr>
        <a:xfrm>
          <a:off x="0" y="0"/>
          <a:ext cx="0" cy="0"/>
          <a:chOff x="0" y="0"/>
          <a:chExt cx="0" cy="0"/>
        </a:xfrm>
      </p:grpSpPr>
      <p:grpSp>
        <p:nvGrpSpPr>
          <p:cNvPr id="56" name="Google Shape;56;p43"/>
          <p:cNvGrpSpPr/>
          <p:nvPr/>
        </p:nvGrpSpPr>
        <p:grpSpPr>
          <a:xfrm>
            <a:off x="8233290" y="0"/>
            <a:ext cx="2740011" cy="6850028"/>
            <a:chOff x="8233290" y="0"/>
            <a:chExt cx="2740011" cy="6850028"/>
          </a:xfrm>
        </p:grpSpPr>
        <p:pic>
          <p:nvPicPr>
            <p:cNvPr id="57" name="Google Shape;57;p43"/>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58" name="Google Shape;58;p43"/>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59" name="Google Shape;59;p43"/>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0" name="Google Shape;60;p43"/>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3"/>
          <p:cNvSpPr/>
          <p:nvPr>
            <p:ph idx="1" type="body"/>
          </p:nvPr>
        </p:nvSpPr>
        <p:spPr>
          <a:xfrm>
            <a:off x="131835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43"/>
          <p:cNvSpPr/>
          <p:nvPr>
            <p:ph idx="2" type="pic"/>
          </p:nvPr>
        </p:nvSpPr>
        <p:spPr>
          <a:xfrm>
            <a:off x="2239419" y="2833688"/>
            <a:ext cx="1005840" cy="914400"/>
          </a:xfrm>
          <a:prstGeom prst="rect">
            <a:avLst/>
          </a:prstGeom>
          <a:noFill/>
          <a:ln>
            <a:noFill/>
          </a:ln>
        </p:spPr>
      </p:sp>
      <p:sp>
        <p:nvSpPr>
          <p:cNvPr id="63" name="Google Shape;63;p43"/>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43"/>
          <p:cNvSpPr/>
          <p:nvPr>
            <p:ph idx="4" type="body"/>
          </p:nvPr>
        </p:nvSpPr>
        <p:spPr>
          <a:xfrm>
            <a:off x="465109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43"/>
          <p:cNvSpPr/>
          <p:nvPr>
            <p:ph idx="5" type="pic"/>
          </p:nvPr>
        </p:nvSpPr>
        <p:spPr>
          <a:xfrm>
            <a:off x="5572159" y="2954840"/>
            <a:ext cx="1005840" cy="914400"/>
          </a:xfrm>
          <a:prstGeom prst="rect">
            <a:avLst/>
          </a:prstGeom>
          <a:noFill/>
          <a:ln>
            <a:noFill/>
          </a:ln>
        </p:spPr>
      </p:sp>
      <p:sp>
        <p:nvSpPr>
          <p:cNvPr id="66" name="Google Shape;66;p43"/>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43"/>
          <p:cNvSpPr/>
          <p:nvPr>
            <p:ph idx="7" type="body"/>
          </p:nvPr>
        </p:nvSpPr>
        <p:spPr>
          <a:xfrm>
            <a:off x="7995403"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43"/>
          <p:cNvSpPr/>
          <p:nvPr>
            <p:ph idx="8" type="pic"/>
          </p:nvPr>
        </p:nvSpPr>
        <p:spPr>
          <a:xfrm>
            <a:off x="8916470" y="2833688"/>
            <a:ext cx="1005840" cy="914400"/>
          </a:xfrm>
          <a:prstGeom prst="rect">
            <a:avLst/>
          </a:prstGeom>
          <a:noFill/>
          <a:ln>
            <a:noFill/>
          </a:ln>
        </p:spPr>
      </p:sp>
      <p:sp>
        <p:nvSpPr>
          <p:cNvPr id="69" name="Google Shape;69;p43"/>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43"/>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72" name="Shape 72"/>
        <p:cNvGrpSpPr/>
        <p:nvPr/>
      </p:nvGrpSpPr>
      <p:grpSpPr>
        <a:xfrm>
          <a:off x="0" y="0"/>
          <a:ext cx="0" cy="0"/>
          <a:chOff x="0" y="0"/>
          <a:chExt cx="0" cy="0"/>
        </a:xfrm>
      </p:grpSpPr>
      <p:grpSp>
        <p:nvGrpSpPr>
          <p:cNvPr id="73" name="Google Shape;73;p44"/>
          <p:cNvGrpSpPr/>
          <p:nvPr/>
        </p:nvGrpSpPr>
        <p:grpSpPr>
          <a:xfrm>
            <a:off x="8233290" y="0"/>
            <a:ext cx="2740011" cy="6850028"/>
            <a:chOff x="8233290" y="0"/>
            <a:chExt cx="2740011" cy="6850028"/>
          </a:xfrm>
        </p:grpSpPr>
        <p:pic>
          <p:nvPicPr>
            <p:cNvPr id="74" name="Google Shape;74;p44"/>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75" name="Google Shape;75;p44"/>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76" name="Google Shape;76;p44"/>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44"/>
          <p:cNvSpPr/>
          <p:nvPr>
            <p:ph idx="2" type="pic"/>
          </p:nvPr>
        </p:nvSpPr>
        <p:spPr>
          <a:xfrm>
            <a:off x="2239419" y="2833688"/>
            <a:ext cx="1005840" cy="914400"/>
          </a:xfrm>
          <a:prstGeom prst="rect">
            <a:avLst/>
          </a:prstGeom>
          <a:noFill/>
          <a:ln>
            <a:noFill/>
          </a:ln>
        </p:spPr>
      </p:sp>
      <p:sp>
        <p:nvSpPr>
          <p:cNvPr id="79" name="Google Shape;79;p44"/>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44"/>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44"/>
          <p:cNvSpPr/>
          <p:nvPr>
            <p:ph idx="5" type="pic"/>
          </p:nvPr>
        </p:nvSpPr>
        <p:spPr>
          <a:xfrm>
            <a:off x="5572159" y="2954840"/>
            <a:ext cx="1005840" cy="914400"/>
          </a:xfrm>
          <a:prstGeom prst="rect">
            <a:avLst/>
          </a:prstGeom>
          <a:noFill/>
          <a:ln>
            <a:noFill/>
          </a:ln>
        </p:spPr>
      </p:sp>
      <p:sp>
        <p:nvSpPr>
          <p:cNvPr id="82" name="Google Shape;82;p44"/>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44"/>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44"/>
          <p:cNvSpPr/>
          <p:nvPr>
            <p:ph idx="8" type="pic"/>
          </p:nvPr>
        </p:nvSpPr>
        <p:spPr>
          <a:xfrm>
            <a:off x="8916470" y="2833688"/>
            <a:ext cx="1005840" cy="914400"/>
          </a:xfrm>
          <a:prstGeom prst="rect">
            <a:avLst/>
          </a:prstGeom>
          <a:noFill/>
          <a:ln>
            <a:noFill/>
          </a:ln>
        </p:spPr>
      </p:sp>
      <p:sp>
        <p:nvSpPr>
          <p:cNvPr id="85" name="Google Shape;85;p44"/>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44"/>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3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35"/>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5.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type="ctrTitle"/>
          </p:nvPr>
        </p:nvSpPr>
        <p:spPr>
          <a:xfrm>
            <a:off x="7021568" y="508138"/>
            <a:ext cx="4323426" cy="257905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Network Security For Energy</a:t>
            </a:r>
            <a:endParaRPr/>
          </a:p>
        </p:txBody>
      </p:sp>
      <p:sp>
        <p:nvSpPr>
          <p:cNvPr id="179" name="Google Shape;179;p1"/>
          <p:cNvSpPr txBox="1"/>
          <p:nvPr>
            <p:ph idx="1" type="subTitle"/>
          </p:nvPr>
        </p:nvSpPr>
        <p:spPr>
          <a:xfrm>
            <a:off x="6204155" y="5021011"/>
            <a:ext cx="3144331"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PRESENTATION BY: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ANTONIOS NTIB</a:t>
            </a:r>
            <a:endParaRPr/>
          </a:p>
        </p:txBody>
      </p:sp>
      <p:sp>
        <p:nvSpPr>
          <p:cNvPr id="180" name="Google Shape;180;p1"/>
          <p:cNvSpPr txBox="1"/>
          <p:nvPr>
            <p:ph idx="3" type="body"/>
          </p:nvPr>
        </p:nvSpPr>
        <p:spPr>
          <a:xfrm>
            <a:off x="6204155" y="3254849"/>
            <a:ext cx="5238545"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CSP004_C_E</a:t>
            </a:r>
            <a:endParaRPr/>
          </a:p>
        </p:txBody>
      </p:sp>
      <p:sp>
        <p:nvSpPr>
          <p:cNvPr id="181" name="Google Shape;181;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82" name="Google Shape;182;p1"/>
          <p:cNvPicPr preferRelativeResize="0"/>
          <p:nvPr>
            <p:ph idx="2" type="pic"/>
          </p:nvPr>
        </p:nvPicPr>
        <p:blipFill rotWithShape="1">
          <a:blip r:embed="rId3">
            <a:alphaModFix/>
          </a:blip>
          <a:srcRect b="782" l="0" r="0" t="784"/>
          <a:stretch/>
        </p:blipFill>
        <p:spPr>
          <a:xfrm>
            <a:off x="0" y="-2235"/>
            <a:ext cx="5840730" cy="6862275"/>
          </a:xfrm>
          <a:prstGeom prst="rect">
            <a:avLst/>
          </a:prstGeom>
          <a:solidFill>
            <a:schemeClr val="lt2"/>
          </a:solidFill>
          <a:ln>
            <a:noFill/>
          </a:ln>
        </p:spPr>
      </p:pic>
      <p:grpSp>
        <p:nvGrpSpPr>
          <p:cNvPr id="183" name="Google Shape;183;p1"/>
          <p:cNvGrpSpPr/>
          <p:nvPr/>
        </p:nvGrpSpPr>
        <p:grpSpPr>
          <a:xfrm>
            <a:off x="7549377" y="6167336"/>
            <a:ext cx="3294001" cy="612000"/>
            <a:chOff x="5179092" y="5483822"/>
            <a:chExt cx="3294001" cy="612000"/>
          </a:xfrm>
        </p:grpSpPr>
        <p:pic>
          <p:nvPicPr>
            <p:cNvPr id="184" name="Google Shape;184;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85" name="Google Shape;185;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86" name="Google Shape;186;p1"/>
          <p:cNvSpPr txBox="1"/>
          <p:nvPr/>
        </p:nvSpPr>
        <p:spPr>
          <a:xfrm>
            <a:off x="6203090" y="4490500"/>
            <a:ext cx="48590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SLIDE SET #8: </a:t>
            </a:r>
            <a:r>
              <a:rPr b="1" i="0" lang="en-US" sz="1800" u="none" cap="none" strike="noStrike">
                <a:solidFill>
                  <a:schemeClr val="dk1"/>
                </a:solidFill>
                <a:latin typeface="Century Gothic"/>
                <a:ea typeface="Century Gothic"/>
                <a:cs typeface="Century Gothic"/>
                <a:sym typeface="Century Gothic"/>
              </a:rPr>
              <a:t>Web Security </a:t>
            </a:r>
            <a:endParaRPr b="1" i="1" sz="1800" u="none" cap="none" strike="noStrike">
              <a:solidFill>
                <a:schemeClr val="dk1"/>
              </a:solidFill>
              <a:latin typeface="Century Gothic"/>
              <a:ea typeface="Century Gothic"/>
              <a:cs typeface="Century Gothic"/>
              <a:sym typeface="Century Gothic"/>
            </a:endParaRPr>
          </a:p>
        </p:txBody>
      </p:sp>
      <p:pic>
        <p:nvPicPr>
          <p:cNvPr descr="A red sign with white text&#10;&#10;Description automatically generated" id="187" name="Google Shape;187;p1"/>
          <p:cNvPicPr preferRelativeResize="0"/>
          <p:nvPr/>
        </p:nvPicPr>
        <p:blipFill rotWithShape="1">
          <a:blip r:embed="rId6">
            <a:alphaModFix/>
          </a:blip>
          <a:srcRect b="0" l="0" r="0" t="0"/>
          <a:stretch/>
        </p:blipFill>
        <p:spPr>
          <a:xfrm>
            <a:off x="9568593" y="4955092"/>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9"/>
          <p:cNvSpPr txBox="1"/>
          <p:nvPr>
            <p:ph type="ctrTitle"/>
          </p:nvPr>
        </p:nvSpPr>
        <p:spPr>
          <a:xfrm>
            <a:off x="983227" y="715654"/>
            <a:ext cx="10419192" cy="7690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Cookies </a:t>
            </a:r>
            <a:endParaRPr/>
          </a:p>
        </p:txBody>
      </p:sp>
      <p:sp>
        <p:nvSpPr>
          <p:cNvPr id="293" name="Google Shape;293;p9"/>
          <p:cNvSpPr txBox="1"/>
          <p:nvPr>
            <p:ph idx="2" type="body"/>
          </p:nvPr>
        </p:nvSpPr>
        <p:spPr>
          <a:xfrm>
            <a:off x="1443771" y="1863945"/>
            <a:ext cx="9253725" cy="3828932"/>
          </a:xfrm>
          <a:prstGeom prst="rect">
            <a:avLst/>
          </a:prstGeom>
          <a:noFill/>
          <a:ln>
            <a:noFill/>
          </a:ln>
        </p:spPr>
        <p:txBody>
          <a:bodyPr anchorCtr="0" anchor="t" bIns="45700" lIns="91425" spcFirstLastPara="1" rIns="0" wrap="square" tIns="0">
            <a:noAutofit/>
          </a:bodyPr>
          <a:lstStyle/>
          <a:p>
            <a:pPr indent="-274320" lvl="0" marL="274320" rtl="0" algn="l">
              <a:lnSpc>
                <a:spcPct val="90000"/>
              </a:lnSpc>
              <a:spcBef>
                <a:spcPts val="0"/>
              </a:spcBef>
              <a:spcAft>
                <a:spcPts val="0"/>
              </a:spcAft>
              <a:buSzPts val="1400"/>
              <a:buChar char="o"/>
            </a:pPr>
            <a:r>
              <a:rPr lang="en-US" sz="1800"/>
              <a:t>Stored by the browser</a:t>
            </a:r>
            <a:endParaRPr sz="1800"/>
          </a:p>
          <a:p>
            <a:pPr indent="-274320" lvl="0" marL="274320" rtl="0" algn="l">
              <a:lnSpc>
                <a:spcPct val="90000"/>
              </a:lnSpc>
              <a:spcBef>
                <a:spcPts val="1800"/>
              </a:spcBef>
              <a:spcAft>
                <a:spcPts val="0"/>
              </a:spcAft>
              <a:buSzPts val="1400"/>
              <a:buChar char="o"/>
            </a:pPr>
            <a:r>
              <a:rPr lang="en-US" sz="1800"/>
              <a:t>Used by the web applications</a:t>
            </a:r>
            <a:endParaRPr sz="1800"/>
          </a:p>
          <a:p>
            <a:pPr indent="-274319" lvl="1" marL="384048" rtl="0" algn="l">
              <a:lnSpc>
                <a:spcPct val="90000"/>
              </a:lnSpc>
              <a:spcBef>
                <a:spcPts val="800"/>
              </a:spcBef>
              <a:spcAft>
                <a:spcPts val="0"/>
              </a:spcAft>
              <a:buClr>
                <a:schemeClr val="lt1"/>
              </a:buClr>
              <a:buSzPts val="1400"/>
              <a:buChar char="o"/>
            </a:pPr>
            <a:r>
              <a:rPr lang="en-US" sz="1800"/>
              <a:t>used for authenticating, tracking, and maintaining specific information about users</a:t>
            </a:r>
            <a:endParaRPr sz="1800"/>
          </a:p>
          <a:p>
            <a:pPr indent="-274319" lvl="2" marL="566928" rtl="0" algn="l">
              <a:lnSpc>
                <a:spcPct val="90000"/>
              </a:lnSpc>
              <a:spcBef>
                <a:spcPts val="600"/>
              </a:spcBef>
              <a:spcAft>
                <a:spcPts val="0"/>
              </a:spcAft>
              <a:buClr>
                <a:schemeClr val="lt1"/>
              </a:buClr>
              <a:buSzPts val="1400"/>
              <a:buChar char="o"/>
            </a:pPr>
            <a:r>
              <a:rPr lang="en-US" sz="1800"/>
              <a:t>e.g., site preferences, contents of shopping carts</a:t>
            </a:r>
            <a:endParaRPr sz="1800"/>
          </a:p>
          <a:p>
            <a:pPr indent="-274319" lvl="1" marL="384048" rtl="0" algn="l">
              <a:lnSpc>
                <a:spcPct val="90000"/>
              </a:lnSpc>
              <a:spcBef>
                <a:spcPts val="600"/>
              </a:spcBef>
              <a:spcAft>
                <a:spcPts val="0"/>
              </a:spcAft>
              <a:buClr>
                <a:schemeClr val="lt1"/>
              </a:buClr>
              <a:buSzPts val="1400"/>
              <a:buChar char="o"/>
            </a:pPr>
            <a:r>
              <a:rPr lang="en-US" sz="1800"/>
              <a:t>data may be sensitive</a:t>
            </a:r>
            <a:endParaRPr sz="1800"/>
          </a:p>
          <a:p>
            <a:pPr indent="-274319" lvl="1" marL="384048" rtl="0" algn="l">
              <a:lnSpc>
                <a:spcPct val="90000"/>
              </a:lnSpc>
              <a:spcBef>
                <a:spcPts val="600"/>
              </a:spcBef>
              <a:spcAft>
                <a:spcPts val="0"/>
              </a:spcAft>
              <a:buClr>
                <a:schemeClr val="lt1"/>
              </a:buClr>
              <a:buSzPts val="1400"/>
              <a:buChar char="o"/>
            </a:pPr>
            <a:r>
              <a:rPr lang="en-US" sz="1800"/>
              <a:t>may be used to gather information about specific users</a:t>
            </a:r>
            <a:endParaRPr sz="1800"/>
          </a:p>
          <a:p>
            <a:pPr indent="-185420" lvl="1" marL="384048" rtl="0" algn="l">
              <a:lnSpc>
                <a:spcPct val="90000"/>
              </a:lnSpc>
              <a:spcBef>
                <a:spcPts val="600"/>
              </a:spcBef>
              <a:spcAft>
                <a:spcPts val="0"/>
              </a:spcAft>
              <a:buClr>
                <a:schemeClr val="lt1"/>
              </a:buClr>
              <a:buSzPts val="1400"/>
              <a:buNone/>
            </a:pPr>
            <a:r>
              <a:t/>
            </a:r>
            <a:endParaRPr sz="1800"/>
          </a:p>
          <a:p>
            <a:pPr indent="-274320" lvl="0" marL="274320" rtl="0" algn="l">
              <a:lnSpc>
                <a:spcPct val="90000"/>
              </a:lnSpc>
              <a:spcBef>
                <a:spcPts val="1600"/>
              </a:spcBef>
              <a:spcAft>
                <a:spcPts val="0"/>
              </a:spcAft>
              <a:buSzPts val="1400"/>
              <a:buChar char="o"/>
            </a:pPr>
            <a:r>
              <a:rPr lang="en-US" sz="1800"/>
              <a:t>Cookie ownership</a:t>
            </a:r>
            <a:endParaRPr sz="1800"/>
          </a:p>
          <a:p>
            <a:pPr indent="-274319" lvl="1" marL="384048" rtl="0" algn="l">
              <a:lnSpc>
                <a:spcPct val="90000"/>
              </a:lnSpc>
              <a:spcBef>
                <a:spcPts val="800"/>
              </a:spcBef>
              <a:spcAft>
                <a:spcPts val="0"/>
              </a:spcAft>
              <a:buClr>
                <a:schemeClr val="lt1"/>
              </a:buClr>
              <a:buSzPts val="1400"/>
              <a:buChar char="o"/>
            </a:pPr>
            <a:r>
              <a:rPr lang="en-US" sz="1800"/>
              <a:t>Once a cookie is saved on your computer, only the website that created the cookie can read it</a:t>
            </a:r>
            <a:endParaRPr sz="1800"/>
          </a:p>
        </p:txBody>
      </p:sp>
      <p:pic>
        <p:nvPicPr>
          <p:cNvPr id="294" name="Google Shape;294;p9"/>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295" name="Google Shape;295;p9"/>
          <p:cNvSpPr txBox="1"/>
          <p:nvPr/>
        </p:nvSpPr>
        <p:spPr>
          <a:xfrm>
            <a:off x="10687665" y="598477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0"/>
          <p:cNvSpPr txBox="1"/>
          <p:nvPr>
            <p:ph type="ctrTitle"/>
          </p:nvPr>
        </p:nvSpPr>
        <p:spPr>
          <a:xfrm>
            <a:off x="796322" y="320040"/>
            <a:ext cx="9635704" cy="889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Web Authentication via Cookies</a:t>
            </a:r>
            <a:endParaRPr/>
          </a:p>
        </p:txBody>
      </p:sp>
      <p:sp>
        <p:nvSpPr>
          <p:cNvPr id="301" name="Google Shape;301;p10"/>
          <p:cNvSpPr txBox="1"/>
          <p:nvPr>
            <p:ph idx="1" type="body"/>
          </p:nvPr>
        </p:nvSpPr>
        <p:spPr>
          <a:xfrm>
            <a:off x="796321" y="1651819"/>
            <a:ext cx="9999497" cy="3652019"/>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Char char="o"/>
            </a:pPr>
            <a:r>
              <a:rPr lang="en-US" sz="2000"/>
              <a:t>HTTP is stateless</a:t>
            </a:r>
            <a:endParaRPr sz="2000"/>
          </a:p>
          <a:p>
            <a:pPr indent="-182880" lvl="1" marL="384048" rtl="0" algn="l">
              <a:lnSpc>
                <a:spcPct val="100000"/>
              </a:lnSpc>
              <a:spcBef>
                <a:spcPts val="400"/>
              </a:spcBef>
              <a:spcAft>
                <a:spcPts val="0"/>
              </a:spcAft>
              <a:buClr>
                <a:schemeClr val="dk1"/>
              </a:buClr>
              <a:buSzPts val="1400"/>
              <a:buChar char="◦"/>
            </a:pPr>
            <a:r>
              <a:rPr lang="en-US" sz="2000"/>
              <a:t>How does the server recognize a user who has signed in? </a:t>
            </a:r>
            <a:endParaRPr sz="2000"/>
          </a:p>
          <a:p>
            <a:pPr indent="-93979" lvl="1" marL="384048" rtl="0" algn="l">
              <a:lnSpc>
                <a:spcPct val="100000"/>
              </a:lnSpc>
              <a:spcBef>
                <a:spcPts val="600"/>
              </a:spcBef>
              <a:spcAft>
                <a:spcPts val="0"/>
              </a:spcAft>
              <a:buClr>
                <a:schemeClr val="dk1"/>
              </a:buClr>
              <a:buSzPts val="1400"/>
              <a:buNone/>
            </a:pPr>
            <a:r>
              <a:t/>
            </a:r>
            <a:endParaRPr sz="2000"/>
          </a:p>
          <a:p>
            <a:pPr indent="-274320" lvl="0" marL="274320" rtl="0" algn="l">
              <a:lnSpc>
                <a:spcPct val="100000"/>
              </a:lnSpc>
              <a:spcBef>
                <a:spcPts val="1600"/>
              </a:spcBef>
              <a:spcAft>
                <a:spcPts val="0"/>
              </a:spcAft>
              <a:buSzPts val="1400"/>
              <a:buChar char="o"/>
            </a:pPr>
            <a:r>
              <a:rPr lang="en-US" sz="2000"/>
              <a:t>Servers can use cookies to store state on client</a:t>
            </a:r>
            <a:endParaRPr sz="2000"/>
          </a:p>
          <a:p>
            <a:pPr indent="-182880" lvl="1" marL="384048" rtl="0" algn="l">
              <a:lnSpc>
                <a:spcPct val="100000"/>
              </a:lnSpc>
              <a:spcBef>
                <a:spcPts val="400"/>
              </a:spcBef>
              <a:spcAft>
                <a:spcPts val="0"/>
              </a:spcAft>
              <a:buClr>
                <a:schemeClr val="dk1"/>
              </a:buClr>
              <a:buSzPts val="1400"/>
              <a:buChar char="◦"/>
            </a:pPr>
            <a:r>
              <a:rPr lang="en-US" sz="2000"/>
              <a:t>After client successfully authenticates, server computes an </a:t>
            </a:r>
            <a:r>
              <a:rPr lang="en-US" sz="2000">
                <a:solidFill>
                  <a:schemeClr val="hlink"/>
                </a:solidFill>
              </a:rPr>
              <a:t>authenticator</a:t>
            </a:r>
            <a:r>
              <a:rPr lang="en-US" sz="2000"/>
              <a:t> and gives it to browser in a cookie</a:t>
            </a:r>
            <a:endParaRPr sz="2000"/>
          </a:p>
          <a:p>
            <a:pPr indent="-182880" lvl="2" marL="566928" rtl="0" algn="l">
              <a:lnSpc>
                <a:spcPct val="100000"/>
              </a:lnSpc>
              <a:spcBef>
                <a:spcPts val="600"/>
              </a:spcBef>
              <a:spcAft>
                <a:spcPts val="0"/>
              </a:spcAft>
              <a:buClr>
                <a:schemeClr val="dk1"/>
              </a:buClr>
              <a:buSzPts val="1400"/>
              <a:buChar char="◦"/>
            </a:pPr>
            <a:r>
              <a:rPr i="1" lang="en-US" sz="2000"/>
              <a:t>Client cannot forge authenticator on his own (session id)</a:t>
            </a:r>
            <a:endParaRPr i="1" sz="2000"/>
          </a:p>
          <a:p>
            <a:pPr indent="-182880" lvl="1" marL="384048" rtl="0" algn="l">
              <a:lnSpc>
                <a:spcPct val="100000"/>
              </a:lnSpc>
              <a:spcBef>
                <a:spcPts val="600"/>
              </a:spcBef>
              <a:spcAft>
                <a:spcPts val="0"/>
              </a:spcAft>
              <a:buClr>
                <a:schemeClr val="dk1"/>
              </a:buClr>
              <a:buSzPts val="1400"/>
              <a:buChar char="◦"/>
            </a:pPr>
            <a:r>
              <a:rPr lang="en-US" sz="2000"/>
              <a:t>With each request, browser presents the cookie</a:t>
            </a:r>
            <a:endParaRPr sz="2000"/>
          </a:p>
          <a:p>
            <a:pPr indent="-182880" lvl="1" marL="384048" rtl="0" algn="l">
              <a:lnSpc>
                <a:spcPct val="100000"/>
              </a:lnSpc>
              <a:spcBef>
                <a:spcPts val="600"/>
              </a:spcBef>
              <a:spcAft>
                <a:spcPts val="0"/>
              </a:spcAft>
              <a:buClr>
                <a:schemeClr val="dk1"/>
              </a:buClr>
              <a:buSzPts val="1400"/>
              <a:buChar char="◦"/>
            </a:pPr>
            <a:r>
              <a:rPr lang="en-US" sz="2000"/>
              <a:t>Server verifies the authenticator</a:t>
            </a:r>
            <a:endParaRPr sz="2000"/>
          </a:p>
        </p:txBody>
      </p:sp>
      <p:pic>
        <p:nvPicPr>
          <p:cNvPr id="302" name="Google Shape;302;p10"/>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303" name="Google Shape;303;p10"/>
          <p:cNvSpPr txBox="1"/>
          <p:nvPr/>
        </p:nvSpPr>
        <p:spPr>
          <a:xfrm>
            <a:off x="10687665" y="598477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1"/>
          <p:cNvSpPr txBox="1"/>
          <p:nvPr>
            <p:ph type="ctrTitle"/>
          </p:nvPr>
        </p:nvSpPr>
        <p:spPr>
          <a:xfrm>
            <a:off x="1042220" y="357287"/>
            <a:ext cx="8337754" cy="85208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A Typical Session with Cookies</a:t>
            </a:r>
            <a:endParaRPr/>
          </a:p>
        </p:txBody>
      </p:sp>
      <p:sp>
        <p:nvSpPr>
          <p:cNvPr id="310" name="Google Shape;310;p11"/>
          <p:cNvSpPr txBox="1"/>
          <p:nvPr>
            <p:ph idx="2" type="body"/>
          </p:nvPr>
        </p:nvSpPr>
        <p:spPr>
          <a:xfrm>
            <a:off x="1042220" y="1585586"/>
            <a:ext cx="9114503" cy="918143"/>
          </a:xfrm>
          <a:prstGeom prst="rect">
            <a:avLst/>
          </a:prstGeom>
          <a:noFill/>
          <a:ln>
            <a:noFill/>
          </a:ln>
        </p:spPr>
        <p:txBody>
          <a:bodyPr anchorCtr="0" anchor="t" bIns="45700" lIns="91425" spcFirstLastPara="1" rIns="0" wrap="square" tIns="0">
            <a:normAutofit lnSpcReduction="10000"/>
          </a:bodyPr>
          <a:lstStyle/>
          <a:p>
            <a:pPr indent="-274319" lvl="1" marL="384048" rtl="0" algn="l">
              <a:lnSpc>
                <a:spcPct val="100000"/>
              </a:lnSpc>
              <a:spcBef>
                <a:spcPts val="0"/>
              </a:spcBef>
              <a:spcAft>
                <a:spcPts val="0"/>
              </a:spcAft>
              <a:buClr>
                <a:schemeClr val="accent2"/>
              </a:buClr>
              <a:buSzPts val="1400"/>
              <a:buFont typeface="Century Gothic"/>
              <a:buNone/>
            </a:pPr>
            <a:r>
              <a:rPr lang="en-US" sz="1600"/>
              <a:t>Authenticators must be</a:t>
            </a:r>
            <a:r>
              <a:rPr lang="en-US" sz="1600">
                <a:solidFill>
                  <a:schemeClr val="lt2"/>
                </a:solidFill>
              </a:rPr>
              <a:t> </a:t>
            </a:r>
            <a:r>
              <a:rPr lang="en-US" sz="1600">
                <a:solidFill>
                  <a:schemeClr val="hlink"/>
                </a:solidFill>
              </a:rPr>
              <a:t>unforgeable</a:t>
            </a:r>
            <a:r>
              <a:rPr lang="en-US" sz="1600">
                <a:solidFill>
                  <a:schemeClr val="lt2"/>
                </a:solidFill>
              </a:rPr>
              <a:t> </a:t>
            </a:r>
            <a:r>
              <a:rPr lang="en-US" sz="1600"/>
              <a:t>and</a:t>
            </a:r>
            <a:r>
              <a:rPr lang="en-US" sz="1600">
                <a:solidFill>
                  <a:schemeClr val="lt2"/>
                </a:solidFill>
              </a:rPr>
              <a:t> </a:t>
            </a:r>
            <a:r>
              <a:rPr lang="en-US" sz="1600">
                <a:solidFill>
                  <a:schemeClr val="hlink"/>
                </a:solidFill>
              </a:rPr>
              <a:t>tamper-proof</a:t>
            </a:r>
            <a:endParaRPr sz="1600"/>
          </a:p>
          <a:p>
            <a:pPr indent="-274319" lvl="1" marL="384048" rtl="0" algn="l">
              <a:lnSpc>
                <a:spcPct val="100000"/>
              </a:lnSpc>
              <a:spcBef>
                <a:spcPts val="600"/>
              </a:spcBef>
              <a:spcAft>
                <a:spcPts val="0"/>
              </a:spcAft>
              <a:buClr>
                <a:schemeClr val="accent2"/>
              </a:buClr>
              <a:buSzPts val="1400"/>
              <a:buFont typeface="Century Gothic"/>
              <a:buNone/>
            </a:pPr>
            <a:r>
              <a:rPr lang="en-US" sz="1600"/>
              <a:t>(malicious clients shouldn’t be able to modify an existing authenticator)</a:t>
            </a:r>
            <a:endParaRPr sz="1600"/>
          </a:p>
          <a:p>
            <a:pPr indent="-274319" lvl="1" marL="384048" rtl="0" algn="l">
              <a:lnSpc>
                <a:spcPct val="100000"/>
              </a:lnSpc>
              <a:spcBef>
                <a:spcPts val="600"/>
              </a:spcBef>
              <a:spcAft>
                <a:spcPts val="0"/>
              </a:spcAft>
              <a:buClr>
                <a:schemeClr val="accent2"/>
              </a:buClr>
              <a:buSzPts val="1400"/>
              <a:buFont typeface="Century Gothic"/>
              <a:buNone/>
            </a:pPr>
            <a:r>
              <a:rPr lang="en-US" sz="1600">
                <a:solidFill>
                  <a:srgbClr val="FF0000"/>
                </a:solidFill>
              </a:rPr>
              <a:t>How to design it?</a:t>
            </a:r>
            <a:endParaRPr sz="1600"/>
          </a:p>
          <a:p>
            <a:pPr indent="-185420" lvl="0" marL="274320" rtl="0" algn="l">
              <a:lnSpc>
                <a:spcPct val="100000"/>
              </a:lnSpc>
              <a:spcBef>
                <a:spcPts val="1600"/>
              </a:spcBef>
              <a:spcAft>
                <a:spcPts val="0"/>
              </a:spcAft>
              <a:buSzPts val="1400"/>
              <a:buFont typeface="Courier New"/>
              <a:buNone/>
            </a:pPr>
            <a:r>
              <a:t/>
            </a:r>
            <a:endParaRPr/>
          </a:p>
        </p:txBody>
      </p:sp>
      <p:grpSp>
        <p:nvGrpSpPr>
          <p:cNvPr id="311" name="Google Shape;311;p11"/>
          <p:cNvGrpSpPr/>
          <p:nvPr/>
        </p:nvGrpSpPr>
        <p:grpSpPr>
          <a:xfrm>
            <a:off x="2448231" y="2500232"/>
            <a:ext cx="7511845" cy="3247967"/>
            <a:chOff x="2514600" y="1219200"/>
            <a:chExt cx="6969810" cy="3657600"/>
          </a:xfrm>
        </p:grpSpPr>
        <p:sp>
          <p:nvSpPr>
            <p:cNvPr id="312" name="Google Shape;312;p11"/>
            <p:cNvSpPr/>
            <p:nvPr/>
          </p:nvSpPr>
          <p:spPr>
            <a:xfrm>
              <a:off x="2514600" y="1752600"/>
              <a:ext cx="1676400" cy="3124200"/>
            </a:xfrm>
            <a:prstGeom prst="rect">
              <a:avLst/>
            </a:prstGeom>
            <a:noFill/>
            <a:ln cap="flat" cmpd="sng" w="2857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Times"/>
                <a:buNone/>
              </a:pPr>
              <a:r>
                <a:t/>
              </a:r>
              <a:endParaRPr b="0" i="0" sz="1400" u="none" cap="none" strike="noStrike">
                <a:solidFill>
                  <a:schemeClr val="lt2"/>
                </a:solidFill>
                <a:latin typeface="Century Gothic"/>
                <a:ea typeface="Century Gothic"/>
                <a:cs typeface="Century Gothic"/>
                <a:sym typeface="Century Gothic"/>
              </a:endParaRPr>
            </a:p>
          </p:txBody>
        </p:sp>
        <p:sp>
          <p:nvSpPr>
            <p:cNvPr id="313" name="Google Shape;313;p11"/>
            <p:cNvSpPr/>
            <p:nvPr/>
          </p:nvSpPr>
          <p:spPr>
            <a:xfrm>
              <a:off x="7696200" y="1752600"/>
              <a:ext cx="1676400" cy="3124200"/>
            </a:xfrm>
            <a:prstGeom prst="rect">
              <a:avLst/>
            </a:prstGeom>
            <a:noFill/>
            <a:ln cap="flat" cmpd="sng" w="2857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Times"/>
                <a:buNone/>
              </a:pPr>
              <a:r>
                <a:t/>
              </a:r>
              <a:endParaRPr b="0" i="0" sz="1400" u="none" cap="none" strike="noStrike">
                <a:solidFill>
                  <a:schemeClr val="lt2"/>
                </a:solidFill>
                <a:latin typeface="Century Gothic"/>
                <a:ea typeface="Century Gothic"/>
                <a:cs typeface="Century Gothic"/>
                <a:sym typeface="Century Gothic"/>
              </a:endParaRPr>
            </a:p>
          </p:txBody>
        </p:sp>
        <p:sp>
          <p:nvSpPr>
            <p:cNvPr id="314" name="Google Shape;314;p11"/>
            <p:cNvSpPr txBox="1"/>
            <p:nvPr/>
          </p:nvSpPr>
          <p:spPr>
            <a:xfrm>
              <a:off x="2819400" y="1219200"/>
              <a:ext cx="6575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client</a:t>
              </a:r>
              <a:endParaRPr b="0" i="0" sz="1400" u="none" cap="none" strike="noStrike">
                <a:solidFill>
                  <a:srgbClr val="000000"/>
                </a:solidFill>
                <a:latin typeface="Arial"/>
                <a:ea typeface="Arial"/>
                <a:cs typeface="Arial"/>
                <a:sym typeface="Arial"/>
              </a:endParaRPr>
            </a:p>
          </p:txBody>
        </p:sp>
        <p:sp>
          <p:nvSpPr>
            <p:cNvPr id="315" name="Google Shape;315;p11"/>
            <p:cNvSpPr txBox="1"/>
            <p:nvPr/>
          </p:nvSpPr>
          <p:spPr>
            <a:xfrm>
              <a:off x="8018464" y="1219200"/>
              <a:ext cx="6960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server</a:t>
              </a:r>
              <a:endParaRPr b="0" i="0" sz="1400" u="none" cap="none" strike="noStrike">
                <a:solidFill>
                  <a:srgbClr val="000000"/>
                </a:solidFill>
                <a:latin typeface="Arial"/>
                <a:ea typeface="Arial"/>
                <a:cs typeface="Arial"/>
                <a:sym typeface="Arial"/>
              </a:endParaRPr>
            </a:p>
          </p:txBody>
        </p:sp>
        <p:pic>
          <p:nvPicPr>
            <p:cNvPr descr="internet-explorer-small" id="316" name="Google Shape;316;p11"/>
            <p:cNvPicPr preferRelativeResize="0"/>
            <p:nvPr/>
          </p:nvPicPr>
          <p:blipFill rotWithShape="1">
            <a:blip r:embed="rId3">
              <a:alphaModFix/>
            </a:blip>
            <a:srcRect b="0" l="0" r="0" t="0"/>
            <a:stretch/>
          </p:blipFill>
          <p:spPr>
            <a:xfrm>
              <a:off x="2819400" y="2894014"/>
              <a:ext cx="896938" cy="896937"/>
            </a:xfrm>
            <a:prstGeom prst="rect">
              <a:avLst/>
            </a:prstGeom>
            <a:noFill/>
            <a:ln>
              <a:noFill/>
            </a:ln>
          </p:spPr>
        </p:pic>
        <p:pic>
          <p:nvPicPr>
            <p:cNvPr descr="Apache" id="317" name="Google Shape;317;p11"/>
            <p:cNvPicPr preferRelativeResize="0"/>
            <p:nvPr/>
          </p:nvPicPr>
          <p:blipFill rotWithShape="1">
            <a:blip r:embed="rId4">
              <a:alphaModFix/>
            </a:blip>
            <a:srcRect b="0" l="0" r="0" t="0"/>
            <a:stretch/>
          </p:blipFill>
          <p:spPr>
            <a:xfrm>
              <a:off x="7762876" y="3019426"/>
              <a:ext cx="1609725" cy="485775"/>
            </a:xfrm>
            <a:prstGeom prst="rect">
              <a:avLst/>
            </a:prstGeom>
            <a:noFill/>
            <a:ln>
              <a:noFill/>
            </a:ln>
          </p:spPr>
        </p:pic>
        <p:cxnSp>
          <p:nvCxnSpPr>
            <p:cNvPr id="318" name="Google Shape;318;p11"/>
            <p:cNvCxnSpPr/>
            <p:nvPr/>
          </p:nvCxnSpPr>
          <p:spPr>
            <a:xfrm>
              <a:off x="4191000" y="2057400"/>
              <a:ext cx="3505200" cy="533400"/>
            </a:xfrm>
            <a:prstGeom prst="straightConnector1">
              <a:avLst/>
            </a:prstGeom>
            <a:noFill/>
            <a:ln cap="flat" cmpd="sng" w="28575">
              <a:solidFill>
                <a:schemeClr val="lt2"/>
              </a:solidFill>
              <a:prstDash val="solid"/>
              <a:round/>
              <a:headEnd len="sm" w="sm" type="none"/>
              <a:tailEnd len="lg" w="lg" type="stealth"/>
            </a:ln>
          </p:spPr>
        </p:cxnSp>
        <p:sp>
          <p:nvSpPr>
            <p:cNvPr id="319" name="Google Shape;319;p11"/>
            <p:cNvSpPr txBox="1"/>
            <p:nvPr/>
          </p:nvSpPr>
          <p:spPr>
            <a:xfrm>
              <a:off x="4860926" y="2041525"/>
              <a:ext cx="1478290" cy="307777"/>
            </a:xfrm>
            <a:prstGeom prst="rect">
              <a:avLst/>
            </a:prstGeom>
            <a:solidFill>
              <a:schemeClr val="accent1"/>
            </a:solidFill>
            <a:ln cap="flat" cmpd="sng" w="2857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POST /login.cgi</a:t>
              </a:r>
              <a:endParaRPr b="0" i="0" sz="1400" u="none" cap="none" strike="noStrike">
                <a:solidFill>
                  <a:schemeClr val="dk1"/>
                </a:solidFill>
                <a:latin typeface="Century Gothic"/>
                <a:ea typeface="Century Gothic"/>
                <a:cs typeface="Century Gothic"/>
                <a:sym typeface="Century Gothic"/>
              </a:endParaRPr>
            </a:p>
          </p:txBody>
        </p:sp>
        <p:cxnSp>
          <p:nvCxnSpPr>
            <p:cNvPr id="320" name="Google Shape;320;p11"/>
            <p:cNvCxnSpPr/>
            <p:nvPr/>
          </p:nvCxnSpPr>
          <p:spPr>
            <a:xfrm>
              <a:off x="4191000" y="3429000"/>
              <a:ext cx="3505200" cy="533400"/>
            </a:xfrm>
            <a:prstGeom prst="straightConnector1">
              <a:avLst/>
            </a:prstGeom>
            <a:noFill/>
            <a:ln cap="flat" cmpd="sng" w="28575">
              <a:solidFill>
                <a:schemeClr val="lt2"/>
              </a:solidFill>
              <a:prstDash val="solid"/>
              <a:round/>
              <a:headEnd len="sm" w="sm" type="none"/>
              <a:tailEnd len="lg" w="lg" type="stealth"/>
            </a:ln>
          </p:spPr>
        </p:cxnSp>
        <p:cxnSp>
          <p:nvCxnSpPr>
            <p:cNvPr id="321" name="Google Shape;321;p11"/>
            <p:cNvCxnSpPr/>
            <p:nvPr/>
          </p:nvCxnSpPr>
          <p:spPr>
            <a:xfrm flipH="1">
              <a:off x="4191000" y="2743200"/>
              <a:ext cx="3505200" cy="533400"/>
            </a:xfrm>
            <a:prstGeom prst="straightConnector1">
              <a:avLst/>
            </a:prstGeom>
            <a:noFill/>
            <a:ln cap="flat" cmpd="sng" w="28575">
              <a:solidFill>
                <a:schemeClr val="lt2"/>
              </a:solidFill>
              <a:prstDash val="solid"/>
              <a:round/>
              <a:headEnd len="sm" w="sm" type="none"/>
              <a:tailEnd len="lg" w="lg" type="stealth"/>
            </a:ln>
          </p:spPr>
        </p:cxnSp>
        <p:cxnSp>
          <p:nvCxnSpPr>
            <p:cNvPr id="322" name="Google Shape;322;p11"/>
            <p:cNvCxnSpPr/>
            <p:nvPr/>
          </p:nvCxnSpPr>
          <p:spPr>
            <a:xfrm flipH="1">
              <a:off x="4191000" y="4191000"/>
              <a:ext cx="3505200" cy="533400"/>
            </a:xfrm>
            <a:prstGeom prst="straightConnector1">
              <a:avLst/>
            </a:prstGeom>
            <a:noFill/>
            <a:ln cap="flat" cmpd="sng" w="28575">
              <a:solidFill>
                <a:schemeClr val="lt2"/>
              </a:solidFill>
              <a:prstDash val="solid"/>
              <a:round/>
              <a:headEnd len="sm" w="sm" type="none"/>
              <a:tailEnd len="lg" w="lg" type="stealth"/>
            </a:ln>
          </p:spPr>
        </p:cxnSp>
        <p:sp>
          <p:nvSpPr>
            <p:cNvPr id="323" name="Google Shape;323;p11"/>
            <p:cNvSpPr txBox="1"/>
            <p:nvPr/>
          </p:nvSpPr>
          <p:spPr>
            <a:xfrm>
              <a:off x="4495801" y="2743200"/>
              <a:ext cx="2379177" cy="307777"/>
            </a:xfrm>
            <a:prstGeom prst="rect">
              <a:avLst/>
            </a:prstGeom>
            <a:solidFill>
              <a:schemeClr val="accent1"/>
            </a:solidFill>
            <a:ln cap="flat" cmpd="sng" w="2857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Set-Cookie:authenticator</a:t>
              </a:r>
              <a:endParaRPr b="0" i="0" sz="1400" u="none" cap="none" strike="noStrike">
                <a:solidFill>
                  <a:srgbClr val="000000"/>
                </a:solidFill>
                <a:latin typeface="Arial"/>
                <a:ea typeface="Arial"/>
                <a:cs typeface="Arial"/>
                <a:sym typeface="Arial"/>
              </a:endParaRPr>
            </a:p>
          </p:txBody>
        </p:sp>
        <p:sp>
          <p:nvSpPr>
            <p:cNvPr id="324" name="Google Shape;324;p11"/>
            <p:cNvSpPr txBox="1"/>
            <p:nvPr/>
          </p:nvSpPr>
          <p:spPr>
            <a:xfrm>
              <a:off x="4805363" y="3429000"/>
              <a:ext cx="2052165" cy="588259"/>
            </a:xfrm>
            <a:prstGeom prst="rect">
              <a:avLst/>
            </a:prstGeom>
            <a:solidFill>
              <a:schemeClr val="accent1"/>
            </a:solidFill>
            <a:ln cap="flat" cmpd="sng" w="2857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GET /restricted.html</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28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Cookie:authenticator</a:t>
              </a:r>
              <a:endParaRPr b="0" i="0" sz="1400" u="none" cap="none" strike="noStrike">
                <a:solidFill>
                  <a:srgbClr val="000000"/>
                </a:solidFill>
                <a:latin typeface="Arial"/>
                <a:ea typeface="Arial"/>
                <a:cs typeface="Arial"/>
                <a:sym typeface="Arial"/>
              </a:endParaRPr>
            </a:p>
          </p:txBody>
        </p:sp>
        <p:sp>
          <p:nvSpPr>
            <p:cNvPr id="325" name="Google Shape;325;p11"/>
            <p:cNvSpPr txBox="1"/>
            <p:nvPr/>
          </p:nvSpPr>
          <p:spPr>
            <a:xfrm>
              <a:off x="4800601" y="4343400"/>
              <a:ext cx="1786066" cy="307777"/>
            </a:xfrm>
            <a:prstGeom prst="rect">
              <a:avLst/>
            </a:prstGeom>
            <a:solidFill>
              <a:schemeClr val="accent1"/>
            </a:solidFill>
            <a:ln cap="flat" cmpd="sng" w="2857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Restricted content</a:t>
              </a:r>
              <a:endParaRPr b="0" i="0" sz="1400" u="none" cap="none" strike="noStrike">
                <a:solidFill>
                  <a:srgbClr val="000000"/>
                </a:solidFill>
                <a:latin typeface="Arial"/>
                <a:ea typeface="Arial"/>
                <a:cs typeface="Arial"/>
                <a:sym typeface="Arial"/>
              </a:endParaRPr>
            </a:p>
          </p:txBody>
        </p:sp>
        <p:pic>
          <p:nvPicPr>
            <p:cNvPr descr="j0215940" id="326" name="Google Shape;326;p11"/>
            <p:cNvPicPr preferRelativeResize="0"/>
            <p:nvPr/>
          </p:nvPicPr>
          <p:blipFill rotWithShape="1">
            <a:blip r:embed="rId5">
              <a:alphaModFix/>
            </a:blip>
            <a:srcRect b="0" l="0" r="0" t="0"/>
            <a:stretch/>
          </p:blipFill>
          <p:spPr>
            <a:xfrm>
              <a:off x="2590800" y="4267200"/>
              <a:ext cx="609600" cy="406400"/>
            </a:xfrm>
            <a:prstGeom prst="rect">
              <a:avLst/>
            </a:prstGeom>
            <a:noFill/>
            <a:ln>
              <a:noFill/>
            </a:ln>
          </p:spPr>
        </p:pic>
        <p:sp>
          <p:nvSpPr>
            <p:cNvPr id="327" name="Google Shape;327;p11"/>
            <p:cNvSpPr txBox="1"/>
            <p:nvPr/>
          </p:nvSpPr>
          <p:spPr>
            <a:xfrm>
              <a:off x="7651065" y="2386467"/>
              <a:ext cx="1833345" cy="561067"/>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chemeClr val="accent2"/>
                </a:buClr>
                <a:buSzPts val="1400"/>
                <a:buFont typeface="Times"/>
                <a:buNone/>
              </a:pPr>
              <a:r>
                <a:rPr b="0" i="0" lang="en-US" sz="1400" u="none" cap="none" strike="noStrike">
                  <a:solidFill>
                    <a:schemeClr val="lt1"/>
                  </a:solidFill>
                  <a:latin typeface="Century Gothic"/>
                  <a:ea typeface="Century Gothic"/>
                  <a:cs typeface="Century Gothic"/>
                  <a:sym typeface="Century Gothic"/>
                </a:rPr>
                <a:t>Verify that this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280"/>
                </a:spcBef>
                <a:spcAft>
                  <a:spcPts val="0"/>
                </a:spcAft>
                <a:buClr>
                  <a:schemeClr val="accent2"/>
                </a:buClr>
                <a:buSzPts val="1400"/>
                <a:buFont typeface="Times"/>
                <a:buNone/>
              </a:pPr>
              <a:r>
                <a:rPr b="0" i="0" lang="en-US" sz="1400" u="none" cap="none" strike="noStrike">
                  <a:solidFill>
                    <a:schemeClr val="lt1"/>
                  </a:solidFill>
                  <a:latin typeface="Century Gothic"/>
                  <a:ea typeface="Century Gothic"/>
                  <a:cs typeface="Century Gothic"/>
                  <a:sym typeface="Century Gothic"/>
                </a:rPr>
                <a:t>client is authorized</a:t>
              </a:r>
              <a:endParaRPr b="0" i="0" sz="1400" u="none" cap="none" strike="noStrike">
                <a:solidFill>
                  <a:srgbClr val="000000"/>
                </a:solidFill>
                <a:latin typeface="Arial"/>
                <a:ea typeface="Arial"/>
                <a:cs typeface="Arial"/>
                <a:sym typeface="Arial"/>
              </a:endParaRPr>
            </a:p>
          </p:txBody>
        </p:sp>
        <p:sp>
          <p:nvSpPr>
            <p:cNvPr id="328" name="Google Shape;328;p11"/>
            <p:cNvSpPr txBox="1"/>
            <p:nvPr/>
          </p:nvSpPr>
          <p:spPr>
            <a:xfrm>
              <a:off x="7696201" y="3810001"/>
              <a:ext cx="1685389" cy="561067"/>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chemeClr val="accent2"/>
                </a:buClr>
                <a:buSzPts val="1400"/>
                <a:buFont typeface="Times"/>
                <a:buNone/>
              </a:pPr>
              <a:r>
                <a:rPr b="0" i="0" lang="en-US" sz="1400" u="none" cap="none" strike="noStrike">
                  <a:solidFill>
                    <a:schemeClr val="lt1"/>
                  </a:solidFill>
                  <a:latin typeface="Century Gothic"/>
                  <a:ea typeface="Century Gothic"/>
                  <a:cs typeface="Century Gothic"/>
                  <a:sym typeface="Century Gothic"/>
                </a:rPr>
                <a:t>Check validity of</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280"/>
                </a:spcBef>
                <a:spcAft>
                  <a:spcPts val="0"/>
                </a:spcAft>
                <a:buClr>
                  <a:schemeClr val="accent2"/>
                </a:buClr>
                <a:buSzPts val="1400"/>
                <a:buFont typeface="Times"/>
                <a:buNone/>
              </a:pPr>
              <a:r>
                <a:rPr b="0" i="0" lang="en-US" sz="1400" u="none" cap="none" strike="noStrike">
                  <a:solidFill>
                    <a:schemeClr val="lt1"/>
                  </a:solidFill>
                  <a:latin typeface="Century Gothic"/>
                  <a:ea typeface="Century Gothic"/>
                  <a:cs typeface="Century Gothic"/>
                  <a:sym typeface="Century Gothic"/>
                </a:rPr>
                <a:t>authenticator</a:t>
              </a:r>
              <a:endParaRPr b="0" i="0" sz="1400" u="none" cap="none" strike="noStrike">
                <a:solidFill>
                  <a:srgbClr val="000000"/>
                </a:solidFill>
                <a:latin typeface="Arial"/>
                <a:ea typeface="Arial"/>
                <a:cs typeface="Arial"/>
                <a:sym typeface="Arial"/>
              </a:endParaRPr>
            </a:p>
          </p:txBody>
        </p:sp>
      </p:grpSp>
      <p:pic>
        <p:nvPicPr>
          <p:cNvPr id="329" name="Google Shape;329;p11"/>
          <p:cNvPicPr preferRelativeResize="0"/>
          <p:nvPr/>
        </p:nvPicPr>
        <p:blipFill rotWithShape="1">
          <a:blip r:embed="rId6">
            <a:alphaModFix/>
          </a:blip>
          <a:srcRect b="0" l="0" r="0" t="0"/>
          <a:stretch/>
        </p:blipFill>
        <p:spPr>
          <a:xfrm>
            <a:off x="7203153" y="5975249"/>
            <a:ext cx="1530000" cy="612000"/>
          </a:xfrm>
          <a:prstGeom prst="rect">
            <a:avLst/>
          </a:prstGeom>
          <a:noFill/>
          <a:ln>
            <a:noFill/>
          </a:ln>
        </p:spPr>
      </p:pic>
      <p:sp>
        <p:nvSpPr>
          <p:cNvPr id="330" name="Google Shape;330;p11"/>
          <p:cNvSpPr txBox="1"/>
          <p:nvPr/>
        </p:nvSpPr>
        <p:spPr>
          <a:xfrm>
            <a:off x="10687665" y="5984775"/>
            <a:ext cx="5112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3"/>
          <p:cNvSpPr txBox="1"/>
          <p:nvPr>
            <p:ph type="ctrTitle"/>
          </p:nvPr>
        </p:nvSpPr>
        <p:spPr>
          <a:xfrm>
            <a:off x="796322" y="320040"/>
            <a:ext cx="6732237" cy="8794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Client Side Scripting</a:t>
            </a:r>
            <a:endParaRPr/>
          </a:p>
        </p:txBody>
      </p:sp>
      <p:sp>
        <p:nvSpPr>
          <p:cNvPr id="336" name="Google Shape;336;p13"/>
          <p:cNvSpPr txBox="1"/>
          <p:nvPr>
            <p:ph idx="1" type="body"/>
          </p:nvPr>
        </p:nvSpPr>
        <p:spPr>
          <a:xfrm>
            <a:off x="412863" y="1818053"/>
            <a:ext cx="10107653" cy="3933818"/>
          </a:xfrm>
          <a:prstGeom prst="rect">
            <a:avLst/>
          </a:prstGeom>
          <a:noFill/>
          <a:ln>
            <a:noFill/>
          </a:ln>
        </p:spPr>
        <p:txBody>
          <a:bodyPr anchorCtr="0" anchor="t" bIns="0" lIns="91425" spcFirstLastPara="1" rIns="0" wrap="square" tIns="45700">
            <a:noAutofit/>
          </a:bodyPr>
          <a:lstStyle/>
          <a:p>
            <a:pPr indent="-285750" lvl="0" marL="285750" rtl="0" algn="l">
              <a:lnSpc>
                <a:spcPct val="100000"/>
              </a:lnSpc>
              <a:spcBef>
                <a:spcPts val="0"/>
              </a:spcBef>
              <a:spcAft>
                <a:spcPts val="0"/>
              </a:spcAft>
              <a:buSzPts val="1400"/>
              <a:buFont typeface="Courier New"/>
              <a:buChar char="o"/>
            </a:pPr>
            <a:r>
              <a:rPr lang="en-US" sz="2000"/>
              <a:t>Web pages (HTML) can embed dynamic contents (code) that can be executed on the browser</a:t>
            </a:r>
            <a:endParaRPr sz="2000"/>
          </a:p>
          <a:p>
            <a:pPr indent="-285750" lvl="0" marL="285750" rtl="0" algn="l">
              <a:lnSpc>
                <a:spcPct val="100000"/>
              </a:lnSpc>
              <a:spcBef>
                <a:spcPts val="2400"/>
              </a:spcBef>
              <a:spcAft>
                <a:spcPts val="0"/>
              </a:spcAft>
              <a:buSzPts val="1400"/>
              <a:buFont typeface="Courier New"/>
              <a:buChar char="o"/>
            </a:pPr>
            <a:r>
              <a:rPr lang="en-US" sz="2000"/>
              <a:t>JavaScript</a:t>
            </a:r>
            <a:endParaRPr sz="2000"/>
          </a:p>
          <a:p>
            <a:pPr indent="-285750" lvl="1" marL="486918" rtl="0" algn="l">
              <a:lnSpc>
                <a:spcPct val="100000"/>
              </a:lnSpc>
              <a:spcBef>
                <a:spcPts val="2000"/>
              </a:spcBef>
              <a:spcAft>
                <a:spcPts val="0"/>
              </a:spcAft>
              <a:buClr>
                <a:schemeClr val="dk1"/>
              </a:buClr>
              <a:buSzPts val="1400"/>
              <a:buFont typeface="Courier New"/>
              <a:buChar char="o"/>
            </a:pPr>
            <a:r>
              <a:rPr lang="en-US" sz="2000"/>
              <a:t>embedded in web pages and executed inside browser</a:t>
            </a:r>
            <a:endParaRPr sz="2000"/>
          </a:p>
          <a:p>
            <a:pPr indent="-285750" lvl="0" marL="285750" rtl="0" algn="l">
              <a:lnSpc>
                <a:spcPct val="100000"/>
              </a:lnSpc>
              <a:spcBef>
                <a:spcPts val="1000"/>
              </a:spcBef>
              <a:spcAft>
                <a:spcPts val="0"/>
              </a:spcAft>
              <a:buSzPts val="1400"/>
              <a:buFont typeface="Courier New"/>
              <a:buChar char="o"/>
            </a:pPr>
            <a:r>
              <a:rPr lang="en-US" sz="2000"/>
              <a:t>Java applets</a:t>
            </a:r>
            <a:endParaRPr sz="2000"/>
          </a:p>
          <a:p>
            <a:pPr indent="-285750" lvl="1" marL="486918" rtl="0" algn="l">
              <a:lnSpc>
                <a:spcPct val="100000"/>
              </a:lnSpc>
              <a:spcBef>
                <a:spcPts val="2000"/>
              </a:spcBef>
              <a:spcAft>
                <a:spcPts val="0"/>
              </a:spcAft>
              <a:buClr>
                <a:schemeClr val="dk1"/>
              </a:buClr>
              <a:buSzPts val="1400"/>
              <a:buFont typeface="Courier New"/>
              <a:buChar char="o"/>
            </a:pPr>
            <a:r>
              <a:rPr lang="en-US" sz="2000"/>
              <a:t>small pieces of Java bytecodes that execute in browsers</a:t>
            </a:r>
            <a:endParaRPr sz="2000"/>
          </a:p>
          <a:p>
            <a:pPr indent="-285750" lvl="0" marL="285750" rtl="0" algn="l">
              <a:lnSpc>
                <a:spcPct val="100000"/>
              </a:lnSpc>
              <a:spcBef>
                <a:spcPts val="1000"/>
              </a:spcBef>
              <a:spcAft>
                <a:spcPts val="0"/>
              </a:spcAft>
              <a:buSzPts val="1400"/>
              <a:buFont typeface="Courier New"/>
              <a:buChar char="o"/>
            </a:pPr>
            <a:r>
              <a:rPr lang="en-US" sz="2000"/>
              <a:t>Browser extensions (plug-ins) provide further client-side programming abilities</a:t>
            </a:r>
            <a:endParaRPr sz="2000"/>
          </a:p>
          <a:p>
            <a:pPr indent="-285750" lvl="1" marL="486918" rtl="0" algn="l">
              <a:lnSpc>
                <a:spcPct val="100000"/>
              </a:lnSpc>
              <a:spcBef>
                <a:spcPts val="2000"/>
              </a:spcBef>
              <a:spcAft>
                <a:spcPts val="0"/>
              </a:spcAft>
              <a:buClr>
                <a:schemeClr val="dk1"/>
              </a:buClr>
              <a:buSzPts val="1400"/>
              <a:buFont typeface="Courier New"/>
              <a:buChar char="o"/>
            </a:pPr>
            <a:r>
              <a:rPr lang="en-US" sz="2000"/>
              <a:t>E.g., Flash</a:t>
            </a:r>
            <a:endParaRPr sz="2000"/>
          </a:p>
        </p:txBody>
      </p:sp>
      <p:pic>
        <p:nvPicPr>
          <p:cNvPr id="337" name="Google Shape;337;p13"/>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338" name="Google Shape;338;p13"/>
          <p:cNvSpPr txBox="1"/>
          <p:nvPr/>
        </p:nvSpPr>
        <p:spPr>
          <a:xfrm>
            <a:off x="10658168" y="5984774"/>
            <a:ext cx="4621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4"/>
          <p:cNvSpPr txBox="1"/>
          <p:nvPr>
            <p:ph type="ctrTitle"/>
          </p:nvPr>
        </p:nvSpPr>
        <p:spPr>
          <a:xfrm>
            <a:off x="942329" y="479680"/>
            <a:ext cx="6431865" cy="93616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HTML and Scripting</a:t>
            </a:r>
            <a:endParaRPr/>
          </a:p>
        </p:txBody>
      </p:sp>
      <p:sp>
        <p:nvSpPr>
          <p:cNvPr id="344" name="Google Shape;344;p14"/>
          <p:cNvSpPr txBox="1"/>
          <p:nvPr>
            <p:ph idx="2" type="body"/>
          </p:nvPr>
        </p:nvSpPr>
        <p:spPr>
          <a:xfrm>
            <a:off x="1309124" y="1863579"/>
            <a:ext cx="10093294" cy="3829298"/>
          </a:xfrm>
          <a:prstGeom prst="rect">
            <a:avLst/>
          </a:prstGeom>
          <a:noFill/>
          <a:ln>
            <a:noFill/>
          </a:ln>
        </p:spPr>
        <p:txBody>
          <a:bodyPr anchorCtr="0" anchor="t" bIns="45700" lIns="91425" spcFirstLastPara="1" rIns="0" wrap="square" tIns="0">
            <a:noAutofit/>
          </a:bodyPr>
          <a:lstStyle/>
          <a:p>
            <a:pPr indent="-274319" lvl="1" marL="384048" rtl="0" algn="l">
              <a:lnSpc>
                <a:spcPct val="80000"/>
              </a:lnSpc>
              <a:spcBef>
                <a:spcPts val="0"/>
              </a:spcBef>
              <a:spcAft>
                <a:spcPts val="0"/>
              </a:spcAft>
              <a:buClr>
                <a:schemeClr val="lt1"/>
              </a:buClr>
              <a:buSzPts val="1400"/>
              <a:buFont typeface="Century Gothic"/>
              <a:buNone/>
            </a:pPr>
            <a:r>
              <a:rPr lang="en-US" sz="1800"/>
              <a:t>&lt;html&gt;</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&lt;P&gt; </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&lt;script&gt;</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var num1, num2, sum</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num1 = prompt("Enter first number")</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num2 = prompt("Enter second number")</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sum = parseInt(num1) + parseInt(num2)</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alert("Sum = " + sum)</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&lt;/script&gt;</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		…</a:t>
            </a:r>
            <a:endParaRPr sz="1800"/>
          </a:p>
          <a:p>
            <a:pPr indent="-274319" lvl="1" marL="384048" rtl="0" algn="l">
              <a:lnSpc>
                <a:spcPct val="80000"/>
              </a:lnSpc>
              <a:spcBef>
                <a:spcPts val="600"/>
              </a:spcBef>
              <a:spcAft>
                <a:spcPts val="0"/>
              </a:spcAft>
              <a:buClr>
                <a:schemeClr val="lt1"/>
              </a:buClr>
              <a:buSzPts val="1400"/>
              <a:buFont typeface="Century Gothic"/>
              <a:buNone/>
            </a:pPr>
            <a:r>
              <a:rPr lang="en-US" sz="1800"/>
              <a:t>&lt;/html&gt;</a:t>
            </a:r>
            <a:endParaRPr sz="1800"/>
          </a:p>
        </p:txBody>
      </p:sp>
      <p:sp>
        <p:nvSpPr>
          <p:cNvPr id="345" name="Google Shape;345;p14"/>
          <p:cNvSpPr txBox="1"/>
          <p:nvPr/>
        </p:nvSpPr>
        <p:spPr>
          <a:xfrm>
            <a:off x="2656624" y="1863579"/>
            <a:ext cx="3308555"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400"/>
              <a:buFont typeface="Times"/>
              <a:buNone/>
            </a:pPr>
            <a:r>
              <a:rPr b="0" i="0" lang="en-US" sz="1800" u="none" cap="none" strike="noStrike">
                <a:solidFill>
                  <a:schemeClr val="accent1"/>
                </a:solidFill>
                <a:latin typeface="Century Gothic"/>
                <a:ea typeface="Century Gothic"/>
                <a:cs typeface="Century Gothic"/>
                <a:sym typeface="Century Gothic"/>
              </a:rPr>
              <a:t>Browser receives content, displays HTML and executes scripts</a:t>
            </a:r>
            <a:endParaRPr b="0" i="0" sz="1800" u="none" cap="none" strike="noStrike">
              <a:solidFill>
                <a:srgbClr val="000000"/>
              </a:solidFill>
              <a:latin typeface="Arial"/>
              <a:ea typeface="Arial"/>
              <a:cs typeface="Arial"/>
              <a:sym typeface="Arial"/>
            </a:endParaRPr>
          </a:p>
        </p:txBody>
      </p:sp>
      <p:pic>
        <p:nvPicPr>
          <p:cNvPr id="346" name="Google Shape;346;p14"/>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347" name="Google Shape;347;p14"/>
          <p:cNvSpPr txBox="1"/>
          <p:nvPr/>
        </p:nvSpPr>
        <p:spPr>
          <a:xfrm>
            <a:off x="10687665" y="5984775"/>
            <a:ext cx="45228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5"/>
          <p:cNvSpPr txBox="1"/>
          <p:nvPr>
            <p:ph type="ctrTitle"/>
          </p:nvPr>
        </p:nvSpPr>
        <p:spPr>
          <a:xfrm>
            <a:off x="796322" y="320040"/>
            <a:ext cx="6732237" cy="10613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Scripts are Powerful</a:t>
            </a:r>
            <a:endParaRPr/>
          </a:p>
        </p:txBody>
      </p:sp>
      <p:sp>
        <p:nvSpPr>
          <p:cNvPr id="354" name="Google Shape;354;p15"/>
          <p:cNvSpPr txBox="1"/>
          <p:nvPr>
            <p:ph idx="1" type="body"/>
          </p:nvPr>
        </p:nvSpPr>
        <p:spPr>
          <a:xfrm>
            <a:off x="796321" y="2252076"/>
            <a:ext cx="9694697" cy="3224492"/>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79658"/>
              <a:buChar char="o"/>
            </a:pPr>
            <a:r>
              <a:rPr lang="en-US" sz="1900"/>
              <a:t>Client-side scripting is powerful and flexible, and can access the following resources</a:t>
            </a:r>
            <a:endParaRPr sz="1900"/>
          </a:p>
          <a:p>
            <a:pPr indent="-182880" lvl="1" marL="384048" rtl="0" algn="l">
              <a:lnSpc>
                <a:spcPct val="100000"/>
              </a:lnSpc>
              <a:spcBef>
                <a:spcPts val="400"/>
              </a:spcBef>
              <a:spcAft>
                <a:spcPts val="0"/>
              </a:spcAft>
              <a:buClr>
                <a:schemeClr val="dk1"/>
              </a:buClr>
              <a:buSzPct val="79658"/>
              <a:buChar char="◦"/>
            </a:pPr>
            <a:r>
              <a:rPr lang="en-US" sz="1900"/>
              <a:t>Local files on the client-side host</a:t>
            </a:r>
            <a:endParaRPr sz="1900"/>
          </a:p>
          <a:p>
            <a:pPr indent="-182880" lvl="2" marL="566928" rtl="0" algn="l">
              <a:lnSpc>
                <a:spcPct val="100000"/>
              </a:lnSpc>
              <a:spcBef>
                <a:spcPts val="600"/>
              </a:spcBef>
              <a:spcAft>
                <a:spcPts val="0"/>
              </a:spcAft>
              <a:buClr>
                <a:schemeClr val="dk1"/>
              </a:buClr>
              <a:buSzPct val="79658"/>
              <a:buChar char="◦"/>
            </a:pPr>
            <a:r>
              <a:rPr lang="en-US" sz="1900"/>
              <a:t>read / write local files</a:t>
            </a:r>
            <a:endParaRPr sz="1900"/>
          </a:p>
          <a:p>
            <a:pPr indent="-182880" lvl="1" marL="384048" rtl="0" algn="l">
              <a:lnSpc>
                <a:spcPct val="100000"/>
              </a:lnSpc>
              <a:spcBef>
                <a:spcPts val="600"/>
              </a:spcBef>
              <a:spcAft>
                <a:spcPts val="0"/>
              </a:spcAft>
              <a:buClr>
                <a:schemeClr val="dk1"/>
              </a:buClr>
              <a:buSzPct val="79658"/>
              <a:buChar char="◦"/>
            </a:pPr>
            <a:r>
              <a:rPr lang="en-US" sz="1900"/>
              <a:t>Webpage resources maintained by the browser</a:t>
            </a:r>
            <a:endParaRPr sz="1900"/>
          </a:p>
          <a:p>
            <a:pPr indent="-182880" lvl="2" marL="566928" rtl="0" algn="l">
              <a:lnSpc>
                <a:spcPct val="100000"/>
              </a:lnSpc>
              <a:spcBef>
                <a:spcPts val="600"/>
              </a:spcBef>
              <a:spcAft>
                <a:spcPts val="0"/>
              </a:spcAft>
              <a:buClr>
                <a:schemeClr val="dk1"/>
              </a:buClr>
              <a:buSzPct val="79658"/>
              <a:buChar char="◦"/>
            </a:pPr>
            <a:r>
              <a:rPr lang="en-US" sz="1900"/>
              <a:t>Cookies</a:t>
            </a:r>
            <a:endParaRPr sz="1900"/>
          </a:p>
          <a:p>
            <a:pPr indent="-182880" lvl="2" marL="566928" rtl="0" algn="l">
              <a:lnSpc>
                <a:spcPct val="100000"/>
              </a:lnSpc>
              <a:spcBef>
                <a:spcPts val="600"/>
              </a:spcBef>
              <a:spcAft>
                <a:spcPts val="0"/>
              </a:spcAft>
              <a:buClr>
                <a:schemeClr val="dk1"/>
              </a:buClr>
              <a:buSzPct val="79658"/>
              <a:buChar char="◦"/>
            </a:pPr>
            <a:r>
              <a:rPr lang="en-US" sz="1900"/>
              <a:t>Domain Object Model (DOM) objects</a:t>
            </a:r>
            <a:endParaRPr sz="1900"/>
          </a:p>
          <a:p>
            <a:pPr indent="-182880" lvl="3" marL="749808" rtl="0" algn="l">
              <a:lnSpc>
                <a:spcPct val="100000"/>
              </a:lnSpc>
              <a:spcBef>
                <a:spcPts val="600"/>
              </a:spcBef>
              <a:spcAft>
                <a:spcPts val="0"/>
              </a:spcAft>
              <a:buClr>
                <a:schemeClr val="dk1"/>
              </a:buClr>
              <a:buSzPct val="79658"/>
              <a:buChar char="◦"/>
            </a:pPr>
            <a:r>
              <a:rPr lang="en-US" sz="1900"/>
              <a:t>steal private information</a:t>
            </a:r>
            <a:endParaRPr sz="1900"/>
          </a:p>
          <a:p>
            <a:pPr indent="-182880" lvl="3" marL="749808" rtl="0" algn="l">
              <a:lnSpc>
                <a:spcPct val="100000"/>
              </a:lnSpc>
              <a:spcBef>
                <a:spcPts val="600"/>
              </a:spcBef>
              <a:spcAft>
                <a:spcPts val="0"/>
              </a:spcAft>
              <a:buClr>
                <a:schemeClr val="dk1"/>
              </a:buClr>
              <a:buSzPct val="79658"/>
              <a:buChar char="◦"/>
            </a:pPr>
            <a:r>
              <a:rPr lang="en-US" sz="1900"/>
              <a:t>control what users see</a:t>
            </a:r>
            <a:endParaRPr sz="1900"/>
          </a:p>
          <a:p>
            <a:pPr indent="-182880" lvl="3" marL="749808" rtl="0" algn="l">
              <a:lnSpc>
                <a:spcPct val="100000"/>
              </a:lnSpc>
              <a:spcBef>
                <a:spcPts val="600"/>
              </a:spcBef>
              <a:spcAft>
                <a:spcPts val="0"/>
              </a:spcAft>
              <a:buClr>
                <a:schemeClr val="dk1"/>
              </a:buClr>
              <a:buSzPct val="79658"/>
              <a:buChar char="◦"/>
            </a:pPr>
            <a:r>
              <a:rPr lang="en-US" sz="1900"/>
              <a:t>impersonate the user</a:t>
            </a:r>
            <a:endParaRPr sz="1900"/>
          </a:p>
          <a:p>
            <a:pPr indent="-182880" lvl="1" marL="384048" rtl="0" algn="l">
              <a:lnSpc>
                <a:spcPct val="100000"/>
              </a:lnSpc>
              <a:spcBef>
                <a:spcPts val="600"/>
              </a:spcBef>
              <a:spcAft>
                <a:spcPts val="0"/>
              </a:spcAft>
              <a:buClr>
                <a:schemeClr val="dk1"/>
              </a:buClr>
              <a:buSzPct val="79658"/>
              <a:buChar char="◦"/>
            </a:pPr>
            <a:r>
              <a:rPr lang="en-US" sz="1900"/>
              <a:t>Communicating with websites (via XMLHttpRequest)</a:t>
            </a:r>
            <a:endParaRPr sz="1900"/>
          </a:p>
          <a:p>
            <a:pPr indent="-93979" lvl="1" marL="384048" rtl="0" algn="l">
              <a:lnSpc>
                <a:spcPct val="100000"/>
              </a:lnSpc>
              <a:spcBef>
                <a:spcPts val="600"/>
              </a:spcBef>
              <a:spcAft>
                <a:spcPts val="0"/>
              </a:spcAft>
              <a:buClr>
                <a:schemeClr val="dk1"/>
              </a:buClr>
              <a:buSzPct val="108108"/>
              <a:buNone/>
            </a:pPr>
            <a:r>
              <a:t/>
            </a:r>
            <a:endParaRPr/>
          </a:p>
        </p:txBody>
      </p:sp>
      <p:pic>
        <p:nvPicPr>
          <p:cNvPr id="355" name="Google Shape;355;p15"/>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356" name="Google Shape;356;p15"/>
          <p:cNvSpPr txBox="1"/>
          <p:nvPr/>
        </p:nvSpPr>
        <p:spPr>
          <a:xfrm>
            <a:off x="10687665" y="5982997"/>
            <a:ext cx="5112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6"/>
          <p:cNvSpPr txBox="1"/>
          <p:nvPr>
            <p:ph type="ctrTitle"/>
          </p:nvPr>
        </p:nvSpPr>
        <p:spPr>
          <a:xfrm>
            <a:off x="1108786" y="479680"/>
            <a:ext cx="6904504" cy="109348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Domain Object Model (DOM) </a:t>
            </a:r>
            <a:br>
              <a:rPr lang="en-US"/>
            </a:br>
            <a:endParaRPr/>
          </a:p>
        </p:txBody>
      </p:sp>
      <p:sp>
        <p:nvSpPr>
          <p:cNvPr id="362" name="Google Shape;362;p16"/>
          <p:cNvSpPr txBox="1"/>
          <p:nvPr>
            <p:ph idx="2" type="body"/>
          </p:nvPr>
        </p:nvSpPr>
        <p:spPr>
          <a:xfrm>
            <a:off x="1108786" y="1844282"/>
            <a:ext cx="4141640" cy="869421"/>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sz="1600"/>
              <a:t>Object-oriented model to represent  webpages that allow programming access in Javascript</a:t>
            </a:r>
            <a:endParaRPr sz="1600"/>
          </a:p>
          <a:p>
            <a:pPr indent="-185420" lvl="0" marL="274320" rtl="0" algn="l">
              <a:lnSpc>
                <a:spcPct val="100000"/>
              </a:lnSpc>
              <a:spcBef>
                <a:spcPts val="1800"/>
              </a:spcBef>
              <a:spcAft>
                <a:spcPts val="0"/>
              </a:spcAft>
              <a:buSzPts val="1400"/>
              <a:buFont typeface="Courier New"/>
              <a:buNone/>
            </a:pPr>
            <a:r>
              <a:t/>
            </a:r>
            <a:endParaRPr/>
          </a:p>
        </p:txBody>
      </p:sp>
      <p:pic>
        <p:nvPicPr>
          <p:cNvPr descr="http://upload.wikimedia.org/wikipedia/commons/thumb/e/e4/JKDOM.SVG/602px-JKDOM.SVG.png" id="363" name="Google Shape;363;p16"/>
          <p:cNvPicPr preferRelativeResize="0"/>
          <p:nvPr/>
        </p:nvPicPr>
        <p:blipFill rotWithShape="1">
          <a:blip r:embed="rId3">
            <a:alphaModFix/>
          </a:blip>
          <a:srcRect b="0" l="0" r="0" t="0"/>
          <a:stretch/>
        </p:blipFill>
        <p:spPr>
          <a:xfrm>
            <a:off x="6096000" y="1573161"/>
            <a:ext cx="2959464" cy="3942763"/>
          </a:xfrm>
          <a:prstGeom prst="rect">
            <a:avLst/>
          </a:prstGeom>
          <a:noFill/>
          <a:ln>
            <a:noFill/>
          </a:ln>
        </p:spPr>
      </p:pic>
      <p:pic>
        <p:nvPicPr>
          <p:cNvPr id="364" name="Google Shape;364;p16"/>
          <p:cNvPicPr preferRelativeResize="0"/>
          <p:nvPr/>
        </p:nvPicPr>
        <p:blipFill rotWithShape="1">
          <a:blip r:embed="rId4">
            <a:alphaModFix/>
          </a:blip>
          <a:srcRect b="0" l="0" r="0" t="0"/>
          <a:stretch/>
        </p:blipFill>
        <p:spPr>
          <a:xfrm>
            <a:off x="7203153" y="5975249"/>
            <a:ext cx="1530000" cy="612000"/>
          </a:xfrm>
          <a:prstGeom prst="rect">
            <a:avLst/>
          </a:prstGeom>
          <a:noFill/>
          <a:ln>
            <a:noFill/>
          </a:ln>
        </p:spPr>
      </p:pic>
      <p:sp>
        <p:nvSpPr>
          <p:cNvPr id="365" name="Google Shape;365;p16"/>
          <p:cNvSpPr txBox="1"/>
          <p:nvPr/>
        </p:nvSpPr>
        <p:spPr>
          <a:xfrm>
            <a:off x="10687665" y="5984775"/>
            <a:ext cx="4621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7"/>
          <p:cNvSpPr txBox="1"/>
          <p:nvPr>
            <p:ph type="ctrTitle"/>
          </p:nvPr>
        </p:nvSpPr>
        <p:spPr>
          <a:xfrm>
            <a:off x="1051098" y="339578"/>
            <a:ext cx="7552128" cy="68297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Browser as an Operating System</a:t>
            </a:r>
            <a:endParaRPr/>
          </a:p>
        </p:txBody>
      </p:sp>
      <p:sp>
        <p:nvSpPr>
          <p:cNvPr id="371" name="Google Shape;371;p17"/>
          <p:cNvSpPr txBox="1"/>
          <p:nvPr>
            <p:ph idx="2" type="body"/>
          </p:nvPr>
        </p:nvSpPr>
        <p:spPr>
          <a:xfrm>
            <a:off x="1248390" y="1545710"/>
            <a:ext cx="9557262" cy="3724379"/>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sz="1800"/>
              <a:t>Web users visit multiple websites simultaneously</a:t>
            </a:r>
            <a:endParaRPr sz="1800"/>
          </a:p>
          <a:p>
            <a:pPr indent="-274320" lvl="0" marL="274320" rtl="0" algn="l">
              <a:lnSpc>
                <a:spcPct val="100000"/>
              </a:lnSpc>
              <a:spcBef>
                <a:spcPts val="1800"/>
              </a:spcBef>
              <a:spcAft>
                <a:spcPts val="0"/>
              </a:spcAft>
              <a:buSzPts val="1400"/>
              <a:buFont typeface="Courier New"/>
              <a:buChar char="o"/>
            </a:pPr>
            <a:r>
              <a:rPr lang="en-US" sz="1800"/>
              <a:t>A browser serves web pages (which may contain programs) from different web domains</a:t>
            </a:r>
            <a:endParaRPr sz="1800"/>
          </a:p>
          <a:p>
            <a:pPr indent="-274319" lvl="1" marL="384048" rtl="0" algn="l">
              <a:lnSpc>
                <a:spcPct val="100000"/>
              </a:lnSpc>
              <a:spcBef>
                <a:spcPts val="800"/>
              </a:spcBef>
              <a:spcAft>
                <a:spcPts val="0"/>
              </a:spcAft>
              <a:buClr>
                <a:schemeClr val="lt1"/>
              </a:buClr>
              <a:buSzPts val="1400"/>
              <a:buChar char="o"/>
            </a:pPr>
            <a:r>
              <a:rPr lang="en-US" sz="1800"/>
              <a:t>i.e., a browser runs programs provided by mutually untrusted entities</a:t>
            </a:r>
            <a:endParaRPr sz="1800"/>
          </a:p>
          <a:p>
            <a:pPr indent="-274319" lvl="1" marL="384048" rtl="0" algn="l">
              <a:lnSpc>
                <a:spcPct val="100000"/>
              </a:lnSpc>
              <a:spcBef>
                <a:spcPts val="600"/>
              </a:spcBef>
              <a:spcAft>
                <a:spcPts val="0"/>
              </a:spcAft>
              <a:buClr>
                <a:schemeClr val="lt1"/>
              </a:buClr>
              <a:buSzPts val="1400"/>
              <a:buChar char="o"/>
            </a:pPr>
            <a:r>
              <a:rPr lang="en-US" sz="1800"/>
              <a:t>Running code one does not know/trust is dangerous</a:t>
            </a:r>
            <a:endParaRPr sz="1800"/>
          </a:p>
          <a:p>
            <a:pPr indent="-274319" lvl="1" marL="384048" rtl="0" algn="l">
              <a:lnSpc>
                <a:spcPct val="100000"/>
              </a:lnSpc>
              <a:spcBef>
                <a:spcPts val="600"/>
              </a:spcBef>
              <a:spcAft>
                <a:spcPts val="0"/>
              </a:spcAft>
              <a:buClr>
                <a:schemeClr val="lt1"/>
              </a:buClr>
              <a:buSzPts val="1400"/>
              <a:buChar char="o"/>
            </a:pPr>
            <a:r>
              <a:rPr lang="en-US" sz="1800"/>
              <a:t>A browser also maintains resources created/updated by web domains</a:t>
            </a:r>
            <a:endParaRPr sz="1800"/>
          </a:p>
          <a:p>
            <a:pPr indent="-274320" lvl="0" marL="274320" rtl="0" algn="l">
              <a:lnSpc>
                <a:spcPct val="100000"/>
              </a:lnSpc>
              <a:spcBef>
                <a:spcPts val="1600"/>
              </a:spcBef>
              <a:spcAft>
                <a:spcPts val="0"/>
              </a:spcAft>
              <a:buSzPts val="1400"/>
              <a:buFont typeface="Courier New"/>
              <a:buChar char="o"/>
            </a:pPr>
            <a:r>
              <a:rPr lang="en-US" sz="1800"/>
              <a:t>Browser must confine (sandbox) these scripts so that they cannot access arbitrary local resources</a:t>
            </a:r>
            <a:endParaRPr sz="1800"/>
          </a:p>
          <a:p>
            <a:pPr indent="-274320" lvl="0" marL="274320" rtl="0" algn="l">
              <a:lnSpc>
                <a:spcPct val="100000"/>
              </a:lnSpc>
              <a:spcBef>
                <a:spcPts val="1800"/>
              </a:spcBef>
              <a:spcAft>
                <a:spcPts val="0"/>
              </a:spcAft>
              <a:buSzPts val="1400"/>
              <a:buFont typeface="Courier New"/>
              <a:buChar char="o"/>
            </a:pPr>
            <a:r>
              <a:rPr lang="en-US" sz="1800"/>
              <a:t>Browser must have a security policy to manage/protect browser-maintained resources and to provide separation among mutually untrusted scripts</a:t>
            </a:r>
            <a:endParaRPr sz="1800"/>
          </a:p>
          <a:p>
            <a:pPr indent="-185420" lvl="0" marL="274320" rtl="0" algn="l">
              <a:lnSpc>
                <a:spcPct val="100000"/>
              </a:lnSpc>
              <a:spcBef>
                <a:spcPts val="18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p:txBody>
      </p:sp>
      <p:pic>
        <p:nvPicPr>
          <p:cNvPr id="372" name="Google Shape;372;p17"/>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373" name="Google Shape;373;p17"/>
          <p:cNvSpPr txBox="1"/>
          <p:nvPr/>
        </p:nvSpPr>
        <p:spPr>
          <a:xfrm>
            <a:off x="10530349" y="5984775"/>
            <a:ext cx="4326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8"/>
          <p:cNvSpPr txBox="1"/>
          <p:nvPr>
            <p:ph type="ctrTitle"/>
          </p:nvPr>
        </p:nvSpPr>
        <p:spPr>
          <a:xfrm>
            <a:off x="1150375" y="715654"/>
            <a:ext cx="10252044" cy="70019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Sandbox</a:t>
            </a:r>
            <a:endParaRPr/>
          </a:p>
        </p:txBody>
      </p:sp>
      <p:sp>
        <p:nvSpPr>
          <p:cNvPr id="379" name="Google Shape;379;p18"/>
          <p:cNvSpPr txBox="1"/>
          <p:nvPr>
            <p:ph idx="2" type="body"/>
          </p:nvPr>
        </p:nvSpPr>
        <p:spPr>
          <a:xfrm>
            <a:off x="924232" y="1991765"/>
            <a:ext cx="9920749" cy="3425809"/>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sz="1800"/>
              <a:t>A security mechanism for separating/limiting running programs</a:t>
            </a:r>
            <a:endParaRPr sz="1800"/>
          </a:p>
          <a:p>
            <a:pPr indent="-274319" lvl="1" marL="384048" rtl="0" algn="l">
              <a:lnSpc>
                <a:spcPct val="100000"/>
              </a:lnSpc>
              <a:spcBef>
                <a:spcPts val="800"/>
              </a:spcBef>
              <a:spcAft>
                <a:spcPts val="0"/>
              </a:spcAft>
              <a:buClr>
                <a:schemeClr val="lt1"/>
              </a:buClr>
              <a:buSzPts val="1400"/>
              <a:buChar char="o"/>
            </a:pPr>
            <a:r>
              <a:rPr lang="en-US" sz="1800"/>
              <a:t>Running untrusted programs.</a:t>
            </a:r>
            <a:endParaRPr sz="1800"/>
          </a:p>
          <a:p>
            <a:pPr indent="-274319" lvl="2" marL="566928" rtl="0" algn="l">
              <a:lnSpc>
                <a:spcPct val="100000"/>
              </a:lnSpc>
              <a:spcBef>
                <a:spcPts val="600"/>
              </a:spcBef>
              <a:spcAft>
                <a:spcPts val="0"/>
              </a:spcAft>
              <a:buClr>
                <a:schemeClr val="lt1"/>
              </a:buClr>
              <a:buSzPts val="1400"/>
              <a:buChar char="o"/>
            </a:pPr>
            <a:r>
              <a:rPr lang="en-US" sz="1800"/>
              <a:t>E.g., javascripts in webpages, mobile apps</a:t>
            </a:r>
            <a:endParaRPr sz="1800"/>
          </a:p>
          <a:p>
            <a:pPr indent="-274319" lvl="1" marL="384048" rtl="0" algn="l">
              <a:lnSpc>
                <a:spcPct val="100000"/>
              </a:lnSpc>
              <a:spcBef>
                <a:spcPts val="600"/>
              </a:spcBef>
              <a:spcAft>
                <a:spcPts val="0"/>
              </a:spcAft>
              <a:buClr>
                <a:schemeClr val="lt1"/>
              </a:buClr>
              <a:buSzPts val="1400"/>
              <a:buChar char="o"/>
            </a:pPr>
            <a:r>
              <a:rPr lang="en-US" sz="1800"/>
              <a:t>Running programs that are likely to be exploited.</a:t>
            </a:r>
            <a:endParaRPr sz="1800"/>
          </a:p>
          <a:p>
            <a:pPr indent="-274319" lvl="2" marL="566928" rtl="0" algn="l">
              <a:lnSpc>
                <a:spcPct val="100000"/>
              </a:lnSpc>
              <a:spcBef>
                <a:spcPts val="600"/>
              </a:spcBef>
              <a:spcAft>
                <a:spcPts val="0"/>
              </a:spcAft>
              <a:buClr>
                <a:schemeClr val="lt1"/>
              </a:buClr>
              <a:buSzPts val="1400"/>
              <a:buChar char="o"/>
            </a:pPr>
            <a:r>
              <a:rPr lang="en-US" sz="1800"/>
              <a:t>E.g., network daemon programs </a:t>
            </a:r>
            <a:endParaRPr sz="1800"/>
          </a:p>
          <a:p>
            <a:pPr indent="-274320" lvl="0" marL="274320" rtl="0" algn="l">
              <a:lnSpc>
                <a:spcPct val="100000"/>
              </a:lnSpc>
              <a:spcBef>
                <a:spcPts val="1600"/>
              </a:spcBef>
              <a:spcAft>
                <a:spcPts val="0"/>
              </a:spcAft>
              <a:buSzPts val="1400"/>
              <a:buFont typeface="Courier New"/>
              <a:buChar char="o"/>
            </a:pPr>
            <a:r>
              <a:rPr lang="en-US" sz="1800"/>
              <a:t>Implementation: Clearly identify what resources a program needs and cut off the rest</a:t>
            </a:r>
            <a:endParaRPr sz="1800"/>
          </a:p>
          <a:p>
            <a:pPr indent="-274319" lvl="1" marL="384048" rtl="0" algn="l">
              <a:lnSpc>
                <a:spcPct val="100000"/>
              </a:lnSpc>
              <a:spcBef>
                <a:spcPts val="800"/>
              </a:spcBef>
              <a:spcAft>
                <a:spcPts val="0"/>
              </a:spcAft>
              <a:buClr>
                <a:schemeClr val="lt1"/>
              </a:buClr>
              <a:buSzPts val="1400"/>
              <a:buChar char="o"/>
            </a:pPr>
            <a:r>
              <a:rPr lang="en-US" sz="1800"/>
              <a:t>Examples include operating system–level virtualization (such as Unix chroot), virtual machine monitors (VMMs), Java applets, </a:t>
            </a:r>
            <a:endParaRPr sz="1800"/>
          </a:p>
          <a:p>
            <a:pPr indent="-185420" lvl="1" marL="384048" rtl="0" algn="l">
              <a:lnSpc>
                <a:spcPct val="100000"/>
              </a:lnSpc>
              <a:spcBef>
                <a:spcPts val="600"/>
              </a:spcBef>
              <a:spcAft>
                <a:spcPts val="0"/>
              </a:spcAft>
              <a:buClr>
                <a:schemeClr val="lt1"/>
              </a:buClr>
              <a:buSzPts val="1400"/>
              <a:buNone/>
            </a:pPr>
            <a:r>
              <a:t/>
            </a:r>
            <a:endParaRPr sz="1400"/>
          </a:p>
          <a:p>
            <a:pPr indent="-185420" lvl="1" marL="384048" rtl="0" algn="l">
              <a:lnSpc>
                <a:spcPct val="100000"/>
              </a:lnSpc>
              <a:spcBef>
                <a:spcPts val="600"/>
              </a:spcBef>
              <a:spcAft>
                <a:spcPts val="0"/>
              </a:spcAft>
              <a:buClr>
                <a:schemeClr val="lt1"/>
              </a:buClr>
              <a:buSzPts val="1400"/>
              <a:buNone/>
            </a:pPr>
            <a:r>
              <a:t/>
            </a:r>
            <a:endParaRPr sz="1400"/>
          </a:p>
          <a:p>
            <a:pPr indent="-185420" lvl="0" marL="274320" rtl="0" algn="l">
              <a:lnSpc>
                <a:spcPct val="100000"/>
              </a:lnSpc>
              <a:spcBef>
                <a:spcPts val="16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p:txBody>
      </p:sp>
      <p:pic>
        <p:nvPicPr>
          <p:cNvPr id="380" name="Google Shape;380;p18"/>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381" name="Google Shape;381;p18"/>
          <p:cNvSpPr txBox="1"/>
          <p:nvPr/>
        </p:nvSpPr>
        <p:spPr>
          <a:xfrm>
            <a:off x="10540181" y="5984775"/>
            <a:ext cx="4227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9"/>
          <p:cNvSpPr txBox="1"/>
          <p:nvPr>
            <p:ph type="ctrTitle"/>
          </p:nvPr>
        </p:nvSpPr>
        <p:spPr>
          <a:xfrm>
            <a:off x="796322" y="320040"/>
            <a:ext cx="6732237" cy="899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Same Origin Policy (SoP)</a:t>
            </a:r>
            <a:endParaRPr/>
          </a:p>
        </p:txBody>
      </p:sp>
      <p:sp>
        <p:nvSpPr>
          <p:cNvPr id="387" name="Google Shape;387;p19"/>
          <p:cNvSpPr txBox="1"/>
          <p:nvPr>
            <p:ph idx="1" type="body"/>
          </p:nvPr>
        </p:nvSpPr>
        <p:spPr>
          <a:xfrm>
            <a:off x="1101121" y="1809624"/>
            <a:ext cx="9085097" cy="3283486"/>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Char char="o"/>
            </a:pPr>
            <a:r>
              <a:rPr lang="en-US" sz="1800"/>
              <a:t>The basic security model enforced in the browser</a:t>
            </a:r>
            <a:endParaRPr sz="1800"/>
          </a:p>
          <a:p>
            <a:pPr indent="-274320" lvl="0" marL="274320" rtl="0" algn="l">
              <a:lnSpc>
                <a:spcPct val="100000"/>
              </a:lnSpc>
              <a:spcBef>
                <a:spcPts val="1400"/>
              </a:spcBef>
              <a:spcAft>
                <a:spcPts val="0"/>
              </a:spcAft>
              <a:buSzPts val="1400"/>
              <a:buChar char="o"/>
            </a:pPr>
            <a:r>
              <a:rPr lang="en-US" sz="1800"/>
              <a:t>SoP isolates the scripts and resources downloaded from different origins</a:t>
            </a:r>
            <a:endParaRPr sz="1800"/>
          </a:p>
          <a:p>
            <a:pPr indent="-182880" lvl="1" marL="384048" rtl="0" algn="l">
              <a:lnSpc>
                <a:spcPct val="100000"/>
              </a:lnSpc>
              <a:spcBef>
                <a:spcPts val="400"/>
              </a:spcBef>
              <a:spcAft>
                <a:spcPts val="0"/>
              </a:spcAft>
              <a:buClr>
                <a:schemeClr val="dk1"/>
              </a:buClr>
              <a:buSzPts val="1400"/>
              <a:buChar char="◦"/>
            </a:pPr>
            <a:r>
              <a:rPr lang="en-US" sz="1800"/>
              <a:t>E.g., evil.org scripts cannot access bank.com resources</a:t>
            </a:r>
            <a:endParaRPr sz="1800"/>
          </a:p>
          <a:p>
            <a:pPr indent="-274320" lvl="0" marL="274320" rtl="0" algn="l">
              <a:lnSpc>
                <a:spcPct val="100000"/>
              </a:lnSpc>
              <a:spcBef>
                <a:spcPts val="1600"/>
              </a:spcBef>
              <a:spcAft>
                <a:spcPts val="0"/>
              </a:spcAft>
              <a:buSzPts val="1400"/>
              <a:buChar char="o"/>
            </a:pPr>
            <a:r>
              <a:rPr lang="en-US" sz="1800"/>
              <a:t>Use origin as the security principal</a:t>
            </a:r>
            <a:endParaRPr sz="1800"/>
          </a:p>
          <a:p>
            <a:pPr indent="-182880" lvl="1" marL="384048" rtl="0" algn="l">
              <a:lnSpc>
                <a:spcPct val="100000"/>
              </a:lnSpc>
              <a:spcBef>
                <a:spcPts val="400"/>
              </a:spcBef>
              <a:spcAft>
                <a:spcPts val="0"/>
              </a:spcAft>
              <a:buClr>
                <a:schemeClr val="dk1"/>
              </a:buClr>
              <a:buSzPts val="1400"/>
              <a:buChar char="◦"/>
            </a:pPr>
            <a:r>
              <a:rPr lang="en-US" sz="1800"/>
              <a:t>Note that the concept of user accounts does not apply here as security principals</a:t>
            </a:r>
            <a:endParaRPr sz="1800"/>
          </a:p>
          <a:p>
            <a:pPr indent="-274320" lvl="0" marL="274320" rtl="0" algn="l">
              <a:lnSpc>
                <a:spcPct val="100000"/>
              </a:lnSpc>
              <a:spcBef>
                <a:spcPts val="1600"/>
              </a:spcBef>
              <a:spcAft>
                <a:spcPts val="0"/>
              </a:spcAft>
              <a:buSzPts val="1400"/>
              <a:buChar char="o"/>
            </a:pPr>
            <a:r>
              <a:rPr lang="en-US" sz="1800"/>
              <a:t>Origin = domain name + protocol + port</a:t>
            </a:r>
            <a:endParaRPr sz="1800"/>
          </a:p>
          <a:p>
            <a:pPr indent="-182880" lvl="1" marL="384048" rtl="0" algn="l">
              <a:lnSpc>
                <a:spcPct val="100000"/>
              </a:lnSpc>
              <a:spcBef>
                <a:spcPts val="400"/>
              </a:spcBef>
              <a:spcAft>
                <a:spcPts val="0"/>
              </a:spcAft>
              <a:buClr>
                <a:schemeClr val="dk1"/>
              </a:buClr>
              <a:buSzPts val="1400"/>
              <a:buChar char="◦"/>
            </a:pPr>
            <a:r>
              <a:rPr lang="en-US" sz="1800"/>
              <a:t>all three must be equal for origin to be considered the same</a:t>
            </a:r>
            <a:endParaRPr sz="1800"/>
          </a:p>
        </p:txBody>
      </p:sp>
      <p:pic>
        <p:nvPicPr>
          <p:cNvPr id="388" name="Google Shape;388;p19"/>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389" name="Google Shape;389;p19"/>
          <p:cNvSpPr txBox="1"/>
          <p:nvPr/>
        </p:nvSpPr>
        <p:spPr>
          <a:xfrm>
            <a:off x="10451691" y="5984775"/>
            <a:ext cx="5112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4"/>
          <p:cNvSpPr txBox="1"/>
          <p:nvPr>
            <p:ph type="ctrTitle"/>
          </p:nvPr>
        </p:nvSpPr>
        <p:spPr>
          <a:xfrm>
            <a:off x="796322" y="320040"/>
            <a:ext cx="10795910" cy="93848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Web Security and its Role to the Energy Sector</a:t>
            </a:r>
            <a:endParaRPr/>
          </a:p>
        </p:txBody>
      </p:sp>
      <p:sp>
        <p:nvSpPr>
          <p:cNvPr id="193" name="Google Shape;193;p54"/>
          <p:cNvSpPr txBox="1"/>
          <p:nvPr>
            <p:ph idx="1" type="body"/>
          </p:nvPr>
        </p:nvSpPr>
        <p:spPr>
          <a:xfrm>
            <a:off x="796320" y="1112495"/>
            <a:ext cx="10281181" cy="2015370"/>
          </a:xfrm>
          <a:prstGeom prst="rect">
            <a:avLst/>
          </a:prstGeom>
          <a:noFill/>
          <a:ln>
            <a:noFill/>
          </a:ln>
        </p:spPr>
        <p:txBody>
          <a:bodyPr anchorCtr="0" anchor="t" bIns="45700" lIns="0" spcFirstLastPara="1" rIns="0" wrap="square" tIns="45700">
            <a:noAutofit/>
          </a:bodyPr>
          <a:lstStyle/>
          <a:p>
            <a:pPr indent="0" lvl="0" marL="139700" rtl="0" algn="l">
              <a:lnSpc>
                <a:spcPct val="100000"/>
              </a:lnSpc>
              <a:spcBef>
                <a:spcPts val="1200"/>
              </a:spcBef>
              <a:spcAft>
                <a:spcPts val="0"/>
              </a:spcAft>
              <a:buSzPts val="1400"/>
              <a:buNone/>
            </a:pPr>
            <a:r>
              <a:rPr lang="en-US" sz="1600"/>
              <a:t>Now that the Energy Sector is evolving and modernize its infrastructure with smart meters, web services for customers and other types services and infrastructure offered via internet, the need of protecting the digital assets that the energy sector uses to deliver energy has increased more than ever. Different types of attacks like sql injection, DDoS, cross-site scripting, etc.. Could be potentially used to disrupt the delivery network of energy, the backbone production and/or services that end-customer use. Learning how to secure web services and devices which use full-stack services is an important part of a cyber-security experts who want to defend such entities from attacks </a:t>
            </a:r>
            <a:endParaRPr/>
          </a:p>
        </p:txBody>
      </p:sp>
      <p:pic>
        <p:nvPicPr>
          <p:cNvPr id="194" name="Google Shape;194;p54"/>
          <p:cNvPicPr preferRelativeResize="0"/>
          <p:nvPr/>
        </p:nvPicPr>
        <p:blipFill rotWithShape="1">
          <a:blip r:embed="rId3">
            <a:alphaModFix/>
          </a:blip>
          <a:srcRect b="0" l="0" r="0" t="0"/>
          <a:stretch/>
        </p:blipFill>
        <p:spPr>
          <a:xfrm>
            <a:off x="9547502" y="5925960"/>
            <a:ext cx="1530000" cy="612000"/>
          </a:xfrm>
          <a:prstGeom prst="rect">
            <a:avLst/>
          </a:prstGeom>
          <a:noFill/>
          <a:ln>
            <a:noFill/>
          </a:ln>
        </p:spPr>
      </p:pic>
      <p:pic>
        <p:nvPicPr>
          <p:cNvPr descr="The Energy-Sector Threat: How to Address Cybersecurity Vulnerabilities" id="195" name="Google Shape;195;p54"/>
          <p:cNvPicPr preferRelativeResize="0"/>
          <p:nvPr/>
        </p:nvPicPr>
        <p:blipFill rotWithShape="1">
          <a:blip r:embed="rId4">
            <a:alphaModFix/>
          </a:blip>
          <a:srcRect b="0" l="0" r="0" t="0"/>
          <a:stretch/>
        </p:blipFill>
        <p:spPr>
          <a:xfrm>
            <a:off x="2133600" y="3127865"/>
            <a:ext cx="7413902" cy="3247866"/>
          </a:xfrm>
          <a:prstGeom prst="rect">
            <a:avLst/>
          </a:prstGeom>
          <a:noFill/>
          <a:ln>
            <a:noFill/>
          </a:ln>
        </p:spPr>
      </p:pic>
      <p:sp>
        <p:nvSpPr>
          <p:cNvPr descr="Dragonfly: Western energy sector targeted by sophisticated attack group |  Symantec Enterprise Blogs" id="196" name="Google Shape;196;p5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0"/>
          <p:cNvSpPr txBox="1"/>
          <p:nvPr>
            <p:ph type="ctrTitle"/>
          </p:nvPr>
        </p:nvSpPr>
        <p:spPr>
          <a:xfrm>
            <a:off x="796322" y="320040"/>
            <a:ext cx="10579601" cy="101714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ook Antiqua"/>
              <a:buNone/>
            </a:pPr>
            <a:r>
              <a:rPr lang="en-US" sz="4000"/>
              <a:t>Same Original Policy: What it Controls</a:t>
            </a:r>
            <a:endParaRPr/>
          </a:p>
        </p:txBody>
      </p:sp>
      <p:sp>
        <p:nvSpPr>
          <p:cNvPr id="395" name="Google Shape;395;p20"/>
          <p:cNvSpPr txBox="1"/>
          <p:nvPr>
            <p:ph idx="1" type="body"/>
          </p:nvPr>
        </p:nvSpPr>
        <p:spPr>
          <a:xfrm>
            <a:off x="796321" y="2252076"/>
            <a:ext cx="9832349" cy="2683718"/>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Char char="o"/>
            </a:pPr>
            <a:r>
              <a:rPr lang="en-US" sz="2000"/>
              <a:t>Same-origin policy applies to the following accesses:</a:t>
            </a:r>
            <a:endParaRPr/>
          </a:p>
          <a:p>
            <a:pPr indent="-185420" lvl="0" marL="274320" rtl="0" algn="l">
              <a:lnSpc>
                <a:spcPct val="100000"/>
              </a:lnSpc>
              <a:spcBef>
                <a:spcPts val="0"/>
              </a:spcBef>
              <a:spcAft>
                <a:spcPts val="0"/>
              </a:spcAft>
              <a:buSzPts val="1400"/>
              <a:buNone/>
            </a:pPr>
            <a:r>
              <a:t/>
            </a:r>
            <a:endParaRPr sz="2000"/>
          </a:p>
          <a:p>
            <a:pPr indent="-182880" lvl="1" marL="384048" rtl="0" algn="l">
              <a:lnSpc>
                <a:spcPct val="100000"/>
              </a:lnSpc>
              <a:spcBef>
                <a:spcPts val="400"/>
              </a:spcBef>
              <a:spcAft>
                <a:spcPts val="0"/>
              </a:spcAft>
              <a:buClr>
                <a:schemeClr val="dk1"/>
              </a:buClr>
              <a:buSzPts val="1400"/>
              <a:buChar char="◦"/>
            </a:pPr>
            <a:r>
              <a:rPr lang="en-US" sz="2000"/>
              <a:t>manipulating browser windows </a:t>
            </a:r>
            <a:endParaRPr sz="2000"/>
          </a:p>
          <a:p>
            <a:pPr indent="-182880" lvl="1" marL="384048" rtl="0" algn="l">
              <a:lnSpc>
                <a:spcPct val="100000"/>
              </a:lnSpc>
              <a:spcBef>
                <a:spcPts val="600"/>
              </a:spcBef>
              <a:spcAft>
                <a:spcPts val="0"/>
              </a:spcAft>
              <a:buClr>
                <a:schemeClr val="dk1"/>
              </a:buClr>
              <a:buSzPts val="1400"/>
              <a:buChar char="◦"/>
            </a:pPr>
            <a:r>
              <a:rPr lang="en-US" sz="2000"/>
              <a:t>URLs requested via the XmlHttpRequest</a:t>
            </a:r>
            <a:endParaRPr sz="2000"/>
          </a:p>
          <a:p>
            <a:pPr indent="-182880" lvl="1" marL="384048" rtl="0" algn="l">
              <a:lnSpc>
                <a:spcPct val="100000"/>
              </a:lnSpc>
              <a:spcBef>
                <a:spcPts val="600"/>
              </a:spcBef>
              <a:spcAft>
                <a:spcPts val="0"/>
              </a:spcAft>
              <a:buClr>
                <a:schemeClr val="dk1"/>
              </a:buClr>
              <a:buSzPts val="1400"/>
              <a:buChar char="◦"/>
            </a:pPr>
            <a:r>
              <a:rPr lang="en-US" sz="2000"/>
              <a:t>manipulating frames (including inline frames) </a:t>
            </a:r>
            <a:endParaRPr sz="2000"/>
          </a:p>
          <a:p>
            <a:pPr indent="-182880" lvl="1" marL="384048" rtl="0" algn="l">
              <a:lnSpc>
                <a:spcPct val="100000"/>
              </a:lnSpc>
              <a:spcBef>
                <a:spcPts val="600"/>
              </a:spcBef>
              <a:spcAft>
                <a:spcPts val="0"/>
              </a:spcAft>
              <a:buClr>
                <a:schemeClr val="dk1"/>
              </a:buClr>
              <a:buSzPts val="1400"/>
              <a:buChar char="◦"/>
            </a:pPr>
            <a:r>
              <a:rPr lang="en-US" sz="2000"/>
              <a:t>manipulating documents (included using the object tag) </a:t>
            </a:r>
            <a:endParaRPr sz="2000"/>
          </a:p>
          <a:p>
            <a:pPr indent="-182880" lvl="1" marL="384048" rtl="0" algn="l">
              <a:lnSpc>
                <a:spcPct val="100000"/>
              </a:lnSpc>
              <a:spcBef>
                <a:spcPts val="600"/>
              </a:spcBef>
              <a:spcAft>
                <a:spcPts val="0"/>
              </a:spcAft>
              <a:buClr>
                <a:schemeClr val="dk1"/>
              </a:buClr>
              <a:buSzPts val="1400"/>
              <a:buChar char="◦"/>
            </a:pPr>
            <a:r>
              <a:rPr lang="en-US" sz="2000"/>
              <a:t>manipulating cookies</a:t>
            </a:r>
            <a:endParaRPr sz="2000"/>
          </a:p>
        </p:txBody>
      </p:sp>
      <p:pic>
        <p:nvPicPr>
          <p:cNvPr id="396" name="Google Shape;396;p20"/>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397" name="Google Shape;397;p20"/>
          <p:cNvSpPr txBox="1"/>
          <p:nvPr/>
        </p:nvSpPr>
        <p:spPr>
          <a:xfrm>
            <a:off x="10687665" y="5984775"/>
            <a:ext cx="54077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19</a:t>
            </a: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1"/>
          <p:cNvSpPr txBox="1"/>
          <p:nvPr>
            <p:ph type="ctrTitle"/>
          </p:nvPr>
        </p:nvSpPr>
        <p:spPr>
          <a:xfrm>
            <a:off x="796322" y="320040"/>
            <a:ext cx="7649588" cy="9778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Problems with S-O Policy</a:t>
            </a:r>
            <a:endParaRPr/>
          </a:p>
        </p:txBody>
      </p:sp>
      <p:sp>
        <p:nvSpPr>
          <p:cNvPr id="403" name="Google Shape;403;p21"/>
          <p:cNvSpPr txBox="1"/>
          <p:nvPr>
            <p:ph idx="1" type="body"/>
          </p:nvPr>
        </p:nvSpPr>
        <p:spPr>
          <a:xfrm>
            <a:off x="796321" y="1809623"/>
            <a:ext cx="9773355" cy="3745603"/>
          </a:xfrm>
          <a:prstGeom prst="rect">
            <a:avLst/>
          </a:prstGeom>
          <a:noFill/>
          <a:ln>
            <a:noFill/>
          </a:ln>
        </p:spPr>
        <p:txBody>
          <a:bodyPr anchorCtr="0" anchor="t" bIns="45700" lIns="0" spcFirstLastPara="1" rIns="0" wrap="square" tIns="45700">
            <a:noAutofit/>
          </a:bodyPr>
          <a:lstStyle/>
          <a:p>
            <a:pPr indent="-274320" lvl="0" marL="274320" rtl="0" algn="l">
              <a:lnSpc>
                <a:spcPct val="90000"/>
              </a:lnSpc>
              <a:spcBef>
                <a:spcPts val="0"/>
              </a:spcBef>
              <a:spcAft>
                <a:spcPts val="0"/>
              </a:spcAft>
              <a:buSzPts val="1400"/>
              <a:buChar char="o"/>
            </a:pPr>
            <a:r>
              <a:rPr lang="en-US" sz="1600"/>
              <a:t>Poorly enforced on some browsers</a:t>
            </a:r>
            <a:endParaRPr sz="1600"/>
          </a:p>
          <a:p>
            <a:pPr indent="-182880" lvl="1" marL="384048" rtl="0" algn="l">
              <a:lnSpc>
                <a:spcPct val="90000"/>
              </a:lnSpc>
              <a:spcBef>
                <a:spcPts val="400"/>
              </a:spcBef>
              <a:spcAft>
                <a:spcPts val="0"/>
              </a:spcAft>
              <a:buClr>
                <a:schemeClr val="dk1"/>
              </a:buClr>
              <a:buSzPts val="1400"/>
              <a:buChar char="◦"/>
            </a:pPr>
            <a:r>
              <a:rPr lang="en-US" sz="1600"/>
              <a:t>Particularly older browsers</a:t>
            </a:r>
            <a:endParaRPr sz="1600"/>
          </a:p>
          <a:p>
            <a:pPr indent="-274320" lvl="0" marL="274320" rtl="0" algn="l">
              <a:lnSpc>
                <a:spcPct val="90000"/>
              </a:lnSpc>
              <a:spcBef>
                <a:spcPts val="1600"/>
              </a:spcBef>
              <a:spcAft>
                <a:spcPts val="0"/>
              </a:spcAft>
              <a:buSzPts val="1400"/>
              <a:buChar char="o"/>
            </a:pPr>
            <a:r>
              <a:rPr lang="en-US" sz="1600"/>
              <a:t>Limitations if site hosts unrelated pages</a:t>
            </a:r>
            <a:endParaRPr sz="1600"/>
          </a:p>
          <a:p>
            <a:pPr indent="-182880" lvl="1" marL="384048" rtl="0" algn="l">
              <a:lnSpc>
                <a:spcPct val="90000"/>
              </a:lnSpc>
              <a:spcBef>
                <a:spcPts val="400"/>
              </a:spcBef>
              <a:spcAft>
                <a:spcPts val="0"/>
              </a:spcAft>
              <a:buClr>
                <a:schemeClr val="dk1"/>
              </a:buClr>
              <a:buSzPts val="1400"/>
              <a:buChar char="◦"/>
            </a:pPr>
            <a:r>
              <a:rPr lang="en-US" sz="1600"/>
              <a:t>Example: Web server often hosts sites for unrelated parties</a:t>
            </a:r>
            <a:endParaRPr sz="1600"/>
          </a:p>
          <a:p>
            <a:pPr indent="-182880" lvl="2" marL="566928" rtl="0" algn="l">
              <a:lnSpc>
                <a:spcPct val="90000"/>
              </a:lnSpc>
              <a:spcBef>
                <a:spcPts val="600"/>
              </a:spcBef>
              <a:spcAft>
                <a:spcPts val="0"/>
              </a:spcAft>
              <a:buClr>
                <a:schemeClr val="dk1"/>
              </a:buClr>
              <a:buSzPts val="1400"/>
              <a:buChar char="◦"/>
            </a:pPr>
            <a:r>
              <a:rPr lang="en-US" sz="1600"/>
              <a:t>http://www.example.com/account/ </a:t>
            </a:r>
            <a:endParaRPr sz="1600"/>
          </a:p>
          <a:p>
            <a:pPr indent="-182880" lvl="2" marL="566928" rtl="0" algn="l">
              <a:lnSpc>
                <a:spcPct val="90000"/>
              </a:lnSpc>
              <a:spcBef>
                <a:spcPts val="600"/>
              </a:spcBef>
              <a:spcAft>
                <a:spcPts val="0"/>
              </a:spcAft>
              <a:buClr>
                <a:schemeClr val="dk1"/>
              </a:buClr>
              <a:buSzPts val="1400"/>
              <a:buChar char="◦"/>
            </a:pPr>
            <a:r>
              <a:rPr lang="en-US" sz="1600"/>
              <a:t>http://www.example.com/otheraccount/ </a:t>
            </a:r>
            <a:endParaRPr sz="1600"/>
          </a:p>
          <a:p>
            <a:pPr indent="-182880" lvl="1" marL="384048" rtl="0" algn="l">
              <a:lnSpc>
                <a:spcPct val="90000"/>
              </a:lnSpc>
              <a:spcBef>
                <a:spcPts val="600"/>
              </a:spcBef>
              <a:spcAft>
                <a:spcPts val="0"/>
              </a:spcAft>
              <a:buClr>
                <a:schemeClr val="dk1"/>
              </a:buClr>
              <a:buSzPts val="1400"/>
              <a:buChar char="◦"/>
            </a:pPr>
            <a:r>
              <a:rPr lang="en-US" sz="1600"/>
              <a:t>Same-origin policy allows script on one page to access properties of document from another</a:t>
            </a:r>
            <a:endParaRPr sz="1600"/>
          </a:p>
          <a:p>
            <a:pPr indent="-274320" lvl="0" marL="274320" rtl="0" algn="l">
              <a:lnSpc>
                <a:spcPct val="90000"/>
              </a:lnSpc>
              <a:spcBef>
                <a:spcPts val="1600"/>
              </a:spcBef>
              <a:spcAft>
                <a:spcPts val="0"/>
              </a:spcAft>
              <a:buSzPts val="1400"/>
              <a:buChar char="o"/>
            </a:pPr>
            <a:r>
              <a:rPr lang="en-US" sz="1600"/>
              <a:t>Can be bypassed in Cross-Site-Scripting attacks</a:t>
            </a:r>
            <a:endParaRPr sz="1600"/>
          </a:p>
          <a:p>
            <a:pPr indent="-185420" lvl="0" marL="274320" rtl="0" algn="l">
              <a:lnSpc>
                <a:spcPct val="90000"/>
              </a:lnSpc>
              <a:spcBef>
                <a:spcPts val="1400"/>
              </a:spcBef>
              <a:spcAft>
                <a:spcPts val="0"/>
              </a:spcAft>
              <a:buSzPts val="1400"/>
              <a:buNone/>
            </a:pPr>
            <a:r>
              <a:t/>
            </a:r>
            <a:endParaRPr sz="1600"/>
          </a:p>
          <a:p>
            <a:pPr indent="-274320" lvl="0" marL="274320" rtl="0" algn="l">
              <a:lnSpc>
                <a:spcPct val="90000"/>
              </a:lnSpc>
              <a:spcBef>
                <a:spcPts val="1400"/>
              </a:spcBef>
              <a:spcAft>
                <a:spcPts val="0"/>
              </a:spcAft>
              <a:buSzPts val="1400"/>
              <a:buChar char="o"/>
            </a:pPr>
            <a:r>
              <a:rPr lang="en-US" sz="1600"/>
              <a:t>Usability: Sometimes prevents desirable cross-origin resource sharing</a:t>
            </a:r>
            <a:endParaRPr sz="1600"/>
          </a:p>
          <a:p>
            <a:pPr indent="-185420" lvl="0" marL="274320" rtl="0" algn="l">
              <a:lnSpc>
                <a:spcPct val="90000"/>
              </a:lnSpc>
              <a:spcBef>
                <a:spcPts val="1400"/>
              </a:spcBef>
              <a:spcAft>
                <a:spcPts val="0"/>
              </a:spcAft>
              <a:buSzPts val="1400"/>
              <a:buNone/>
            </a:pPr>
            <a:r>
              <a:t/>
            </a:r>
            <a:endParaRPr/>
          </a:p>
        </p:txBody>
      </p:sp>
      <p:pic>
        <p:nvPicPr>
          <p:cNvPr id="404" name="Google Shape;404;p21"/>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05" name="Google Shape;405;p21"/>
          <p:cNvSpPr txBox="1"/>
          <p:nvPr/>
        </p:nvSpPr>
        <p:spPr>
          <a:xfrm>
            <a:off x="10481187" y="5984775"/>
            <a:ext cx="48178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20</a:t>
            </a: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2"/>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US"/>
              <a:t>Browser Architecture: One Process versus Multiple Processes</a:t>
            </a:r>
            <a:endParaRPr/>
          </a:p>
        </p:txBody>
      </p:sp>
      <p:sp>
        <p:nvSpPr>
          <p:cNvPr id="411" name="Google Shape;411;p22"/>
          <p:cNvSpPr txBox="1"/>
          <p:nvPr>
            <p:ph idx="1" type="body"/>
          </p:nvPr>
        </p:nvSpPr>
        <p:spPr>
          <a:xfrm>
            <a:off x="796321" y="2252076"/>
            <a:ext cx="10264969" cy="2761885"/>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Font typeface="Courier New"/>
              <a:buChar char="o"/>
            </a:pPr>
            <a:r>
              <a:rPr lang="en-US" sz="1600"/>
              <a:t>Most processes (e.g., Firefox, Internet Explorer) use one process for a web browser</a:t>
            </a:r>
            <a:endParaRPr sz="1600"/>
          </a:p>
          <a:p>
            <a:pPr indent="-182880" lvl="1" marL="384048" rtl="0" algn="l">
              <a:lnSpc>
                <a:spcPct val="100000"/>
              </a:lnSpc>
              <a:spcBef>
                <a:spcPts val="400"/>
              </a:spcBef>
              <a:spcAft>
                <a:spcPts val="0"/>
              </a:spcAft>
              <a:buClr>
                <a:schemeClr val="dk1"/>
              </a:buClr>
              <a:buSzPts val="1400"/>
              <a:buChar char="◦"/>
            </a:pPr>
            <a:r>
              <a:rPr lang="en-US" sz="1600"/>
              <a:t>Multiple threads are used for rendering different webpages</a:t>
            </a:r>
            <a:endParaRPr sz="1600"/>
          </a:p>
          <a:p>
            <a:pPr indent="-274320" lvl="0" marL="274320" rtl="0" algn="l">
              <a:lnSpc>
                <a:spcPct val="100000"/>
              </a:lnSpc>
              <a:spcBef>
                <a:spcPts val="1600"/>
              </a:spcBef>
              <a:spcAft>
                <a:spcPts val="0"/>
              </a:spcAft>
              <a:buSzPts val="1400"/>
              <a:buFont typeface="Courier New"/>
              <a:buChar char="o"/>
            </a:pPr>
            <a:r>
              <a:rPr lang="en-US" sz="1600"/>
              <a:t>Chrome uses multiple processes</a:t>
            </a:r>
            <a:endParaRPr sz="1600"/>
          </a:p>
          <a:p>
            <a:pPr indent="-182880" lvl="1" marL="384048" rtl="0" algn="l">
              <a:lnSpc>
                <a:spcPct val="100000"/>
              </a:lnSpc>
              <a:spcBef>
                <a:spcPts val="400"/>
              </a:spcBef>
              <a:spcAft>
                <a:spcPts val="0"/>
              </a:spcAft>
              <a:buClr>
                <a:schemeClr val="dk1"/>
              </a:buClr>
              <a:buSzPts val="1400"/>
              <a:buChar char="◦"/>
            </a:pPr>
            <a:r>
              <a:rPr lang="en-US" sz="1600"/>
              <a:t>Use OS protection mechanism to ensure that webpages from different sites cannot easily interact</a:t>
            </a:r>
            <a:endParaRPr sz="1600"/>
          </a:p>
          <a:p>
            <a:pPr indent="-182880" lvl="2" marL="566928" rtl="0" algn="l">
              <a:lnSpc>
                <a:spcPct val="100000"/>
              </a:lnSpc>
              <a:spcBef>
                <a:spcPts val="600"/>
              </a:spcBef>
              <a:spcAft>
                <a:spcPts val="0"/>
              </a:spcAft>
              <a:buClr>
                <a:schemeClr val="dk1"/>
              </a:buClr>
              <a:buSzPts val="1400"/>
              <a:buChar char="◦"/>
            </a:pPr>
            <a:r>
              <a:rPr lang="en-US" sz="1600"/>
              <a:t>Because they run in different processes</a:t>
            </a:r>
            <a:endParaRPr sz="1600"/>
          </a:p>
          <a:p>
            <a:pPr indent="-182880" lvl="1" marL="384048" rtl="0" algn="l">
              <a:lnSpc>
                <a:spcPct val="100000"/>
              </a:lnSpc>
              <a:spcBef>
                <a:spcPts val="600"/>
              </a:spcBef>
              <a:spcAft>
                <a:spcPts val="0"/>
              </a:spcAft>
              <a:buClr>
                <a:schemeClr val="dk1"/>
              </a:buClr>
              <a:buSzPts val="1400"/>
              <a:buChar char="◦"/>
            </a:pPr>
            <a:r>
              <a:rPr lang="en-US" sz="1600"/>
              <a:t>Reliability advantage: crashing in rendering one website doesn’t affect another</a:t>
            </a:r>
            <a:endParaRPr sz="1600"/>
          </a:p>
          <a:p>
            <a:pPr indent="-182880" lvl="1" marL="384048" rtl="0" algn="l">
              <a:lnSpc>
                <a:spcPct val="100000"/>
              </a:lnSpc>
              <a:spcBef>
                <a:spcPts val="600"/>
              </a:spcBef>
              <a:spcAft>
                <a:spcPts val="0"/>
              </a:spcAft>
              <a:buClr>
                <a:schemeClr val="dk1"/>
              </a:buClr>
              <a:buSzPts val="1400"/>
              <a:buChar char="◦"/>
            </a:pPr>
            <a:r>
              <a:rPr lang="en-US" sz="1600"/>
              <a:t>Security advantage: vulnerability in rendering does not compromise other sites; isolate plug-ins</a:t>
            </a:r>
            <a:endParaRPr sz="1600"/>
          </a:p>
          <a:p>
            <a:pPr indent="-182880" lvl="1" marL="384048" rtl="0" algn="l">
              <a:lnSpc>
                <a:spcPct val="100000"/>
              </a:lnSpc>
              <a:spcBef>
                <a:spcPts val="600"/>
              </a:spcBef>
              <a:spcAft>
                <a:spcPts val="0"/>
              </a:spcAft>
              <a:buClr>
                <a:schemeClr val="dk1"/>
              </a:buClr>
              <a:buSzPts val="1400"/>
              <a:buChar char="◦"/>
            </a:pPr>
            <a:r>
              <a:rPr lang="en-US" sz="1600"/>
              <a:t>Uses 3 types of processes: browser, renderers, plug-ins</a:t>
            </a:r>
            <a:endParaRPr sz="1600"/>
          </a:p>
        </p:txBody>
      </p:sp>
      <p:pic>
        <p:nvPicPr>
          <p:cNvPr id="412" name="Google Shape;412;p22"/>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13" name="Google Shape;413;p22"/>
          <p:cNvSpPr txBox="1"/>
          <p:nvPr/>
        </p:nvSpPr>
        <p:spPr>
          <a:xfrm>
            <a:off x="10530349" y="5984775"/>
            <a:ext cx="4326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3"/>
          <p:cNvSpPr txBox="1"/>
          <p:nvPr>
            <p:ph type="ctrTitle"/>
          </p:nvPr>
        </p:nvSpPr>
        <p:spPr>
          <a:xfrm>
            <a:off x="796322" y="320040"/>
            <a:ext cx="6732237" cy="105647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Cross Site Scripting (XSS)</a:t>
            </a:r>
            <a:endParaRPr/>
          </a:p>
        </p:txBody>
      </p:sp>
      <p:sp>
        <p:nvSpPr>
          <p:cNvPr id="419" name="Google Shape;419;p23"/>
          <p:cNvSpPr txBox="1"/>
          <p:nvPr>
            <p:ph idx="1" type="body"/>
          </p:nvPr>
        </p:nvSpPr>
        <p:spPr>
          <a:xfrm>
            <a:off x="796322" y="2006269"/>
            <a:ext cx="10441949" cy="3843924"/>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Char char="o"/>
            </a:pPr>
            <a:r>
              <a:rPr lang="en-US" sz="2000"/>
              <a:t>Recall the basics</a:t>
            </a:r>
            <a:endParaRPr sz="2000"/>
          </a:p>
          <a:p>
            <a:pPr indent="-182880" lvl="1" marL="384048" rtl="0" algn="l">
              <a:lnSpc>
                <a:spcPct val="100000"/>
              </a:lnSpc>
              <a:spcBef>
                <a:spcPts val="400"/>
              </a:spcBef>
              <a:spcAft>
                <a:spcPts val="0"/>
              </a:spcAft>
              <a:buClr>
                <a:schemeClr val="dk1"/>
              </a:buClr>
              <a:buSzPts val="1400"/>
              <a:buChar char="◦"/>
            </a:pPr>
            <a:r>
              <a:rPr lang="en-US" sz="2000"/>
              <a:t>scripts embedded in web pages run in browsers</a:t>
            </a:r>
            <a:endParaRPr sz="2000"/>
          </a:p>
          <a:p>
            <a:pPr indent="-182880" lvl="1" marL="384048" rtl="0" algn="l">
              <a:lnSpc>
                <a:spcPct val="100000"/>
              </a:lnSpc>
              <a:spcBef>
                <a:spcPts val="600"/>
              </a:spcBef>
              <a:spcAft>
                <a:spcPts val="0"/>
              </a:spcAft>
              <a:buClr>
                <a:schemeClr val="dk1"/>
              </a:buClr>
              <a:buSzPts val="1400"/>
              <a:buChar char="◦"/>
            </a:pPr>
            <a:r>
              <a:rPr lang="en-US" sz="2000"/>
              <a:t>scripts can access cookies </a:t>
            </a:r>
            <a:endParaRPr sz="2000"/>
          </a:p>
          <a:p>
            <a:pPr indent="-182880" lvl="2" marL="566928" rtl="0" algn="l">
              <a:lnSpc>
                <a:spcPct val="100000"/>
              </a:lnSpc>
              <a:spcBef>
                <a:spcPts val="600"/>
              </a:spcBef>
              <a:spcAft>
                <a:spcPts val="0"/>
              </a:spcAft>
              <a:buClr>
                <a:schemeClr val="dk1"/>
              </a:buClr>
              <a:buSzPts val="1400"/>
              <a:buChar char="◦"/>
            </a:pPr>
            <a:r>
              <a:rPr lang="en-US" sz="2000"/>
              <a:t>get private information</a:t>
            </a:r>
            <a:endParaRPr sz="2000"/>
          </a:p>
          <a:p>
            <a:pPr indent="-182880" lvl="1" marL="384048" rtl="0" algn="l">
              <a:lnSpc>
                <a:spcPct val="100000"/>
              </a:lnSpc>
              <a:spcBef>
                <a:spcPts val="600"/>
              </a:spcBef>
              <a:spcAft>
                <a:spcPts val="0"/>
              </a:spcAft>
              <a:buClr>
                <a:schemeClr val="dk1"/>
              </a:buClr>
              <a:buSzPts val="1400"/>
              <a:buChar char="◦"/>
            </a:pPr>
            <a:r>
              <a:rPr lang="en-US" sz="2000"/>
              <a:t>and manipulate DOM objects</a:t>
            </a:r>
            <a:endParaRPr sz="2000"/>
          </a:p>
          <a:p>
            <a:pPr indent="-182880" lvl="2" marL="566928" rtl="0" algn="l">
              <a:lnSpc>
                <a:spcPct val="100000"/>
              </a:lnSpc>
              <a:spcBef>
                <a:spcPts val="600"/>
              </a:spcBef>
              <a:spcAft>
                <a:spcPts val="0"/>
              </a:spcAft>
              <a:buClr>
                <a:schemeClr val="dk1"/>
              </a:buClr>
              <a:buSzPts val="1400"/>
              <a:buChar char="◦"/>
            </a:pPr>
            <a:r>
              <a:rPr lang="en-US" sz="2000"/>
              <a:t>controls what users see</a:t>
            </a:r>
            <a:endParaRPr sz="2000"/>
          </a:p>
          <a:p>
            <a:pPr indent="-182880" lvl="1" marL="384048" rtl="0" algn="l">
              <a:lnSpc>
                <a:spcPct val="100000"/>
              </a:lnSpc>
              <a:spcBef>
                <a:spcPts val="600"/>
              </a:spcBef>
              <a:spcAft>
                <a:spcPts val="0"/>
              </a:spcAft>
              <a:buClr>
                <a:schemeClr val="dk1"/>
              </a:buClr>
              <a:buSzPts val="1400"/>
              <a:buChar char="◦"/>
            </a:pPr>
            <a:r>
              <a:rPr lang="en-US" sz="2000"/>
              <a:t>scripts controlled by the same-origin policy</a:t>
            </a:r>
            <a:endParaRPr sz="2000"/>
          </a:p>
          <a:p>
            <a:pPr indent="-274320" lvl="0" marL="274320" rtl="0" algn="l">
              <a:lnSpc>
                <a:spcPct val="100000"/>
              </a:lnSpc>
              <a:spcBef>
                <a:spcPts val="1600"/>
              </a:spcBef>
              <a:spcAft>
                <a:spcPts val="0"/>
              </a:spcAft>
              <a:buSzPts val="1400"/>
              <a:buChar char="o"/>
            </a:pPr>
            <a:r>
              <a:rPr lang="en-US" sz="2000"/>
              <a:t>Why would XSS occur</a:t>
            </a:r>
            <a:endParaRPr sz="2000"/>
          </a:p>
          <a:p>
            <a:pPr indent="-182880" lvl="1" marL="384048" rtl="0" algn="l">
              <a:lnSpc>
                <a:spcPct val="100000"/>
              </a:lnSpc>
              <a:spcBef>
                <a:spcPts val="400"/>
              </a:spcBef>
              <a:spcAft>
                <a:spcPts val="0"/>
              </a:spcAft>
              <a:buClr>
                <a:schemeClr val="dk1"/>
              </a:buClr>
              <a:buSzPts val="1400"/>
              <a:buChar char="◦"/>
            </a:pPr>
            <a:r>
              <a:rPr lang="en-US" sz="2000"/>
              <a:t>Web applications often take user inputs and use them as part of webpage (these inputs can have scripts)</a:t>
            </a:r>
            <a:endParaRPr sz="2000"/>
          </a:p>
        </p:txBody>
      </p:sp>
      <p:pic>
        <p:nvPicPr>
          <p:cNvPr id="420" name="Google Shape;420;p23"/>
          <p:cNvPicPr preferRelativeResize="0"/>
          <p:nvPr/>
        </p:nvPicPr>
        <p:blipFill rotWithShape="1">
          <a:blip r:embed="rId3">
            <a:alphaModFix/>
          </a:blip>
          <a:srcRect b="0" l="0" r="0" t="0"/>
          <a:stretch/>
        </p:blipFill>
        <p:spPr>
          <a:xfrm>
            <a:off x="8002332" y="5984774"/>
            <a:ext cx="1530000" cy="612000"/>
          </a:xfrm>
          <a:prstGeom prst="rect">
            <a:avLst/>
          </a:prstGeom>
          <a:noFill/>
          <a:ln>
            <a:noFill/>
          </a:ln>
        </p:spPr>
      </p:pic>
      <p:sp>
        <p:nvSpPr>
          <p:cNvPr id="421" name="Google Shape;421;p23"/>
          <p:cNvSpPr txBox="1"/>
          <p:nvPr/>
        </p:nvSpPr>
        <p:spPr>
          <a:xfrm>
            <a:off x="10687665" y="5984775"/>
            <a:ext cx="5506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4"/>
          <p:cNvSpPr txBox="1"/>
          <p:nvPr>
            <p:ph type="ctrTitle"/>
          </p:nvPr>
        </p:nvSpPr>
        <p:spPr>
          <a:xfrm>
            <a:off x="796322" y="320040"/>
            <a:ext cx="7235506" cy="94832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How XSS Works on Online Blog </a:t>
            </a:r>
            <a:endParaRPr/>
          </a:p>
        </p:txBody>
      </p:sp>
      <p:sp>
        <p:nvSpPr>
          <p:cNvPr id="427" name="Google Shape;427;p24"/>
          <p:cNvSpPr txBox="1"/>
          <p:nvPr>
            <p:ph idx="1" type="body"/>
          </p:nvPr>
        </p:nvSpPr>
        <p:spPr>
          <a:xfrm>
            <a:off x="796322" y="2252076"/>
            <a:ext cx="9635704" cy="2860698"/>
          </a:xfrm>
          <a:prstGeom prst="rect">
            <a:avLst/>
          </a:prstGeom>
          <a:noFill/>
          <a:ln>
            <a:noFill/>
          </a:ln>
        </p:spPr>
        <p:txBody>
          <a:bodyPr anchorCtr="0" anchor="t" bIns="45700" lIns="0" spcFirstLastPara="1" rIns="0" wrap="square" tIns="45700">
            <a:normAutofit fontScale="70000" lnSpcReduction="20000"/>
          </a:bodyPr>
          <a:lstStyle/>
          <a:p>
            <a:pPr indent="-274320" lvl="0" marL="274320" rtl="0" algn="l">
              <a:lnSpc>
                <a:spcPct val="100000"/>
              </a:lnSpc>
              <a:spcBef>
                <a:spcPts val="0"/>
              </a:spcBef>
              <a:spcAft>
                <a:spcPts val="0"/>
              </a:spcAft>
              <a:buSzPct val="100000"/>
              <a:buFont typeface="Courier New"/>
              <a:buChar char="o"/>
            </a:pPr>
            <a:r>
              <a:rPr lang="en-US" sz="2900"/>
              <a:t>Everyone can post comments, which will be displayed to everyone who view the post</a:t>
            </a:r>
            <a:endParaRPr sz="2900"/>
          </a:p>
          <a:p>
            <a:pPr indent="-274320" lvl="0" marL="274320" rtl="0" algn="l">
              <a:lnSpc>
                <a:spcPct val="100000"/>
              </a:lnSpc>
              <a:spcBef>
                <a:spcPts val="1400"/>
              </a:spcBef>
              <a:spcAft>
                <a:spcPts val="0"/>
              </a:spcAft>
              <a:buSzPct val="100000"/>
              <a:buFont typeface="Courier New"/>
              <a:buChar char="o"/>
            </a:pPr>
            <a:r>
              <a:rPr lang="en-US" sz="2900"/>
              <a:t>Attacker posts a malicious comment that includes scripts (which reads local authentication credentials and send of to the attacker)</a:t>
            </a:r>
            <a:endParaRPr sz="2900"/>
          </a:p>
          <a:p>
            <a:pPr indent="-274320" lvl="0" marL="274320" rtl="0" algn="l">
              <a:lnSpc>
                <a:spcPct val="100000"/>
              </a:lnSpc>
              <a:spcBef>
                <a:spcPts val="1400"/>
              </a:spcBef>
              <a:spcAft>
                <a:spcPts val="0"/>
              </a:spcAft>
              <a:buSzPct val="100000"/>
              <a:buFont typeface="Courier New"/>
              <a:buChar char="o"/>
            </a:pPr>
            <a:r>
              <a:rPr lang="en-US" sz="2900"/>
              <a:t>Anyone who view the post can have local authentication cookies stolen</a:t>
            </a:r>
            <a:endParaRPr sz="2900"/>
          </a:p>
          <a:p>
            <a:pPr indent="-274320" lvl="0" marL="274320" rtl="0" algn="l">
              <a:lnSpc>
                <a:spcPct val="100000"/>
              </a:lnSpc>
              <a:spcBef>
                <a:spcPts val="1400"/>
              </a:spcBef>
              <a:spcAft>
                <a:spcPts val="0"/>
              </a:spcAft>
              <a:buSzPct val="100000"/>
              <a:buFont typeface="Courier New"/>
              <a:buChar char="o"/>
            </a:pPr>
            <a:r>
              <a:rPr lang="en-US" sz="2900"/>
              <a:t>Web apps  will check that posts do not include scripts, but the check sometimes fail.</a:t>
            </a:r>
            <a:endParaRPr sz="2900"/>
          </a:p>
          <a:p>
            <a:pPr indent="-274320" lvl="0" marL="274320" rtl="0" algn="l">
              <a:lnSpc>
                <a:spcPct val="100000"/>
              </a:lnSpc>
              <a:spcBef>
                <a:spcPts val="1400"/>
              </a:spcBef>
              <a:spcAft>
                <a:spcPts val="0"/>
              </a:spcAft>
              <a:buSzPct val="100000"/>
              <a:buFont typeface="Courier New"/>
              <a:buChar char="o"/>
            </a:pPr>
            <a:r>
              <a:rPr lang="en-US" sz="2900"/>
              <a:t>Bug in the web application.  Attack happens in browser.</a:t>
            </a:r>
            <a:endParaRPr sz="2900"/>
          </a:p>
          <a:p>
            <a:pPr indent="-179070" lvl="0" marL="274320" rtl="0" algn="l">
              <a:lnSpc>
                <a:spcPct val="100000"/>
              </a:lnSpc>
              <a:spcBef>
                <a:spcPts val="1400"/>
              </a:spcBef>
              <a:spcAft>
                <a:spcPts val="0"/>
              </a:spcAft>
              <a:buSzPct val="100000"/>
              <a:buFont typeface="Courier New"/>
              <a:buNone/>
            </a:pPr>
            <a:r>
              <a:t/>
            </a:r>
            <a:endParaRPr sz="2400"/>
          </a:p>
        </p:txBody>
      </p:sp>
      <p:pic>
        <p:nvPicPr>
          <p:cNvPr id="428" name="Google Shape;428;p24"/>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29" name="Google Shape;429;p24"/>
          <p:cNvSpPr txBox="1"/>
          <p:nvPr/>
        </p:nvSpPr>
        <p:spPr>
          <a:xfrm>
            <a:off x="10687665" y="5984775"/>
            <a:ext cx="501445" cy="3177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23</a:t>
            </a: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5"/>
          <p:cNvSpPr txBox="1"/>
          <p:nvPr>
            <p:ph type="ctrTitle"/>
          </p:nvPr>
        </p:nvSpPr>
        <p:spPr>
          <a:xfrm>
            <a:off x="796322" y="320040"/>
            <a:ext cx="6732237" cy="10698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Effect of the Attack</a:t>
            </a:r>
            <a:endParaRPr/>
          </a:p>
        </p:txBody>
      </p:sp>
      <p:sp>
        <p:nvSpPr>
          <p:cNvPr id="435" name="Google Shape;435;p25"/>
          <p:cNvSpPr txBox="1"/>
          <p:nvPr>
            <p:ph idx="1" type="body"/>
          </p:nvPr>
        </p:nvSpPr>
        <p:spPr>
          <a:xfrm>
            <a:off x="796322" y="2252077"/>
            <a:ext cx="8765506" cy="2870530"/>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Char char="o"/>
            </a:pPr>
            <a:r>
              <a:rPr lang="en-US" sz="1800"/>
              <a:t>Attacker can execute arbitrary scripts in browser</a:t>
            </a:r>
            <a:endParaRPr sz="1800"/>
          </a:p>
          <a:p>
            <a:pPr indent="-93979" lvl="1" marL="384048" rtl="0" algn="l">
              <a:lnSpc>
                <a:spcPct val="100000"/>
              </a:lnSpc>
              <a:spcBef>
                <a:spcPts val="400"/>
              </a:spcBef>
              <a:spcAft>
                <a:spcPts val="0"/>
              </a:spcAft>
              <a:buClr>
                <a:schemeClr val="dk1"/>
              </a:buClr>
              <a:buSzPts val="1400"/>
              <a:buNone/>
            </a:pPr>
            <a:r>
              <a:t/>
            </a:r>
            <a:endParaRPr sz="1800"/>
          </a:p>
          <a:p>
            <a:pPr indent="-274320" lvl="0" marL="274320" rtl="0" algn="l">
              <a:lnSpc>
                <a:spcPct val="100000"/>
              </a:lnSpc>
              <a:spcBef>
                <a:spcPts val="1600"/>
              </a:spcBef>
              <a:spcAft>
                <a:spcPts val="0"/>
              </a:spcAft>
              <a:buSzPts val="1400"/>
              <a:buChar char="o"/>
            </a:pPr>
            <a:r>
              <a:rPr lang="en-US" sz="1800"/>
              <a:t>Can manipulate any DOM component on victim.com</a:t>
            </a:r>
            <a:endParaRPr sz="1800"/>
          </a:p>
          <a:p>
            <a:pPr indent="-182880" lvl="1" marL="384048" rtl="0" algn="l">
              <a:lnSpc>
                <a:spcPct val="100000"/>
              </a:lnSpc>
              <a:spcBef>
                <a:spcPts val="400"/>
              </a:spcBef>
              <a:spcAft>
                <a:spcPts val="0"/>
              </a:spcAft>
              <a:buClr>
                <a:schemeClr val="dk1"/>
              </a:buClr>
              <a:buSzPts val="1400"/>
              <a:buChar char="◦"/>
            </a:pPr>
            <a:r>
              <a:rPr lang="en-US" sz="1800"/>
              <a:t>Control links on page</a:t>
            </a:r>
            <a:endParaRPr sz="1800"/>
          </a:p>
          <a:p>
            <a:pPr indent="-182880" lvl="1" marL="384048" rtl="0" algn="l">
              <a:lnSpc>
                <a:spcPct val="100000"/>
              </a:lnSpc>
              <a:spcBef>
                <a:spcPts val="600"/>
              </a:spcBef>
              <a:spcAft>
                <a:spcPts val="0"/>
              </a:spcAft>
              <a:buClr>
                <a:schemeClr val="dk1"/>
              </a:buClr>
              <a:buSzPts val="1400"/>
              <a:buChar char="◦"/>
            </a:pPr>
            <a:r>
              <a:rPr lang="en-US" sz="1800"/>
              <a:t>Control form fields (e.g. password field) on this page and linked pages.</a:t>
            </a:r>
            <a:endParaRPr sz="1800"/>
          </a:p>
          <a:p>
            <a:pPr indent="-93979" lvl="1" marL="384048" rtl="0" algn="l">
              <a:lnSpc>
                <a:spcPct val="100000"/>
              </a:lnSpc>
              <a:spcBef>
                <a:spcPts val="600"/>
              </a:spcBef>
              <a:spcAft>
                <a:spcPts val="0"/>
              </a:spcAft>
              <a:buClr>
                <a:schemeClr val="dk1"/>
              </a:buClr>
              <a:buSzPts val="1400"/>
              <a:buNone/>
            </a:pPr>
            <a:r>
              <a:t/>
            </a:r>
            <a:endParaRPr sz="1800"/>
          </a:p>
          <a:p>
            <a:pPr indent="-274320" lvl="0" marL="274320" rtl="0" algn="l">
              <a:lnSpc>
                <a:spcPct val="100000"/>
              </a:lnSpc>
              <a:spcBef>
                <a:spcPts val="1600"/>
              </a:spcBef>
              <a:spcAft>
                <a:spcPts val="0"/>
              </a:spcAft>
              <a:buSzPts val="1400"/>
              <a:buChar char="o"/>
            </a:pPr>
            <a:r>
              <a:rPr lang="en-US" sz="1800"/>
              <a:t>Can infect other users:   MySpace.com  worm.</a:t>
            </a:r>
            <a:endParaRPr sz="1800"/>
          </a:p>
          <a:p>
            <a:pPr indent="-185420" lvl="0" marL="274320" rtl="0" algn="l">
              <a:lnSpc>
                <a:spcPct val="100000"/>
              </a:lnSpc>
              <a:spcBef>
                <a:spcPts val="1400"/>
              </a:spcBef>
              <a:spcAft>
                <a:spcPts val="0"/>
              </a:spcAft>
              <a:buSzPts val="1400"/>
              <a:buNone/>
            </a:pPr>
            <a:r>
              <a:t/>
            </a:r>
            <a:endParaRPr/>
          </a:p>
          <a:p>
            <a:pPr indent="-93979" lvl="1" marL="384048" rtl="0" algn="l">
              <a:lnSpc>
                <a:spcPct val="100000"/>
              </a:lnSpc>
              <a:spcBef>
                <a:spcPts val="400"/>
              </a:spcBef>
              <a:spcAft>
                <a:spcPts val="0"/>
              </a:spcAft>
              <a:buClr>
                <a:schemeClr val="dk1"/>
              </a:buClr>
              <a:buSzPts val="1400"/>
              <a:buNone/>
            </a:pPr>
            <a:r>
              <a:t/>
            </a:r>
            <a:endParaRPr/>
          </a:p>
          <a:p>
            <a:pPr indent="-93979" lvl="1" marL="384048" rtl="0" algn="l">
              <a:lnSpc>
                <a:spcPct val="100000"/>
              </a:lnSpc>
              <a:spcBef>
                <a:spcPts val="600"/>
              </a:spcBef>
              <a:spcAft>
                <a:spcPts val="0"/>
              </a:spcAft>
              <a:buClr>
                <a:schemeClr val="dk1"/>
              </a:buClr>
              <a:buSzPts val="1400"/>
              <a:buNone/>
            </a:pPr>
            <a:r>
              <a:t/>
            </a:r>
            <a:endParaRPr/>
          </a:p>
          <a:p>
            <a:pPr indent="-185420" lvl="0" marL="274320" rtl="0" algn="l">
              <a:lnSpc>
                <a:spcPct val="100000"/>
              </a:lnSpc>
              <a:spcBef>
                <a:spcPts val="1600"/>
              </a:spcBef>
              <a:spcAft>
                <a:spcPts val="0"/>
              </a:spcAft>
              <a:buSzPts val="1400"/>
              <a:buNone/>
            </a:pPr>
            <a:r>
              <a:t/>
            </a:r>
            <a:endParaRPr/>
          </a:p>
        </p:txBody>
      </p:sp>
      <p:pic>
        <p:nvPicPr>
          <p:cNvPr id="436" name="Google Shape;436;p25"/>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37" name="Google Shape;437;p25"/>
          <p:cNvSpPr txBox="1"/>
          <p:nvPr/>
        </p:nvSpPr>
        <p:spPr>
          <a:xfrm>
            <a:off x="10687665" y="5984775"/>
            <a:ext cx="501445" cy="3177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24</a:t>
            </a: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6"/>
          <p:cNvSpPr/>
          <p:nvPr/>
        </p:nvSpPr>
        <p:spPr>
          <a:xfrm>
            <a:off x="1804988" y="1143000"/>
            <a:ext cx="381000" cy="358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43" name="Google Shape;443;p26"/>
          <p:cNvSpPr txBox="1"/>
          <p:nvPr>
            <p:ph type="ctrTitle"/>
          </p:nvPr>
        </p:nvSpPr>
        <p:spPr>
          <a:xfrm>
            <a:off x="796322" y="320040"/>
            <a:ext cx="6732237" cy="102697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MySpace.com   </a:t>
            </a:r>
            <a:r>
              <a:rPr lang="en-US" sz="2800"/>
              <a:t>(Samy worm)</a:t>
            </a:r>
            <a:endParaRPr/>
          </a:p>
        </p:txBody>
      </p:sp>
      <p:sp>
        <p:nvSpPr>
          <p:cNvPr id="444" name="Google Shape;444;p26"/>
          <p:cNvSpPr txBox="1"/>
          <p:nvPr>
            <p:ph idx="1" type="body"/>
          </p:nvPr>
        </p:nvSpPr>
        <p:spPr>
          <a:xfrm>
            <a:off x="1139377" y="1903119"/>
            <a:ext cx="9715435" cy="3317810"/>
          </a:xfrm>
          <a:prstGeom prst="rect">
            <a:avLst/>
          </a:prstGeom>
          <a:noFill/>
          <a:ln>
            <a:noFill/>
          </a:ln>
        </p:spPr>
        <p:txBody>
          <a:bodyPr anchorCtr="0" anchor="t" bIns="45700" lIns="0" spcFirstLastPara="1" rIns="0" wrap="square" tIns="45700">
            <a:noAutofit/>
          </a:bodyPr>
          <a:lstStyle/>
          <a:p>
            <a:pPr indent="-274320" lvl="0" marL="274320" rtl="0" algn="l">
              <a:lnSpc>
                <a:spcPct val="90000"/>
              </a:lnSpc>
              <a:spcBef>
                <a:spcPts val="0"/>
              </a:spcBef>
              <a:spcAft>
                <a:spcPts val="0"/>
              </a:spcAft>
              <a:buSzPts val="1400"/>
              <a:buChar char="o"/>
            </a:pPr>
            <a:r>
              <a:rPr lang="en-US" sz="1600"/>
              <a:t>Users can post HTML on their pages</a:t>
            </a:r>
            <a:endParaRPr sz="1600"/>
          </a:p>
          <a:p>
            <a:pPr indent="-182880" lvl="1" marL="384048" rtl="0" algn="l">
              <a:lnSpc>
                <a:spcPct val="90000"/>
              </a:lnSpc>
              <a:spcBef>
                <a:spcPts val="620"/>
              </a:spcBef>
              <a:spcAft>
                <a:spcPts val="0"/>
              </a:spcAft>
              <a:buClr>
                <a:schemeClr val="dk1"/>
              </a:buClr>
              <a:buSzPts val="1400"/>
              <a:buChar char="◦"/>
            </a:pPr>
            <a:r>
              <a:rPr lang="en-US" sz="1600"/>
              <a:t>MySpace.com ensures HTML contains no</a:t>
            </a:r>
            <a:endParaRPr sz="1600"/>
          </a:p>
          <a:p>
            <a:pPr indent="-182880" lvl="2" marL="566928" rtl="0" algn="l">
              <a:lnSpc>
                <a:spcPct val="90000"/>
              </a:lnSpc>
              <a:spcBef>
                <a:spcPts val="820"/>
              </a:spcBef>
              <a:spcAft>
                <a:spcPts val="0"/>
              </a:spcAft>
              <a:buClr>
                <a:schemeClr val="accent1"/>
              </a:buClr>
              <a:buSzPts val="1400"/>
              <a:buFont typeface="Century Gothic"/>
              <a:buNone/>
            </a:pPr>
            <a:r>
              <a:rPr b="1" lang="en-US" sz="1600">
                <a:solidFill>
                  <a:srgbClr val="FF0000"/>
                </a:solidFill>
              </a:rPr>
              <a:t>&lt;script&gt;, &lt;body&gt;, onclick, &lt;a href=javascript://&gt;</a:t>
            </a:r>
            <a:endParaRPr sz="1600">
              <a:solidFill>
                <a:srgbClr val="FF0000"/>
              </a:solidFill>
            </a:endParaRPr>
          </a:p>
          <a:p>
            <a:pPr indent="-182880" lvl="1" marL="384048" rtl="0" algn="l">
              <a:lnSpc>
                <a:spcPct val="90000"/>
              </a:lnSpc>
              <a:spcBef>
                <a:spcPts val="820"/>
              </a:spcBef>
              <a:spcAft>
                <a:spcPts val="0"/>
              </a:spcAft>
              <a:buClr>
                <a:schemeClr val="dk1"/>
              </a:buClr>
              <a:buSzPts val="1400"/>
              <a:buChar char="◦"/>
            </a:pPr>
            <a:r>
              <a:rPr lang="en-US" sz="1600"/>
              <a:t>However, attacker  find out that a way to include Javascript within CSS tags:</a:t>
            </a:r>
            <a:endParaRPr sz="1600"/>
          </a:p>
          <a:p>
            <a:pPr indent="-182880" lvl="1" marL="384048" rtl="0" algn="l">
              <a:lnSpc>
                <a:spcPct val="90000"/>
              </a:lnSpc>
              <a:spcBef>
                <a:spcPts val="820"/>
              </a:spcBef>
              <a:spcAft>
                <a:spcPts val="0"/>
              </a:spcAft>
              <a:buClr>
                <a:schemeClr val="accent1"/>
              </a:buClr>
              <a:buSzPts val="1400"/>
              <a:buFont typeface="Century Gothic"/>
              <a:buNone/>
            </a:pPr>
            <a:r>
              <a:rPr b="1" lang="en-US" sz="1600">
                <a:solidFill>
                  <a:srgbClr val="FF0000"/>
                </a:solidFill>
              </a:rPr>
              <a:t>&lt;div style=“background:url(‘javascript:alert(1)’)”&gt;</a:t>
            </a:r>
            <a:endParaRPr b="1" sz="1600">
              <a:solidFill>
                <a:srgbClr val="FF0000"/>
              </a:solidFill>
            </a:endParaRPr>
          </a:p>
          <a:p>
            <a:pPr indent="-182880" lvl="1" marL="384048" rtl="0" algn="l">
              <a:lnSpc>
                <a:spcPct val="90000"/>
              </a:lnSpc>
              <a:spcBef>
                <a:spcPts val="820"/>
              </a:spcBef>
              <a:spcAft>
                <a:spcPts val="0"/>
              </a:spcAft>
              <a:buClr>
                <a:schemeClr val="dk1"/>
              </a:buClr>
              <a:buSzPts val="1400"/>
              <a:buFont typeface="Century Gothic"/>
              <a:buNone/>
            </a:pPr>
            <a:r>
              <a:rPr lang="en-US" sz="1600"/>
              <a:t>And can </a:t>
            </a:r>
            <a:r>
              <a:rPr b="1" lang="en-US" sz="1600">
                <a:solidFill>
                  <a:srgbClr val="FF0000"/>
                </a:solidFill>
              </a:rPr>
              <a:t>hide  “javascript” </a:t>
            </a:r>
            <a:r>
              <a:rPr lang="en-US" sz="1600"/>
              <a:t>as</a:t>
            </a:r>
            <a:r>
              <a:rPr lang="en-US" sz="1600">
                <a:solidFill>
                  <a:srgbClr val="009900"/>
                </a:solidFill>
              </a:rPr>
              <a:t>  </a:t>
            </a:r>
            <a:r>
              <a:rPr lang="en-US" sz="1600">
                <a:solidFill>
                  <a:srgbClr val="FF0000"/>
                </a:solidFill>
              </a:rPr>
              <a:t>“</a:t>
            </a:r>
            <a:r>
              <a:rPr b="1" lang="en-US" sz="1600">
                <a:solidFill>
                  <a:srgbClr val="FF0000"/>
                </a:solidFill>
              </a:rPr>
              <a:t>java\nscript</a:t>
            </a:r>
            <a:r>
              <a:rPr lang="en-US" sz="1600">
                <a:solidFill>
                  <a:srgbClr val="FF0000"/>
                </a:solidFill>
              </a:rPr>
              <a:t>”</a:t>
            </a:r>
            <a:endParaRPr sz="1600">
              <a:solidFill>
                <a:srgbClr val="FF0000"/>
              </a:solidFill>
            </a:endParaRPr>
          </a:p>
          <a:p>
            <a:pPr indent="-274320" lvl="0" marL="274320" rtl="0" algn="l">
              <a:lnSpc>
                <a:spcPct val="90000"/>
              </a:lnSpc>
              <a:spcBef>
                <a:spcPts val="820"/>
              </a:spcBef>
              <a:spcAft>
                <a:spcPts val="0"/>
              </a:spcAft>
              <a:buSzPts val="1400"/>
              <a:buChar char="o"/>
            </a:pPr>
            <a:r>
              <a:rPr lang="en-US" sz="1600"/>
              <a:t>With careful javascript hacking:</a:t>
            </a:r>
            <a:endParaRPr sz="1600"/>
          </a:p>
          <a:p>
            <a:pPr indent="-182880" lvl="1" marL="384048" rtl="0" algn="l">
              <a:lnSpc>
                <a:spcPct val="90000"/>
              </a:lnSpc>
              <a:spcBef>
                <a:spcPts val="620"/>
              </a:spcBef>
              <a:spcAft>
                <a:spcPts val="0"/>
              </a:spcAft>
              <a:buClr>
                <a:schemeClr val="dk1"/>
              </a:buClr>
              <a:buSzPts val="1400"/>
              <a:buChar char="◦"/>
            </a:pPr>
            <a:r>
              <a:rPr lang="en-US" sz="1600"/>
              <a:t>Samy’s worm: infects anyone who visits an infected MySpace page   …    and adds Samy as a friend.</a:t>
            </a:r>
            <a:endParaRPr sz="1600"/>
          </a:p>
          <a:p>
            <a:pPr indent="-182880" lvl="1" marL="384048" rtl="0" algn="l">
              <a:lnSpc>
                <a:spcPct val="90000"/>
              </a:lnSpc>
              <a:spcBef>
                <a:spcPts val="820"/>
              </a:spcBef>
              <a:spcAft>
                <a:spcPts val="0"/>
              </a:spcAft>
              <a:buClr>
                <a:schemeClr val="dk1"/>
              </a:buClr>
              <a:buSzPts val="1400"/>
              <a:buChar char="◦"/>
            </a:pPr>
            <a:r>
              <a:rPr lang="en-US" sz="1600"/>
              <a:t>Samy had millions of friends within 24 hours.</a:t>
            </a:r>
            <a:endParaRPr sz="1600"/>
          </a:p>
          <a:p>
            <a:pPr indent="-274320" lvl="0" marL="274320" rtl="0" algn="l">
              <a:lnSpc>
                <a:spcPct val="90000"/>
              </a:lnSpc>
              <a:spcBef>
                <a:spcPts val="820"/>
              </a:spcBef>
              <a:spcAft>
                <a:spcPts val="0"/>
              </a:spcAft>
              <a:buSzPts val="1400"/>
              <a:buChar char="o"/>
            </a:pPr>
            <a:r>
              <a:rPr lang="en-US" sz="1600"/>
              <a:t>More info:      </a:t>
            </a:r>
            <a:r>
              <a:rPr b="1" lang="en-US" sz="1600"/>
              <a:t>http://namb.la/popular/tech.html</a:t>
            </a:r>
            <a:endParaRPr b="1" sz="1600"/>
          </a:p>
        </p:txBody>
      </p:sp>
      <p:pic>
        <p:nvPicPr>
          <p:cNvPr id="445" name="Google Shape;445;p26"/>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46" name="Google Shape;446;p26"/>
          <p:cNvSpPr txBox="1"/>
          <p:nvPr/>
        </p:nvSpPr>
        <p:spPr>
          <a:xfrm>
            <a:off x="10687665" y="5984775"/>
            <a:ext cx="501445" cy="3177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25</a:t>
            </a: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7"/>
          <p:cNvSpPr/>
          <p:nvPr/>
        </p:nvSpPr>
        <p:spPr>
          <a:xfrm>
            <a:off x="609599" y="3293806"/>
            <a:ext cx="6200582" cy="845575"/>
          </a:xfrm>
          <a:prstGeom prst="rect">
            <a:avLst/>
          </a:prstGeom>
          <a:solidFill>
            <a:srgbClr val="FFE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chemeClr val="accent1"/>
              </a:solidFill>
              <a:latin typeface="Times New Roman"/>
              <a:ea typeface="Times New Roman"/>
              <a:cs typeface="Times New Roman"/>
              <a:sym typeface="Times New Roman"/>
            </a:endParaRPr>
          </a:p>
        </p:txBody>
      </p:sp>
      <p:sp>
        <p:nvSpPr>
          <p:cNvPr id="452" name="Google Shape;452;p27"/>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Avoiding XSS bugs  </a:t>
            </a:r>
            <a:r>
              <a:rPr lang="en-US" sz="2400"/>
              <a:t>(PHP)</a:t>
            </a:r>
            <a:endParaRPr/>
          </a:p>
        </p:txBody>
      </p:sp>
      <p:sp>
        <p:nvSpPr>
          <p:cNvPr id="453" name="Google Shape;453;p27"/>
          <p:cNvSpPr txBox="1"/>
          <p:nvPr>
            <p:ph idx="1" type="body"/>
          </p:nvPr>
        </p:nvSpPr>
        <p:spPr>
          <a:xfrm>
            <a:off x="904476" y="2164080"/>
            <a:ext cx="5191524"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Char char="o"/>
            </a:pPr>
            <a:r>
              <a:rPr lang="en-US"/>
              <a:t>Main problem:   </a:t>
            </a:r>
            <a:endParaRPr/>
          </a:p>
          <a:p>
            <a:pPr indent="-182880" lvl="1" marL="384048" rtl="0" algn="l">
              <a:lnSpc>
                <a:spcPct val="100000"/>
              </a:lnSpc>
              <a:spcBef>
                <a:spcPts val="550"/>
              </a:spcBef>
              <a:spcAft>
                <a:spcPts val="0"/>
              </a:spcAft>
              <a:buClr>
                <a:schemeClr val="dk1"/>
              </a:buClr>
              <a:buSzPts val="1400"/>
              <a:buChar char="◦"/>
            </a:pPr>
            <a:r>
              <a:rPr lang="en-US"/>
              <a:t>Input checking is difficult  ---  many ways to inject scripts into HTML.</a:t>
            </a:r>
            <a:endParaRPr/>
          </a:p>
          <a:p>
            <a:pPr indent="-274320" lvl="0" marL="274320" rtl="0" algn="l">
              <a:lnSpc>
                <a:spcPct val="100000"/>
              </a:lnSpc>
              <a:spcBef>
                <a:spcPts val="750"/>
              </a:spcBef>
              <a:spcAft>
                <a:spcPts val="0"/>
              </a:spcAft>
              <a:buSzPts val="1400"/>
              <a:buChar char="o"/>
            </a:pPr>
            <a:r>
              <a:rPr lang="en-US"/>
              <a:t>Preprocess input from user before echoing it</a:t>
            </a:r>
            <a:endParaRPr/>
          </a:p>
          <a:p>
            <a:pPr indent="-274320" lvl="0" marL="274320" rtl="0" algn="l">
              <a:lnSpc>
                <a:spcPct val="100000"/>
              </a:lnSpc>
              <a:spcBef>
                <a:spcPts val="550"/>
              </a:spcBef>
              <a:spcAft>
                <a:spcPts val="0"/>
              </a:spcAft>
              <a:buSzPts val="1400"/>
              <a:buChar char="o"/>
            </a:pPr>
            <a:r>
              <a:rPr lang="en-US"/>
              <a:t>PHP:  </a:t>
            </a:r>
            <a:r>
              <a:rPr b="1" lang="en-US"/>
              <a:t>htmlspecialchars</a:t>
            </a:r>
            <a:r>
              <a:rPr lang="en-US"/>
              <a:t>(string)</a:t>
            </a:r>
            <a:endParaRPr/>
          </a:p>
          <a:p>
            <a:pPr indent="-274320" lvl="0" marL="274320" rtl="0" algn="l">
              <a:lnSpc>
                <a:spcPct val="100000"/>
              </a:lnSpc>
              <a:spcBef>
                <a:spcPts val="550"/>
              </a:spcBef>
              <a:spcAft>
                <a:spcPts val="0"/>
              </a:spcAft>
              <a:buSzPts val="1400"/>
              <a:buFont typeface="Times"/>
              <a:buNone/>
            </a:pPr>
            <a:r>
              <a:rPr lang="en-US"/>
              <a:t>	</a:t>
            </a:r>
            <a:r>
              <a:rPr lang="en-US">
                <a:solidFill>
                  <a:schemeClr val="dk2"/>
                </a:solidFill>
              </a:rPr>
              <a:t>	</a:t>
            </a:r>
            <a:r>
              <a:rPr b="1" lang="en-US">
                <a:solidFill>
                  <a:srgbClr val="FF0000"/>
                </a:solidFill>
              </a:rPr>
              <a:t>&amp;  </a:t>
            </a:r>
            <a:r>
              <a:rPr b="1" lang="en-US">
                <a:solidFill>
                  <a:srgbClr val="FF0000"/>
                </a:solidFill>
                <a:latin typeface="SimSun"/>
                <a:ea typeface="SimSun"/>
                <a:cs typeface="SimSun"/>
                <a:sym typeface="SimSun"/>
              </a:rPr>
              <a:t>→</a:t>
            </a:r>
            <a:r>
              <a:rPr b="1" lang="en-US">
                <a:solidFill>
                  <a:srgbClr val="FF0000"/>
                </a:solidFill>
              </a:rPr>
              <a:t>  &amp;amp;      "  </a:t>
            </a:r>
            <a:r>
              <a:rPr b="1" lang="en-US">
                <a:solidFill>
                  <a:srgbClr val="FF0000"/>
                </a:solidFill>
                <a:latin typeface="SimSun"/>
                <a:ea typeface="SimSun"/>
                <a:cs typeface="SimSun"/>
                <a:sym typeface="SimSun"/>
              </a:rPr>
              <a:t>→</a:t>
            </a:r>
            <a:r>
              <a:rPr b="1" lang="en-US">
                <a:solidFill>
                  <a:srgbClr val="FF0000"/>
                </a:solidFill>
              </a:rPr>
              <a:t> &amp;quot;      '  →  &amp;#039;       	&lt;  →   &amp;lt;        &gt; →  &amp;gt; </a:t>
            </a:r>
            <a:endParaRPr b="1">
              <a:solidFill>
                <a:srgbClr val="FF0000"/>
              </a:solidFill>
            </a:endParaRPr>
          </a:p>
          <a:p>
            <a:pPr indent="-182880" lvl="1" marL="384048" rtl="0" algn="l">
              <a:lnSpc>
                <a:spcPct val="100000"/>
              </a:lnSpc>
              <a:spcBef>
                <a:spcPts val="550"/>
              </a:spcBef>
              <a:spcAft>
                <a:spcPts val="0"/>
              </a:spcAft>
              <a:buClr>
                <a:schemeClr val="dk1"/>
              </a:buClr>
              <a:buSzPts val="1400"/>
              <a:buChar char="◦"/>
            </a:pPr>
            <a:r>
              <a:rPr b="1" lang="en-US"/>
              <a:t>htmlspecialchars</a:t>
            </a:r>
            <a:r>
              <a:rPr lang="en-US"/>
              <a:t>(</a:t>
            </a:r>
            <a:br>
              <a:rPr lang="en-US"/>
            </a:br>
            <a:r>
              <a:rPr lang="en-US"/>
              <a:t>	     </a:t>
            </a:r>
            <a:r>
              <a:rPr b="1" lang="en-US">
                <a:solidFill>
                  <a:srgbClr val="FF0000"/>
                </a:solidFill>
              </a:rPr>
              <a:t>“&lt;a href='test'&gt;Test&lt;/a&gt;",   ENT_QUOTES); </a:t>
            </a:r>
            <a:endParaRPr b="1">
              <a:solidFill>
                <a:srgbClr val="FF0000"/>
              </a:solidFill>
            </a:endParaRPr>
          </a:p>
          <a:p>
            <a:pPr indent="-182880" lvl="1" marL="384048" rtl="0" algn="l">
              <a:lnSpc>
                <a:spcPct val="100000"/>
              </a:lnSpc>
              <a:spcBef>
                <a:spcPts val="750"/>
              </a:spcBef>
              <a:spcAft>
                <a:spcPts val="0"/>
              </a:spcAft>
              <a:buClr>
                <a:schemeClr val="dk1"/>
              </a:buClr>
              <a:buSzPts val="1400"/>
              <a:buFont typeface="Century Gothic"/>
              <a:buNone/>
            </a:pPr>
            <a:r>
              <a:rPr lang="en-US"/>
              <a:t>	Outputs:  </a:t>
            </a:r>
            <a:br>
              <a:rPr lang="en-US"/>
            </a:br>
            <a:r>
              <a:rPr lang="en-US">
                <a:solidFill>
                  <a:schemeClr val="dk2"/>
                </a:solidFill>
              </a:rPr>
              <a:t>   </a:t>
            </a:r>
            <a:r>
              <a:rPr b="1" lang="en-US">
                <a:solidFill>
                  <a:srgbClr val="FF0000"/>
                </a:solidFill>
              </a:rPr>
              <a:t>&amp;lt;a href=&amp;#039;test&amp;#039;&amp;gt;Test&amp;lt;/a&amp;gt; </a:t>
            </a:r>
            <a:endParaRPr b="1">
              <a:solidFill>
                <a:srgbClr val="FF0000"/>
              </a:solidFill>
            </a:endParaRPr>
          </a:p>
        </p:txBody>
      </p:sp>
      <p:pic>
        <p:nvPicPr>
          <p:cNvPr id="454" name="Google Shape;454;p27"/>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55" name="Google Shape;455;p27"/>
          <p:cNvSpPr txBox="1"/>
          <p:nvPr>
            <p:ph idx="4294967295"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CSP TRAINING MODULE NAME: PRESENTATION TEMPLATE CREATED BY PR</a:t>
            </a:r>
            <a:endParaRPr/>
          </a:p>
        </p:txBody>
      </p:sp>
      <p:sp>
        <p:nvSpPr>
          <p:cNvPr id="456" name="Google Shape;456;p27"/>
          <p:cNvSpPr txBox="1"/>
          <p:nvPr/>
        </p:nvSpPr>
        <p:spPr>
          <a:xfrm>
            <a:off x="10687665" y="5984775"/>
            <a:ext cx="501445" cy="3177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a:t>
            </a: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8"/>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Avoiding XSS bugs   </a:t>
            </a:r>
            <a:r>
              <a:rPr lang="en-US" sz="2400"/>
              <a:t>(ASP.NET)</a:t>
            </a:r>
            <a:endParaRPr/>
          </a:p>
        </p:txBody>
      </p:sp>
      <p:sp>
        <p:nvSpPr>
          <p:cNvPr id="462" name="Google Shape;462;p28"/>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Char char="o"/>
            </a:pPr>
            <a:r>
              <a:rPr lang="en-US"/>
              <a:t>ASP.NET 1.1:</a:t>
            </a:r>
            <a:endParaRPr/>
          </a:p>
          <a:p>
            <a:pPr indent="-182880" lvl="1" marL="384048" rtl="0" algn="l">
              <a:lnSpc>
                <a:spcPct val="100000"/>
              </a:lnSpc>
              <a:spcBef>
                <a:spcPts val="1040"/>
              </a:spcBef>
              <a:spcAft>
                <a:spcPts val="0"/>
              </a:spcAft>
              <a:buClr>
                <a:schemeClr val="dk1"/>
              </a:buClr>
              <a:buSzPts val="1400"/>
              <a:buChar char="◦"/>
            </a:pPr>
            <a:r>
              <a:rPr b="1" lang="en-US"/>
              <a:t>Server.HtmlEncode(string)</a:t>
            </a:r>
            <a:r>
              <a:rPr lang="en-US"/>
              <a:t> </a:t>
            </a:r>
            <a:endParaRPr/>
          </a:p>
          <a:p>
            <a:pPr indent="-182880" lvl="2" marL="566928" rtl="0" algn="l">
              <a:lnSpc>
                <a:spcPct val="100000"/>
              </a:lnSpc>
              <a:spcBef>
                <a:spcPts val="600"/>
              </a:spcBef>
              <a:spcAft>
                <a:spcPts val="0"/>
              </a:spcAft>
              <a:buClr>
                <a:schemeClr val="dk1"/>
              </a:buClr>
              <a:buSzPts val="1400"/>
              <a:buChar char="◦"/>
            </a:pPr>
            <a:r>
              <a:rPr lang="en-US"/>
              <a:t>Similar to PHP htmlspecialchars</a:t>
            </a:r>
            <a:endParaRPr/>
          </a:p>
          <a:p>
            <a:pPr indent="-93979" lvl="2" marL="566928" rtl="0" algn="l">
              <a:lnSpc>
                <a:spcPct val="100000"/>
              </a:lnSpc>
              <a:spcBef>
                <a:spcPts val="600"/>
              </a:spcBef>
              <a:spcAft>
                <a:spcPts val="0"/>
              </a:spcAft>
              <a:buClr>
                <a:schemeClr val="dk1"/>
              </a:buClr>
              <a:buSzPts val="1400"/>
              <a:buNone/>
            </a:pPr>
            <a:r>
              <a:t/>
            </a:r>
            <a:endParaRPr/>
          </a:p>
          <a:p>
            <a:pPr indent="-182880" lvl="1" marL="384048" rtl="0" algn="l">
              <a:lnSpc>
                <a:spcPct val="100000"/>
              </a:lnSpc>
              <a:spcBef>
                <a:spcPts val="600"/>
              </a:spcBef>
              <a:spcAft>
                <a:spcPts val="0"/>
              </a:spcAft>
              <a:buClr>
                <a:schemeClr val="dk1"/>
              </a:buClr>
              <a:buSzPts val="1400"/>
              <a:buChar char="◦"/>
            </a:pPr>
            <a:r>
              <a:rPr lang="en-US"/>
              <a:t>validateRequest:    (on by default)</a:t>
            </a:r>
            <a:endParaRPr/>
          </a:p>
          <a:p>
            <a:pPr indent="-182880" lvl="2" marL="566928" rtl="0" algn="l">
              <a:lnSpc>
                <a:spcPct val="100000"/>
              </a:lnSpc>
              <a:spcBef>
                <a:spcPts val="960"/>
              </a:spcBef>
              <a:spcAft>
                <a:spcPts val="0"/>
              </a:spcAft>
              <a:buClr>
                <a:schemeClr val="dk1"/>
              </a:buClr>
              <a:buSzPts val="1400"/>
              <a:buChar char="◦"/>
            </a:pPr>
            <a:r>
              <a:rPr lang="en-US"/>
              <a:t>Crashes page if finds  &lt;script&gt;  in POST data.</a:t>
            </a:r>
            <a:endParaRPr/>
          </a:p>
          <a:p>
            <a:pPr indent="-182880" lvl="2" marL="566928" rtl="0" algn="l">
              <a:lnSpc>
                <a:spcPct val="100000"/>
              </a:lnSpc>
              <a:spcBef>
                <a:spcPts val="960"/>
              </a:spcBef>
              <a:spcAft>
                <a:spcPts val="0"/>
              </a:spcAft>
              <a:buClr>
                <a:schemeClr val="dk1"/>
              </a:buClr>
              <a:buSzPts val="1400"/>
              <a:buChar char="◦"/>
            </a:pPr>
            <a:r>
              <a:rPr lang="en-US"/>
              <a:t>Looks for hardcoded list of patterns.</a:t>
            </a:r>
            <a:endParaRPr/>
          </a:p>
          <a:p>
            <a:pPr indent="-182880" lvl="2" marL="566928" rtl="0" algn="l">
              <a:lnSpc>
                <a:spcPct val="100000"/>
              </a:lnSpc>
              <a:spcBef>
                <a:spcPts val="1800"/>
              </a:spcBef>
              <a:spcAft>
                <a:spcPts val="0"/>
              </a:spcAft>
              <a:buClr>
                <a:schemeClr val="dk1"/>
              </a:buClr>
              <a:buSzPts val="1400"/>
              <a:buChar char="◦"/>
            </a:pPr>
            <a:r>
              <a:rPr lang="en-US"/>
              <a:t>Can be disabled:</a:t>
            </a:r>
            <a:endParaRPr/>
          </a:p>
          <a:p>
            <a:pPr indent="-182880" lvl="2" marL="566928" rtl="0" algn="l">
              <a:lnSpc>
                <a:spcPct val="100000"/>
              </a:lnSpc>
              <a:spcBef>
                <a:spcPts val="960"/>
              </a:spcBef>
              <a:spcAft>
                <a:spcPts val="0"/>
              </a:spcAft>
              <a:buClr>
                <a:schemeClr val="dk2"/>
              </a:buClr>
              <a:buSzPts val="1400"/>
              <a:buFont typeface="Century Gothic"/>
              <a:buNone/>
            </a:pPr>
            <a:r>
              <a:rPr lang="en-US">
                <a:solidFill>
                  <a:srgbClr val="FF0000"/>
                </a:solidFill>
              </a:rPr>
              <a:t>	 </a:t>
            </a:r>
            <a:r>
              <a:rPr b="1" lang="en-US">
                <a:solidFill>
                  <a:srgbClr val="FF0000"/>
                </a:solidFill>
              </a:rPr>
              <a:t>&lt;%@  Page  validateRequest=“false"  %&gt;</a:t>
            </a:r>
            <a:r>
              <a:rPr lang="en-US">
                <a:solidFill>
                  <a:srgbClr val="FF0000"/>
                </a:solidFill>
              </a:rPr>
              <a:t> </a:t>
            </a:r>
            <a:endParaRPr>
              <a:solidFill>
                <a:srgbClr val="FF0000"/>
              </a:solidFill>
            </a:endParaRPr>
          </a:p>
          <a:p>
            <a:pPr indent="-182880" lvl="2" marL="566928" rtl="0" algn="l">
              <a:lnSpc>
                <a:spcPct val="100000"/>
              </a:lnSpc>
              <a:spcBef>
                <a:spcPts val="600"/>
              </a:spcBef>
              <a:spcAft>
                <a:spcPts val="0"/>
              </a:spcAft>
              <a:buClr>
                <a:schemeClr val="dk1"/>
              </a:buClr>
              <a:buSzPts val="1400"/>
              <a:buFont typeface="Century Gothic"/>
              <a:buNone/>
            </a:pPr>
            <a:r>
              <a:t/>
            </a:r>
            <a:endParaRPr>
              <a:solidFill>
                <a:srgbClr val="009900"/>
              </a:solidFill>
            </a:endParaRPr>
          </a:p>
        </p:txBody>
      </p:sp>
      <p:pic>
        <p:nvPicPr>
          <p:cNvPr id="463" name="Google Shape;463;p28"/>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64" name="Google Shape;464;p28"/>
          <p:cNvSpPr txBox="1"/>
          <p:nvPr/>
        </p:nvSpPr>
        <p:spPr>
          <a:xfrm>
            <a:off x="10687665" y="5984775"/>
            <a:ext cx="501445" cy="3177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27</a:t>
            </a: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0"/>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ook Antiqua"/>
              <a:buNone/>
            </a:pPr>
            <a:r>
              <a:rPr lang="en-US" sz="4000"/>
              <a:t>Cross site request forgery (abbrev. CSRF or XSRF)</a:t>
            </a:r>
            <a:endParaRPr/>
          </a:p>
        </p:txBody>
      </p:sp>
      <p:sp>
        <p:nvSpPr>
          <p:cNvPr id="470" name="Google Shape;470;p30"/>
          <p:cNvSpPr txBox="1"/>
          <p:nvPr>
            <p:ph idx="1" type="body"/>
          </p:nvPr>
        </p:nvSpPr>
        <p:spPr>
          <a:xfrm>
            <a:off x="796322" y="2252075"/>
            <a:ext cx="10491110" cy="2841035"/>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Char char="o"/>
            </a:pPr>
            <a:r>
              <a:rPr lang="en-US" sz="1800"/>
              <a:t>Also known as </a:t>
            </a:r>
            <a:r>
              <a:rPr b="1" lang="en-US" sz="1800"/>
              <a:t>one click attack</a:t>
            </a:r>
            <a:r>
              <a:rPr lang="en-US" sz="1800"/>
              <a:t> or </a:t>
            </a:r>
            <a:r>
              <a:rPr b="1" lang="en-US" sz="1800"/>
              <a:t>session riding</a:t>
            </a:r>
            <a:endParaRPr sz="1800"/>
          </a:p>
          <a:p>
            <a:pPr indent="-274320" lvl="0" marL="274320" rtl="0" algn="l">
              <a:lnSpc>
                <a:spcPct val="100000"/>
              </a:lnSpc>
              <a:spcBef>
                <a:spcPts val="1400"/>
              </a:spcBef>
              <a:spcAft>
                <a:spcPts val="0"/>
              </a:spcAft>
              <a:buSzPts val="1400"/>
              <a:buChar char="o"/>
            </a:pPr>
            <a:r>
              <a:rPr lang="en-US" sz="1800"/>
              <a:t>Effect: Transmits unauthorized commands from a user who has logged in to a website to the website. </a:t>
            </a:r>
            <a:endParaRPr sz="1800"/>
          </a:p>
          <a:p>
            <a:pPr indent="-274320" lvl="0" marL="274320" rtl="0" algn="l">
              <a:lnSpc>
                <a:spcPct val="100000"/>
              </a:lnSpc>
              <a:spcBef>
                <a:spcPts val="1400"/>
              </a:spcBef>
              <a:spcAft>
                <a:spcPts val="0"/>
              </a:spcAft>
              <a:buSzPts val="1400"/>
              <a:buChar char="o"/>
            </a:pPr>
            <a:r>
              <a:rPr lang="en-US" sz="1800"/>
              <a:t>Recall that a browser attaches cookies set by domain X to a request sent to domain X; the request may be from another domain</a:t>
            </a:r>
            <a:endParaRPr sz="1800"/>
          </a:p>
          <a:p>
            <a:pPr indent="-182880" lvl="1" marL="384048" rtl="0" algn="l">
              <a:lnSpc>
                <a:spcPct val="100000"/>
              </a:lnSpc>
              <a:spcBef>
                <a:spcPts val="400"/>
              </a:spcBef>
              <a:spcAft>
                <a:spcPts val="0"/>
              </a:spcAft>
              <a:buClr>
                <a:schemeClr val="dk1"/>
              </a:buClr>
              <a:buSzPts val="1400"/>
              <a:buChar char="◦"/>
            </a:pPr>
            <a:r>
              <a:rPr lang="en-US" sz="1800"/>
              <a:t>Site Y redirects you to facebook; if you already logged in, the cookie is attached by the browser </a:t>
            </a:r>
            <a:endParaRPr sz="1800"/>
          </a:p>
          <a:p>
            <a:pPr indent="-93979" lvl="1" marL="384048" rtl="0" algn="l">
              <a:lnSpc>
                <a:spcPct val="100000"/>
              </a:lnSpc>
              <a:spcBef>
                <a:spcPts val="600"/>
              </a:spcBef>
              <a:spcAft>
                <a:spcPts val="0"/>
              </a:spcAft>
              <a:buClr>
                <a:schemeClr val="dk1"/>
              </a:buClr>
              <a:buSzPts val="1400"/>
              <a:buNone/>
            </a:pPr>
            <a:r>
              <a:t/>
            </a:r>
            <a:endParaRPr/>
          </a:p>
        </p:txBody>
      </p:sp>
      <p:pic>
        <p:nvPicPr>
          <p:cNvPr id="471" name="Google Shape;471;p30"/>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72" name="Google Shape;472;p30"/>
          <p:cNvSpPr txBox="1"/>
          <p:nvPr/>
        </p:nvSpPr>
        <p:spPr>
          <a:xfrm>
            <a:off x="10687665" y="5984775"/>
            <a:ext cx="501445" cy="3177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5"/>
          <p:cNvSpPr txBox="1"/>
          <p:nvPr>
            <p:ph type="ctrTitle"/>
          </p:nvPr>
        </p:nvSpPr>
        <p:spPr>
          <a:xfrm>
            <a:off x="796322" y="320040"/>
            <a:ext cx="10373123"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Web Security and its Role to the Energy Sector (cont’d) </a:t>
            </a:r>
            <a:endParaRPr/>
          </a:p>
        </p:txBody>
      </p:sp>
      <p:pic>
        <p:nvPicPr>
          <p:cNvPr id="202" name="Google Shape;202;p55"/>
          <p:cNvPicPr preferRelativeResize="0"/>
          <p:nvPr/>
        </p:nvPicPr>
        <p:blipFill rotWithShape="1">
          <a:blip r:embed="rId3">
            <a:alphaModFix/>
          </a:blip>
          <a:srcRect b="0" l="0" r="0" t="0"/>
          <a:stretch/>
        </p:blipFill>
        <p:spPr>
          <a:xfrm>
            <a:off x="908699" y="2007963"/>
            <a:ext cx="3924640" cy="4282811"/>
          </a:xfrm>
          <a:prstGeom prst="rect">
            <a:avLst/>
          </a:prstGeom>
          <a:noFill/>
          <a:ln>
            <a:noFill/>
          </a:ln>
        </p:spPr>
      </p:pic>
      <p:pic>
        <p:nvPicPr>
          <p:cNvPr descr="A screenshot of a computer&#10;&#10;Description automatically generated" id="203" name="Google Shape;203;p55"/>
          <p:cNvPicPr preferRelativeResize="0"/>
          <p:nvPr/>
        </p:nvPicPr>
        <p:blipFill rotWithShape="1">
          <a:blip r:embed="rId4">
            <a:alphaModFix/>
          </a:blip>
          <a:srcRect b="0" l="0" r="0" t="0"/>
          <a:stretch/>
        </p:blipFill>
        <p:spPr>
          <a:xfrm>
            <a:off x="5541448" y="1516833"/>
            <a:ext cx="3634429" cy="4397658"/>
          </a:xfrm>
          <a:prstGeom prst="rect">
            <a:avLst/>
          </a:prstGeom>
          <a:noFill/>
          <a:ln>
            <a:noFill/>
          </a:ln>
        </p:spPr>
      </p:pic>
      <p:pic>
        <p:nvPicPr>
          <p:cNvPr id="204" name="Google Shape;204;p55"/>
          <p:cNvPicPr preferRelativeResize="0"/>
          <p:nvPr/>
        </p:nvPicPr>
        <p:blipFill rotWithShape="1">
          <a:blip r:embed="rId5">
            <a:alphaModFix/>
          </a:blip>
          <a:srcRect b="0" l="0" r="0" t="0"/>
          <a:stretch/>
        </p:blipFill>
        <p:spPr>
          <a:xfrm>
            <a:off x="8014151" y="5520111"/>
            <a:ext cx="1161726" cy="394380"/>
          </a:xfrm>
          <a:prstGeom prst="rect">
            <a:avLst/>
          </a:prstGeom>
          <a:noFill/>
          <a:ln>
            <a:noFill/>
          </a:ln>
        </p:spPr>
      </p:pic>
      <p:pic>
        <p:nvPicPr>
          <p:cNvPr id="205" name="Google Shape;205;p55"/>
          <p:cNvPicPr preferRelativeResize="0"/>
          <p:nvPr/>
        </p:nvPicPr>
        <p:blipFill rotWithShape="1">
          <a:blip r:embed="rId6">
            <a:alphaModFix/>
          </a:blip>
          <a:srcRect b="0" l="0" r="0" t="0"/>
          <a:stretch/>
        </p:blipFill>
        <p:spPr>
          <a:xfrm>
            <a:off x="9547502" y="5925960"/>
            <a:ext cx="1530000" cy="612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1"/>
          <p:cNvSpPr/>
          <p:nvPr/>
        </p:nvSpPr>
        <p:spPr>
          <a:xfrm>
            <a:off x="1752600" y="990600"/>
            <a:ext cx="609600" cy="2819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8" name="Google Shape;478;p31"/>
          <p:cNvSpPr/>
          <p:nvPr/>
        </p:nvSpPr>
        <p:spPr>
          <a:xfrm>
            <a:off x="1061793" y="2611884"/>
            <a:ext cx="5629275" cy="1133475"/>
          </a:xfrm>
          <a:prstGeom prst="rect">
            <a:avLst/>
          </a:prstGeom>
          <a:solidFill>
            <a:srgbClr val="FFE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9" name="Google Shape;479;p31"/>
          <p:cNvSpPr/>
          <p:nvPr/>
        </p:nvSpPr>
        <p:spPr>
          <a:xfrm>
            <a:off x="1752600" y="1219200"/>
            <a:ext cx="24384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80" name="Google Shape;480;p31"/>
          <p:cNvSpPr txBox="1"/>
          <p:nvPr>
            <p:ph type="ctrTitle"/>
          </p:nvPr>
        </p:nvSpPr>
        <p:spPr>
          <a:xfrm>
            <a:off x="796322" y="320040"/>
            <a:ext cx="6732237" cy="8303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CSRF Explained</a:t>
            </a:r>
            <a:endParaRPr/>
          </a:p>
        </p:txBody>
      </p:sp>
      <p:sp>
        <p:nvSpPr>
          <p:cNvPr id="481" name="Google Shape;481;p31"/>
          <p:cNvSpPr txBox="1"/>
          <p:nvPr>
            <p:ph idx="1" type="body"/>
          </p:nvPr>
        </p:nvSpPr>
        <p:spPr>
          <a:xfrm>
            <a:off x="1061793" y="1447799"/>
            <a:ext cx="6466766" cy="4419601"/>
          </a:xfrm>
          <a:prstGeom prst="rect">
            <a:avLst/>
          </a:prstGeom>
          <a:noFill/>
          <a:ln>
            <a:noFill/>
          </a:ln>
        </p:spPr>
        <p:txBody>
          <a:bodyPr anchorCtr="0" anchor="t" bIns="45700" lIns="0" spcFirstLastPara="1" rIns="0" wrap="square" tIns="45700">
            <a:noAutofit/>
          </a:bodyPr>
          <a:lstStyle/>
          <a:p>
            <a:pPr indent="-274320" lvl="0" marL="274320" rtl="0" algn="l">
              <a:lnSpc>
                <a:spcPct val="90000"/>
              </a:lnSpc>
              <a:spcBef>
                <a:spcPts val="0"/>
              </a:spcBef>
              <a:spcAft>
                <a:spcPts val="0"/>
              </a:spcAft>
              <a:buSzPts val="1400"/>
              <a:buChar char="o"/>
            </a:pPr>
            <a:r>
              <a:rPr lang="en-US" u="sng"/>
              <a:t>Example</a:t>
            </a:r>
            <a:r>
              <a:rPr lang="en-US"/>
              <a:t>:   </a:t>
            </a:r>
            <a:endParaRPr/>
          </a:p>
          <a:p>
            <a:pPr indent="-182880" lvl="1" marL="384048" rtl="0" algn="l">
              <a:lnSpc>
                <a:spcPct val="90000"/>
              </a:lnSpc>
              <a:spcBef>
                <a:spcPts val="400"/>
              </a:spcBef>
              <a:spcAft>
                <a:spcPts val="0"/>
              </a:spcAft>
              <a:buClr>
                <a:schemeClr val="dk1"/>
              </a:buClr>
              <a:buSzPts val="1400"/>
              <a:buChar char="◦"/>
            </a:pPr>
            <a:r>
              <a:rPr lang="en-US"/>
              <a:t>User logs in to  bank.com.    Forgets to sign off.</a:t>
            </a:r>
            <a:endParaRPr/>
          </a:p>
          <a:p>
            <a:pPr indent="-182880" lvl="1" marL="384048" rtl="0" algn="l">
              <a:lnSpc>
                <a:spcPct val="90000"/>
              </a:lnSpc>
              <a:spcBef>
                <a:spcPts val="600"/>
              </a:spcBef>
              <a:spcAft>
                <a:spcPts val="0"/>
              </a:spcAft>
              <a:buClr>
                <a:schemeClr val="dk1"/>
              </a:buClr>
              <a:buSzPts val="1400"/>
              <a:buChar char="◦"/>
            </a:pPr>
            <a:r>
              <a:rPr lang="en-US"/>
              <a:t>Session cookie remains in browser state</a:t>
            </a:r>
            <a:endParaRPr/>
          </a:p>
          <a:p>
            <a:pPr indent="-182880" lvl="1" marL="384048" rtl="0" algn="l">
              <a:lnSpc>
                <a:spcPct val="90000"/>
              </a:lnSpc>
              <a:spcBef>
                <a:spcPts val="1520"/>
              </a:spcBef>
              <a:spcAft>
                <a:spcPts val="0"/>
              </a:spcAft>
              <a:buClr>
                <a:schemeClr val="dk1"/>
              </a:buClr>
              <a:buSzPts val="1400"/>
              <a:buChar char="◦"/>
            </a:pPr>
            <a:r>
              <a:rPr lang="en-US"/>
              <a:t>Then user visits another site containing:</a:t>
            </a:r>
            <a:endParaRPr>
              <a:solidFill>
                <a:srgbClr val="009900"/>
              </a:solidFill>
            </a:endParaRPr>
          </a:p>
          <a:p>
            <a:pPr indent="-274320" lvl="0" marL="274320" rtl="0" algn="l">
              <a:lnSpc>
                <a:spcPct val="90000"/>
              </a:lnSpc>
              <a:spcBef>
                <a:spcPts val="1600"/>
              </a:spcBef>
              <a:spcAft>
                <a:spcPts val="0"/>
              </a:spcAft>
              <a:buSzPts val="1400"/>
              <a:buFont typeface="Times"/>
              <a:buNone/>
            </a:pPr>
            <a:r>
              <a:rPr lang="en-US">
                <a:solidFill>
                  <a:srgbClr val="FF0000"/>
                </a:solidFill>
              </a:rPr>
              <a:t>  &lt;form  name=F  </a:t>
            </a:r>
            <a:r>
              <a:rPr b="1" lang="en-US">
                <a:solidFill>
                  <a:srgbClr val="FF0000"/>
                </a:solidFill>
              </a:rPr>
              <a:t>action=http://bank.com/BillPay.php</a:t>
            </a:r>
            <a:r>
              <a:rPr lang="en-US">
                <a:solidFill>
                  <a:srgbClr val="FF0000"/>
                </a:solidFill>
              </a:rPr>
              <a:t>&gt;</a:t>
            </a:r>
            <a:endParaRPr>
              <a:solidFill>
                <a:srgbClr val="FF0000"/>
              </a:solidFill>
            </a:endParaRPr>
          </a:p>
          <a:p>
            <a:pPr indent="-274320" lvl="0" marL="274320" rtl="0" algn="l">
              <a:lnSpc>
                <a:spcPct val="90000"/>
              </a:lnSpc>
              <a:spcBef>
                <a:spcPts val="1400"/>
              </a:spcBef>
              <a:spcAft>
                <a:spcPts val="0"/>
              </a:spcAft>
              <a:buSzPts val="1400"/>
              <a:buFont typeface="Times"/>
              <a:buNone/>
            </a:pPr>
            <a:r>
              <a:rPr lang="en-US">
                <a:solidFill>
                  <a:srgbClr val="FF0000"/>
                </a:solidFill>
              </a:rPr>
              <a:t>  &lt;input  name=</a:t>
            </a:r>
            <a:r>
              <a:rPr b="1" lang="en-US">
                <a:solidFill>
                  <a:srgbClr val="FF0000"/>
                </a:solidFill>
              </a:rPr>
              <a:t>recipient  </a:t>
            </a:r>
            <a:r>
              <a:rPr lang="en-US">
                <a:solidFill>
                  <a:srgbClr val="FF0000"/>
                </a:solidFill>
              </a:rPr>
              <a:t> value=</a:t>
            </a:r>
            <a:r>
              <a:rPr b="1" lang="en-US">
                <a:solidFill>
                  <a:srgbClr val="FF0000"/>
                </a:solidFill>
              </a:rPr>
              <a:t>badguy</a:t>
            </a:r>
            <a:r>
              <a:rPr lang="en-US">
                <a:solidFill>
                  <a:srgbClr val="FF0000"/>
                </a:solidFill>
              </a:rPr>
              <a:t>&gt; …</a:t>
            </a:r>
            <a:endParaRPr>
              <a:solidFill>
                <a:srgbClr val="FF0000"/>
              </a:solidFill>
            </a:endParaRPr>
          </a:p>
          <a:p>
            <a:pPr indent="-274320" lvl="0" marL="274320" rtl="0" algn="l">
              <a:lnSpc>
                <a:spcPct val="90000"/>
              </a:lnSpc>
              <a:spcBef>
                <a:spcPts val="1400"/>
              </a:spcBef>
              <a:spcAft>
                <a:spcPts val="0"/>
              </a:spcAft>
              <a:buSzPts val="1400"/>
              <a:buFont typeface="Times"/>
              <a:buNone/>
            </a:pPr>
            <a:r>
              <a:rPr lang="en-US">
                <a:solidFill>
                  <a:srgbClr val="FF0000"/>
                </a:solidFill>
              </a:rPr>
              <a:t>  &lt;script&gt; document.F.submit(); &lt;/script&gt; </a:t>
            </a:r>
            <a:endParaRPr>
              <a:solidFill>
                <a:srgbClr val="FF0000"/>
              </a:solidFill>
            </a:endParaRPr>
          </a:p>
          <a:p>
            <a:pPr indent="-93979" lvl="1" marL="384048" rtl="0" algn="l">
              <a:lnSpc>
                <a:spcPct val="90000"/>
              </a:lnSpc>
              <a:spcBef>
                <a:spcPts val="400"/>
              </a:spcBef>
              <a:spcAft>
                <a:spcPts val="0"/>
              </a:spcAft>
              <a:buClr>
                <a:schemeClr val="dk1"/>
              </a:buClr>
              <a:buSzPts val="1400"/>
              <a:buNone/>
            </a:pPr>
            <a:r>
              <a:t/>
            </a:r>
            <a:endParaRPr/>
          </a:p>
          <a:p>
            <a:pPr indent="-182880" lvl="1" marL="384048" rtl="0" algn="l">
              <a:lnSpc>
                <a:spcPct val="90000"/>
              </a:lnSpc>
              <a:spcBef>
                <a:spcPts val="400"/>
              </a:spcBef>
              <a:spcAft>
                <a:spcPts val="0"/>
              </a:spcAft>
              <a:buClr>
                <a:schemeClr val="dk1"/>
              </a:buClr>
              <a:buSzPts val="1400"/>
              <a:buChar char="◦"/>
            </a:pPr>
            <a:r>
              <a:rPr lang="en-US"/>
              <a:t>Browser sends user auth cookie with request</a:t>
            </a:r>
            <a:endParaRPr/>
          </a:p>
          <a:p>
            <a:pPr indent="-182880" lvl="2" marL="566928" rtl="0" algn="l">
              <a:lnSpc>
                <a:spcPct val="90000"/>
              </a:lnSpc>
              <a:spcBef>
                <a:spcPts val="600"/>
              </a:spcBef>
              <a:spcAft>
                <a:spcPts val="0"/>
              </a:spcAft>
              <a:buClr>
                <a:schemeClr val="dk1"/>
              </a:buClr>
              <a:buSzPts val="1400"/>
              <a:buChar char="◦"/>
            </a:pPr>
            <a:r>
              <a:rPr lang="en-US"/>
              <a:t>Transaction will be fulfilled</a:t>
            </a:r>
            <a:endParaRPr/>
          </a:p>
          <a:p>
            <a:pPr indent="-274320" lvl="0" marL="274320" rtl="0" algn="l">
              <a:lnSpc>
                <a:spcPct val="90000"/>
              </a:lnSpc>
              <a:spcBef>
                <a:spcPts val="1800"/>
              </a:spcBef>
              <a:spcAft>
                <a:spcPts val="0"/>
              </a:spcAft>
              <a:buSzPts val="1400"/>
              <a:buChar char="o"/>
            </a:pPr>
            <a:r>
              <a:rPr lang="en-US" u="sng"/>
              <a:t>Problem</a:t>
            </a:r>
            <a:r>
              <a:rPr lang="en-US"/>
              <a:t>:   </a:t>
            </a:r>
            <a:endParaRPr/>
          </a:p>
          <a:p>
            <a:pPr indent="-182879" lvl="1" marL="731520" rtl="0" algn="l">
              <a:lnSpc>
                <a:spcPct val="100000"/>
              </a:lnSpc>
              <a:spcBef>
                <a:spcPts val="200"/>
              </a:spcBef>
              <a:spcAft>
                <a:spcPts val="0"/>
              </a:spcAft>
              <a:buClr>
                <a:schemeClr val="dk1"/>
              </a:buClr>
              <a:buSzPts val="1400"/>
              <a:buChar char="◦"/>
            </a:pPr>
            <a:r>
              <a:rPr lang="en-US"/>
              <a:t>The browser is a confused deputy; it is serving both the websites and the user and gets confused who initiated a request</a:t>
            </a:r>
            <a:endParaRPr/>
          </a:p>
        </p:txBody>
      </p:sp>
      <p:pic>
        <p:nvPicPr>
          <p:cNvPr id="482" name="Google Shape;482;p31"/>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83" name="Google Shape;483;p31"/>
          <p:cNvSpPr txBox="1"/>
          <p:nvPr/>
        </p:nvSpPr>
        <p:spPr>
          <a:xfrm>
            <a:off x="10687665" y="5984775"/>
            <a:ext cx="501445" cy="3177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2"/>
          <p:cNvSpPr txBox="1"/>
          <p:nvPr>
            <p:ph type="ctrTitle"/>
          </p:nvPr>
        </p:nvSpPr>
        <p:spPr>
          <a:xfrm>
            <a:off x="796322" y="320040"/>
            <a:ext cx="8495162"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Real World CSRF Vulnerabilities</a:t>
            </a:r>
            <a:endParaRPr/>
          </a:p>
        </p:txBody>
      </p:sp>
      <p:sp>
        <p:nvSpPr>
          <p:cNvPr id="489" name="Google Shape;489;p32"/>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fontScale="92500" lnSpcReduction="20000"/>
          </a:bodyPr>
          <a:lstStyle/>
          <a:p>
            <a:pPr indent="-274320" lvl="0" marL="274320" rtl="0" algn="l">
              <a:lnSpc>
                <a:spcPct val="100000"/>
              </a:lnSpc>
              <a:spcBef>
                <a:spcPts val="0"/>
              </a:spcBef>
              <a:spcAft>
                <a:spcPts val="0"/>
              </a:spcAft>
              <a:buSzPct val="100000"/>
              <a:buChar char="o"/>
            </a:pPr>
            <a:r>
              <a:rPr lang="en-US"/>
              <a:t>Gmail</a:t>
            </a:r>
            <a:endParaRPr/>
          </a:p>
          <a:p>
            <a:pPr indent="-274320" lvl="0" marL="274320" rtl="0" algn="l">
              <a:lnSpc>
                <a:spcPct val="100000"/>
              </a:lnSpc>
              <a:spcBef>
                <a:spcPts val="1400"/>
              </a:spcBef>
              <a:spcAft>
                <a:spcPts val="0"/>
              </a:spcAft>
              <a:buSzPct val="100000"/>
              <a:buChar char="o"/>
            </a:pPr>
            <a:r>
              <a:rPr lang="en-US"/>
              <a:t>NY Times</a:t>
            </a:r>
            <a:endParaRPr/>
          </a:p>
          <a:p>
            <a:pPr indent="-274320" lvl="0" marL="274320" rtl="0" algn="l">
              <a:lnSpc>
                <a:spcPct val="100000"/>
              </a:lnSpc>
              <a:spcBef>
                <a:spcPts val="1400"/>
              </a:spcBef>
              <a:spcAft>
                <a:spcPts val="0"/>
              </a:spcAft>
              <a:buSzPct val="100000"/>
              <a:buChar char="o"/>
            </a:pPr>
            <a:r>
              <a:rPr lang="en-US"/>
              <a:t>ING Direct (4</a:t>
            </a:r>
            <a:r>
              <a:rPr baseline="30000" lang="en-US"/>
              <a:t>th</a:t>
            </a:r>
            <a:r>
              <a:rPr lang="en-US"/>
              <a:t> largest saving bank in US)</a:t>
            </a:r>
            <a:endParaRPr/>
          </a:p>
          <a:p>
            <a:pPr indent="-274320" lvl="0" marL="274320" rtl="0" algn="l">
              <a:lnSpc>
                <a:spcPct val="100000"/>
              </a:lnSpc>
              <a:spcBef>
                <a:spcPts val="1400"/>
              </a:spcBef>
              <a:spcAft>
                <a:spcPts val="0"/>
              </a:spcAft>
              <a:buSzPct val="100000"/>
              <a:buChar char="o"/>
            </a:pPr>
            <a:r>
              <a:rPr lang="en-US"/>
              <a:t>YouTube</a:t>
            </a:r>
            <a:endParaRPr/>
          </a:p>
          <a:p>
            <a:pPr indent="-274320" lvl="0" marL="274320" rtl="0" algn="l">
              <a:lnSpc>
                <a:spcPct val="100000"/>
              </a:lnSpc>
              <a:spcBef>
                <a:spcPts val="1400"/>
              </a:spcBef>
              <a:spcAft>
                <a:spcPts val="0"/>
              </a:spcAft>
              <a:buSzPct val="100000"/>
              <a:buChar char="o"/>
            </a:pPr>
            <a:r>
              <a:rPr lang="en-US"/>
              <a:t>Various DSL Routers</a:t>
            </a:r>
            <a:endParaRPr/>
          </a:p>
          <a:p>
            <a:pPr indent="-274320" lvl="0" marL="274320" rtl="0" algn="l">
              <a:lnSpc>
                <a:spcPct val="100000"/>
              </a:lnSpc>
              <a:spcBef>
                <a:spcPts val="1400"/>
              </a:spcBef>
              <a:spcAft>
                <a:spcPts val="0"/>
              </a:spcAft>
              <a:buSzPct val="100000"/>
              <a:buChar char="o"/>
            </a:pPr>
            <a:r>
              <a:rPr lang="en-US"/>
              <a:t>Purdue WebMail</a:t>
            </a:r>
            <a:endParaRPr/>
          </a:p>
          <a:p>
            <a:pPr indent="-274320" lvl="0" marL="274320" rtl="0" algn="l">
              <a:lnSpc>
                <a:spcPct val="100000"/>
              </a:lnSpc>
              <a:spcBef>
                <a:spcPts val="1400"/>
              </a:spcBef>
              <a:spcAft>
                <a:spcPts val="0"/>
              </a:spcAft>
              <a:buSzPct val="100000"/>
              <a:buChar char="o"/>
            </a:pPr>
            <a:r>
              <a:rPr lang="en-US"/>
              <a:t>PEFCU</a:t>
            </a:r>
            <a:endParaRPr/>
          </a:p>
          <a:p>
            <a:pPr indent="-274320" lvl="0" marL="274320" rtl="0" algn="l">
              <a:lnSpc>
                <a:spcPct val="100000"/>
              </a:lnSpc>
              <a:spcBef>
                <a:spcPts val="1400"/>
              </a:spcBef>
              <a:spcAft>
                <a:spcPts val="0"/>
              </a:spcAft>
              <a:buSzPct val="100000"/>
              <a:buChar char="o"/>
            </a:pPr>
            <a:r>
              <a:rPr lang="en-US"/>
              <a:t>Purdue CS Portal</a:t>
            </a:r>
            <a:endParaRPr/>
          </a:p>
          <a:p>
            <a:pPr indent="-274320" lvl="0" marL="274320" rtl="0" algn="l">
              <a:lnSpc>
                <a:spcPct val="100000"/>
              </a:lnSpc>
              <a:spcBef>
                <a:spcPts val="1400"/>
              </a:spcBef>
              <a:spcAft>
                <a:spcPts val="0"/>
              </a:spcAft>
              <a:buSzPct val="100000"/>
              <a:buChar char="o"/>
            </a:pPr>
            <a:r>
              <a:rPr lang="en-US"/>
              <a:t>…</a:t>
            </a:r>
            <a:endParaRPr/>
          </a:p>
          <a:p>
            <a:pPr indent="-192087" lvl="0" marL="274320" rtl="0" algn="l">
              <a:lnSpc>
                <a:spcPct val="100000"/>
              </a:lnSpc>
              <a:spcBef>
                <a:spcPts val="1400"/>
              </a:spcBef>
              <a:spcAft>
                <a:spcPts val="0"/>
              </a:spcAft>
              <a:buSzPct val="100000"/>
              <a:buNone/>
            </a:pPr>
            <a:r>
              <a:t/>
            </a:r>
            <a:endParaRPr/>
          </a:p>
        </p:txBody>
      </p:sp>
      <p:pic>
        <p:nvPicPr>
          <p:cNvPr id="490" name="Google Shape;490;p32"/>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91" name="Google Shape;491;p32"/>
          <p:cNvSpPr txBox="1"/>
          <p:nvPr/>
        </p:nvSpPr>
        <p:spPr>
          <a:xfrm>
            <a:off x="10894142" y="6136885"/>
            <a:ext cx="43261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3"/>
          <p:cNvSpPr txBox="1"/>
          <p:nvPr>
            <p:ph type="ctrTitle"/>
          </p:nvPr>
        </p:nvSpPr>
        <p:spPr>
          <a:xfrm>
            <a:off x="796322" y="320040"/>
            <a:ext cx="6732237" cy="82050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Prevention</a:t>
            </a:r>
            <a:endParaRPr/>
          </a:p>
        </p:txBody>
      </p:sp>
      <p:sp>
        <p:nvSpPr>
          <p:cNvPr id="497" name="Google Shape;497;p33"/>
          <p:cNvSpPr txBox="1"/>
          <p:nvPr>
            <p:ph idx="1" type="body"/>
          </p:nvPr>
        </p:nvSpPr>
        <p:spPr>
          <a:xfrm>
            <a:off x="796321" y="1662139"/>
            <a:ext cx="10215807" cy="4168390"/>
          </a:xfrm>
          <a:prstGeom prst="rect">
            <a:avLst/>
          </a:prstGeom>
          <a:noFill/>
          <a:ln>
            <a:noFill/>
          </a:ln>
        </p:spPr>
        <p:txBody>
          <a:bodyPr anchorCtr="0" anchor="t" bIns="45700" lIns="0" spcFirstLastPara="1" rIns="0" wrap="square" tIns="45700">
            <a:normAutofit lnSpcReduction="10000"/>
          </a:bodyPr>
          <a:lstStyle/>
          <a:p>
            <a:pPr indent="-274320" lvl="0" marL="274320" rtl="0" algn="l">
              <a:lnSpc>
                <a:spcPct val="100000"/>
              </a:lnSpc>
              <a:spcBef>
                <a:spcPts val="0"/>
              </a:spcBef>
              <a:spcAft>
                <a:spcPts val="0"/>
              </a:spcAft>
              <a:buSzPts val="2400"/>
              <a:buChar char="o"/>
            </a:pPr>
            <a:r>
              <a:rPr lang="en-US" sz="2400"/>
              <a:t>Server side:</a:t>
            </a:r>
            <a:endParaRPr/>
          </a:p>
          <a:p>
            <a:pPr indent="-182880" lvl="1" marL="384048" rtl="0" algn="l">
              <a:lnSpc>
                <a:spcPct val="100000"/>
              </a:lnSpc>
              <a:spcBef>
                <a:spcPts val="400"/>
              </a:spcBef>
              <a:spcAft>
                <a:spcPts val="0"/>
              </a:spcAft>
              <a:buClr>
                <a:schemeClr val="dk1"/>
              </a:buClr>
              <a:buSzPts val="2000"/>
              <a:buChar char="◦"/>
            </a:pPr>
            <a:r>
              <a:rPr lang="en-US" sz="2000"/>
              <a:t>use cookie + hidden fields to authenticate a web form</a:t>
            </a:r>
            <a:endParaRPr/>
          </a:p>
          <a:p>
            <a:pPr indent="-182880" lvl="2" marL="566928" rtl="0" algn="l">
              <a:lnSpc>
                <a:spcPct val="100000"/>
              </a:lnSpc>
              <a:spcBef>
                <a:spcPts val="600"/>
              </a:spcBef>
              <a:spcAft>
                <a:spcPts val="0"/>
              </a:spcAft>
              <a:buClr>
                <a:schemeClr val="dk1"/>
              </a:buClr>
              <a:buSzPts val="2000"/>
              <a:buChar char="◦"/>
            </a:pPr>
            <a:r>
              <a:rPr lang="en-US" sz="2000"/>
              <a:t>hidden fields values need to be unpredictable and user-specific; thus someone forging the request need to guess the hidden field values</a:t>
            </a:r>
            <a:endParaRPr/>
          </a:p>
          <a:p>
            <a:pPr indent="-182880" lvl="1" marL="384048" rtl="0" algn="l">
              <a:lnSpc>
                <a:spcPct val="100000"/>
              </a:lnSpc>
              <a:spcBef>
                <a:spcPts val="600"/>
              </a:spcBef>
              <a:spcAft>
                <a:spcPts val="0"/>
              </a:spcAft>
              <a:buClr>
                <a:schemeClr val="dk1"/>
              </a:buClr>
              <a:buSzPts val="2000"/>
              <a:buChar char="◦"/>
            </a:pPr>
            <a:r>
              <a:rPr lang="en-US" sz="2000"/>
              <a:t>requires the body of the POST request to contain cookies</a:t>
            </a:r>
            <a:endParaRPr/>
          </a:p>
          <a:p>
            <a:pPr indent="-182880" lvl="2" marL="566928" rtl="0" algn="l">
              <a:lnSpc>
                <a:spcPct val="100000"/>
              </a:lnSpc>
              <a:spcBef>
                <a:spcPts val="600"/>
              </a:spcBef>
              <a:spcAft>
                <a:spcPts val="0"/>
              </a:spcAft>
              <a:buClr>
                <a:schemeClr val="dk1"/>
              </a:buClr>
              <a:buSzPts val="2000"/>
              <a:buChar char="◦"/>
            </a:pPr>
            <a:r>
              <a:rPr lang="en-US" sz="2000"/>
              <a:t>Since browser does not add the cookies automatically, malicious script needs to add the cookies, but they do not have access because of Same Origin Policy</a:t>
            </a:r>
            <a:endParaRPr/>
          </a:p>
          <a:p>
            <a:pPr indent="-274320" lvl="0" marL="274320" rtl="0" algn="l">
              <a:lnSpc>
                <a:spcPct val="100000"/>
              </a:lnSpc>
              <a:spcBef>
                <a:spcPts val="1600"/>
              </a:spcBef>
              <a:spcAft>
                <a:spcPts val="0"/>
              </a:spcAft>
              <a:buSzPts val="2400"/>
              <a:buChar char="o"/>
            </a:pPr>
            <a:r>
              <a:rPr lang="en-US" sz="2400"/>
              <a:t>User side:</a:t>
            </a:r>
            <a:endParaRPr/>
          </a:p>
          <a:p>
            <a:pPr indent="-182880" lvl="1" marL="384048" rtl="0" algn="l">
              <a:lnSpc>
                <a:spcPct val="100000"/>
              </a:lnSpc>
              <a:spcBef>
                <a:spcPts val="400"/>
              </a:spcBef>
              <a:spcAft>
                <a:spcPts val="0"/>
              </a:spcAft>
              <a:buClr>
                <a:schemeClr val="dk1"/>
              </a:buClr>
              <a:buSzPts val="2000"/>
              <a:buChar char="◦"/>
            </a:pPr>
            <a:r>
              <a:rPr lang="en-US" sz="2000"/>
              <a:t>logging off one site before using others</a:t>
            </a:r>
            <a:endParaRPr/>
          </a:p>
          <a:p>
            <a:pPr indent="-182880" lvl="1" marL="384048" rtl="0" algn="l">
              <a:lnSpc>
                <a:spcPct val="100000"/>
              </a:lnSpc>
              <a:spcBef>
                <a:spcPts val="600"/>
              </a:spcBef>
              <a:spcAft>
                <a:spcPts val="0"/>
              </a:spcAft>
              <a:buClr>
                <a:schemeClr val="dk1"/>
              </a:buClr>
              <a:buSzPts val="2000"/>
              <a:buChar char="◦"/>
            </a:pPr>
            <a:r>
              <a:rPr lang="en-US" sz="2000"/>
              <a:t>selective sending of authentication tokens with requests (may cause some disruption in using websites)</a:t>
            </a:r>
            <a:endParaRPr/>
          </a:p>
        </p:txBody>
      </p:sp>
      <p:pic>
        <p:nvPicPr>
          <p:cNvPr id="498" name="Google Shape;498;p33"/>
          <p:cNvPicPr preferRelativeResize="0"/>
          <p:nvPr/>
        </p:nvPicPr>
        <p:blipFill rotWithShape="1">
          <a:blip r:embed="rId3">
            <a:alphaModFix/>
          </a:blip>
          <a:srcRect b="0" l="0" r="0" t="0"/>
          <a:stretch/>
        </p:blipFill>
        <p:spPr>
          <a:xfrm>
            <a:off x="8031828" y="5984774"/>
            <a:ext cx="1530000" cy="612000"/>
          </a:xfrm>
          <a:prstGeom prst="rect">
            <a:avLst/>
          </a:prstGeom>
          <a:noFill/>
          <a:ln>
            <a:noFill/>
          </a:ln>
        </p:spPr>
      </p:pic>
      <p:sp>
        <p:nvSpPr>
          <p:cNvPr id="499" name="Google Shape;499;p33"/>
          <p:cNvSpPr txBox="1"/>
          <p:nvPr/>
        </p:nvSpPr>
        <p:spPr>
          <a:xfrm>
            <a:off x="10589341" y="6136885"/>
            <a:ext cx="4227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4"/>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Thank you</a:t>
            </a:r>
            <a:endParaRPr/>
          </a:p>
        </p:txBody>
      </p:sp>
      <p:pic>
        <p:nvPicPr>
          <p:cNvPr descr="A person and person looking at a computer screen" id="505" name="Google Shape;505;p34"/>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506" name="Google Shape;506;p34"/>
          <p:cNvGrpSpPr/>
          <p:nvPr/>
        </p:nvGrpSpPr>
        <p:grpSpPr>
          <a:xfrm>
            <a:off x="4059704" y="0"/>
            <a:ext cx="2928883" cy="6871447"/>
            <a:chOff x="4059704" y="0"/>
            <a:chExt cx="2928883" cy="6871447"/>
          </a:xfrm>
        </p:grpSpPr>
        <p:sp>
          <p:nvSpPr>
            <p:cNvPr id="507" name="Google Shape;507;p34"/>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508" name="Google Shape;508;p34"/>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509" name="Google Shape;509;p34"/>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
          <p:cNvSpPr txBox="1"/>
          <p:nvPr>
            <p:ph type="ctrTitle"/>
          </p:nvPr>
        </p:nvSpPr>
        <p:spPr>
          <a:xfrm>
            <a:off x="1140543" y="715655"/>
            <a:ext cx="10261876" cy="83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Background</a:t>
            </a:r>
            <a:endParaRPr/>
          </a:p>
        </p:txBody>
      </p:sp>
      <p:sp>
        <p:nvSpPr>
          <p:cNvPr id="211" name="Google Shape;211;p3"/>
          <p:cNvSpPr txBox="1"/>
          <p:nvPr>
            <p:ph idx="2" type="body"/>
          </p:nvPr>
        </p:nvSpPr>
        <p:spPr>
          <a:xfrm>
            <a:off x="1542095" y="1811710"/>
            <a:ext cx="9027582" cy="4028651"/>
          </a:xfrm>
          <a:prstGeom prst="rect">
            <a:avLst/>
          </a:prstGeom>
          <a:noFill/>
          <a:ln>
            <a:noFill/>
          </a:ln>
        </p:spPr>
        <p:txBody>
          <a:bodyPr anchorCtr="0" anchor="t" bIns="45700" lIns="91425" spcFirstLastPara="1" rIns="0" wrap="square" tIns="0">
            <a:noAutofit/>
          </a:bodyPr>
          <a:lstStyle/>
          <a:p>
            <a:pPr indent="-274320" lvl="0" marL="274320" rtl="0" algn="l">
              <a:lnSpc>
                <a:spcPct val="90000"/>
              </a:lnSpc>
              <a:spcBef>
                <a:spcPts val="0"/>
              </a:spcBef>
              <a:spcAft>
                <a:spcPts val="0"/>
              </a:spcAft>
              <a:buSzPts val="1400"/>
              <a:buChar char="o"/>
            </a:pPr>
            <a:r>
              <a:rPr lang="en-US" sz="1800"/>
              <a:t>Many sensitive tasks are done through web</a:t>
            </a:r>
            <a:endParaRPr sz="1800"/>
          </a:p>
          <a:p>
            <a:pPr indent="-274319" lvl="1" marL="384048" rtl="0" algn="l">
              <a:lnSpc>
                <a:spcPct val="90000"/>
              </a:lnSpc>
              <a:spcBef>
                <a:spcPts val="800"/>
              </a:spcBef>
              <a:spcAft>
                <a:spcPts val="0"/>
              </a:spcAft>
              <a:buClr>
                <a:schemeClr val="lt1"/>
              </a:buClr>
              <a:buSzPts val="1400"/>
              <a:buChar char="o"/>
            </a:pPr>
            <a:r>
              <a:rPr lang="en-US" sz="1800"/>
              <a:t>Online banking, online shopping</a:t>
            </a:r>
            <a:endParaRPr sz="1800"/>
          </a:p>
          <a:p>
            <a:pPr indent="-274319" lvl="1" marL="384048" rtl="0" algn="l">
              <a:lnSpc>
                <a:spcPct val="90000"/>
              </a:lnSpc>
              <a:spcBef>
                <a:spcPts val="600"/>
              </a:spcBef>
              <a:spcAft>
                <a:spcPts val="0"/>
              </a:spcAft>
              <a:buClr>
                <a:schemeClr val="lt1"/>
              </a:buClr>
              <a:buSzPts val="1400"/>
              <a:buChar char="o"/>
            </a:pPr>
            <a:r>
              <a:rPr lang="en-US" sz="1800"/>
              <a:t>Database access</a:t>
            </a:r>
            <a:endParaRPr sz="1800"/>
          </a:p>
          <a:p>
            <a:pPr indent="-274319" lvl="1" marL="384048" rtl="0" algn="l">
              <a:lnSpc>
                <a:spcPct val="90000"/>
              </a:lnSpc>
              <a:spcBef>
                <a:spcPts val="600"/>
              </a:spcBef>
              <a:spcAft>
                <a:spcPts val="0"/>
              </a:spcAft>
              <a:buClr>
                <a:schemeClr val="lt1"/>
              </a:buClr>
              <a:buSzPts val="1400"/>
              <a:buChar char="o"/>
            </a:pPr>
            <a:r>
              <a:rPr lang="en-US" sz="1800"/>
              <a:t>System administration</a:t>
            </a:r>
            <a:endParaRPr sz="1800"/>
          </a:p>
          <a:p>
            <a:pPr indent="-185420" lvl="1" marL="384048" rtl="0" algn="l">
              <a:lnSpc>
                <a:spcPct val="90000"/>
              </a:lnSpc>
              <a:spcBef>
                <a:spcPts val="600"/>
              </a:spcBef>
              <a:spcAft>
                <a:spcPts val="0"/>
              </a:spcAft>
              <a:buClr>
                <a:schemeClr val="lt1"/>
              </a:buClr>
              <a:buSzPts val="1400"/>
              <a:buNone/>
            </a:pPr>
            <a:r>
              <a:t/>
            </a:r>
            <a:endParaRPr sz="1400"/>
          </a:p>
          <a:p>
            <a:pPr indent="-185420" lvl="1" marL="384048" rtl="0" algn="l">
              <a:lnSpc>
                <a:spcPct val="90000"/>
              </a:lnSpc>
              <a:spcBef>
                <a:spcPts val="600"/>
              </a:spcBef>
              <a:spcAft>
                <a:spcPts val="0"/>
              </a:spcAft>
              <a:buClr>
                <a:schemeClr val="lt1"/>
              </a:buClr>
              <a:buSzPts val="1400"/>
              <a:buNone/>
            </a:pPr>
            <a:r>
              <a:t/>
            </a:r>
            <a:endParaRPr sz="1400"/>
          </a:p>
          <a:p>
            <a:pPr indent="-274320" lvl="0" marL="274320" rtl="0" algn="l">
              <a:lnSpc>
                <a:spcPct val="90000"/>
              </a:lnSpc>
              <a:spcBef>
                <a:spcPts val="1600"/>
              </a:spcBef>
              <a:spcAft>
                <a:spcPts val="0"/>
              </a:spcAft>
              <a:buSzPts val="1400"/>
              <a:buChar char="o"/>
            </a:pPr>
            <a:r>
              <a:rPr lang="en-US" sz="1800"/>
              <a:t>Web applications and web users are targets of many attacks</a:t>
            </a:r>
            <a:endParaRPr sz="1800"/>
          </a:p>
          <a:p>
            <a:pPr indent="-274319" lvl="1" marL="384048" rtl="0" algn="l">
              <a:lnSpc>
                <a:spcPct val="90000"/>
              </a:lnSpc>
              <a:spcBef>
                <a:spcPts val="800"/>
              </a:spcBef>
              <a:spcAft>
                <a:spcPts val="0"/>
              </a:spcAft>
              <a:buClr>
                <a:schemeClr val="lt1"/>
              </a:buClr>
              <a:buSzPts val="1400"/>
              <a:buChar char="o"/>
            </a:pPr>
            <a:r>
              <a:rPr lang="en-US" sz="1800"/>
              <a:t>Cross site scripting</a:t>
            </a:r>
            <a:endParaRPr sz="1800"/>
          </a:p>
          <a:p>
            <a:pPr indent="-274319" lvl="1" marL="384048" rtl="0" algn="l">
              <a:lnSpc>
                <a:spcPct val="90000"/>
              </a:lnSpc>
              <a:spcBef>
                <a:spcPts val="600"/>
              </a:spcBef>
              <a:spcAft>
                <a:spcPts val="0"/>
              </a:spcAft>
              <a:buClr>
                <a:schemeClr val="lt1"/>
              </a:buClr>
              <a:buSzPts val="1400"/>
              <a:buChar char="o"/>
            </a:pPr>
            <a:r>
              <a:rPr lang="en-US" sz="1800"/>
              <a:t>SQL injection</a:t>
            </a:r>
            <a:endParaRPr sz="1800"/>
          </a:p>
          <a:p>
            <a:pPr indent="-274319" lvl="1" marL="384048" rtl="0" algn="l">
              <a:lnSpc>
                <a:spcPct val="90000"/>
              </a:lnSpc>
              <a:spcBef>
                <a:spcPts val="600"/>
              </a:spcBef>
              <a:spcAft>
                <a:spcPts val="0"/>
              </a:spcAft>
              <a:buClr>
                <a:schemeClr val="lt1"/>
              </a:buClr>
              <a:buSzPts val="1400"/>
              <a:buChar char="o"/>
            </a:pPr>
            <a:r>
              <a:rPr lang="en-US" sz="1800"/>
              <a:t>Cross site request forgery</a:t>
            </a:r>
            <a:endParaRPr sz="1800"/>
          </a:p>
          <a:p>
            <a:pPr indent="-274319" lvl="1" marL="384048" rtl="0" algn="l">
              <a:lnSpc>
                <a:spcPct val="90000"/>
              </a:lnSpc>
              <a:spcBef>
                <a:spcPts val="600"/>
              </a:spcBef>
              <a:spcAft>
                <a:spcPts val="0"/>
              </a:spcAft>
              <a:buClr>
                <a:schemeClr val="lt1"/>
              </a:buClr>
              <a:buSzPts val="1400"/>
              <a:buChar char="o"/>
            </a:pPr>
            <a:r>
              <a:rPr lang="en-US" sz="1800"/>
              <a:t>Information leakage</a:t>
            </a:r>
            <a:endParaRPr sz="1800"/>
          </a:p>
          <a:p>
            <a:pPr indent="-274319" lvl="1" marL="384048" rtl="0" algn="l">
              <a:lnSpc>
                <a:spcPct val="90000"/>
              </a:lnSpc>
              <a:spcBef>
                <a:spcPts val="600"/>
              </a:spcBef>
              <a:spcAft>
                <a:spcPts val="0"/>
              </a:spcAft>
              <a:buClr>
                <a:schemeClr val="lt1"/>
              </a:buClr>
              <a:buSzPts val="1400"/>
              <a:buChar char="o"/>
            </a:pPr>
            <a:r>
              <a:rPr lang="en-US" sz="1800"/>
              <a:t>Session hijacking</a:t>
            </a:r>
            <a:endParaRPr sz="1800"/>
          </a:p>
        </p:txBody>
      </p:sp>
      <p:pic>
        <p:nvPicPr>
          <p:cNvPr id="212" name="Google Shape;212;p3"/>
          <p:cNvPicPr preferRelativeResize="0"/>
          <p:nvPr/>
        </p:nvPicPr>
        <p:blipFill rotWithShape="1">
          <a:blip r:embed="rId3">
            <a:alphaModFix/>
          </a:blip>
          <a:srcRect b="0" l="0" r="0" t="0"/>
          <a:stretch/>
        </p:blipFill>
        <p:spPr>
          <a:xfrm>
            <a:off x="9039677" y="5680552"/>
            <a:ext cx="1530000" cy="612000"/>
          </a:xfrm>
          <a:prstGeom prst="rect">
            <a:avLst/>
          </a:prstGeom>
          <a:noFill/>
          <a:ln>
            <a:noFill/>
          </a:ln>
        </p:spPr>
      </p:pic>
      <p:sp>
        <p:nvSpPr>
          <p:cNvPr id="213" name="Google Shape;213;p3"/>
          <p:cNvSpPr txBox="1"/>
          <p:nvPr/>
        </p:nvSpPr>
        <p:spPr>
          <a:xfrm>
            <a:off x="10687665" y="598477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
          <p:cNvSpPr txBox="1"/>
          <p:nvPr>
            <p:ph type="ctrTitle"/>
          </p:nvPr>
        </p:nvSpPr>
        <p:spPr>
          <a:xfrm>
            <a:off x="953729" y="264382"/>
            <a:ext cx="10418409" cy="92928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Web Browser and Network</a:t>
            </a:r>
            <a:endParaRPr sz="3200"/>
          </a:p>
        </p:txBody>
      </p:sp>
      <p:sp>
        <p:nvSpPr>
          <p:cNvPr id="219" name="Google Shape;219;p4"/>
          <p:cNvSpPr txBox="1"/>
          <p:nvPr>
            <p:ph idx="2" type="body"/>
          </p:nvPr>
        </p:nvSpPr>
        <p:spPr>
          <a:xfrm>
            <a:off x="1189406" y="1407731"/>
            <a:ext cx="9399936" cy="1992134"/>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sz="2000"/>
              <a:t>Browser sends requests</a:t>
            </a:r>
            <a:endParaRPr sz="2000"/>
          </a:p>
          <a:p>
            <a:pPr indent="-274320" lvl="0" marL="274320" rtl="0" algn="l">
              <a:lnSpc>
                <a:spcPct val="100000"/>
              </a:lnSpc>
              <a:spcBef>
                <a:spcPts val="1800"/>
              </a:spcBef>
              <a:spcAft>
                <a:spcPts val="0"/>
              </a:spcAft>
              <a:buSzPts val="1400"/>
              <a:buChar char="o"/>
            </a:pPr>
            <a:r>
              <a:rPr lang="en-US" sz="2000"/>
              <a:t>Web site sends response pages, which may include code</a:t>
            </a:r>
            <a:endParaRPr sz="2000"/>
          </a:p>
          <a:p>
            <a:pPr indent="-274320" lvl="0" marL="274320" rtl="0" algn="l">
              <a:lnSpc>
                <a:spcPct val="100000"/>
              </a:lnSpc>
              <a:spcBef>
                <a:spcPts val="1800"/>
              </a:spcBef>
              <a:spcAft>
                <a:spcPts val="0"/>
              </a:spcAft>
              <a:buSzPts val="1400"/>
              <a:buChar char="o"/>
            </a:pPr>
            <a:r>
              <a:rPr lang="en-US" sz="2000"/>
              <a:t>Interaction susceptible to network attacks</a:t>
            </a:r>
            <a:endParaRPr sz="2000"/>
          </a:p>
        </p:txBody>
      </p:sp>
      <p:grpSp>
        <p:nvGrpSpPr>
          <p:cNvPr id="220" name="Google Shape;220;p4"/>
          <p:cNvGrpSpPr/>
          <p:nvPr/>
        </p:nvGrpSpPr>
        <p:grpSpPr>
          <a:xfrm>
            <a:off x="2823597" y="3399865"/>
            <a:ext cx="5840730" cy="2187813"/>
            <a:chOff x="2286000" y="1143000"/>
            <a:chExt cx="7696200" cy="4953001"/>
          </a:xfrm>
        </p:grpSpPr>
        <p:sp>
          <p:nvSpPr>
            <p:cNvPr id="221" name="Google Shape;221;p4"/>
            <p:cNvSpPr/>
            <p:nvPr/>
          </p:nvSpPr>
          <p:spPr>
            <a:xfrm>
              <a:off x="2286000" y="1676401"/>
              <a:ext cx="1905000" cy="1103313"/>
            </a:xfrm>
            <a:prstGeom prst="rect">
              <a:avLst/>
            </a:prstGeom>
            <a:solidFill>
              <a:schemeClr val="accent1"/>
            </a:solid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Browser</a:t>
              </a:r>
              <a:endParaRPr b="0" i="0" sz="1400" u="none" cap="none" strike="noStrike">
                <a:solidFill>
                  <a:srgbClr val="000000"/>
                </a:solidFill>
                <a:latin typeface="Arial"/>
                <a:ea typeface="Arial"/>
                <a:cs typeface="Arial"/>
                <a:sym typeface="Arial"/>
              </a:endParaRPr>
            </a:p>
          </p:txBody>
        </p:sp>
        <p:sp>
          <p:nvSpPr>
            <p:cNvPr id="222" name="Google Shape;222;p4"/>
            <p:cNvSpPr/>
            <p:nvPr/>
          </p:nvSpPr>
          <p:spPr>
            <a:xfrm>
              <a:off x="7391400" y="1143000"/>
              <a:ext cx="2590800" cy="3810000"/>
            </a:xfrm>
            <a:prstGeom prst="cloudCallout">
              <a:avLst>
                <a:gd fmla="val -43750" name="adj1"/>
                <a:gd fmla="val 70000" name="adj2"/>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t/>
              </a:r>
              <a:endParaRPr b="0" i="0" sz="14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280"/>
                </a:spcBef>
                <a:spcAft>
                  <a:spcPts val="0"/>
                </a:spcAft>
                <a:buClr>
                  <a:schemeClr val="accent2"/>
                </a:buClr>
                <a:buSzPts val="1400"/>
                <a:buFont typeface="Times"/>
                <a:buNone/>
              </a:pPr>
              <a:r>
                <a:t/>
              </a:r>
              <a:endParaRPr b="0" i="0" sz="14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280"/>
                </a:spcBef>
                <a:spcAft>
                  <a:spcPts val="0"/>
                </a:spcAft>
                <a:buClr>
                  <a:schemeClr val="accent2"/>
                </a:buClr>
                <a:buSzPts val="1400"/>
                <a:buFont typeface="Times"/>
                <a:buNone/>
              </a:pPr>
              <a:r>
                <a:rPr b="0" i="0" lang="en-US" sz="1400" u="none" cap="none" strike="noStrike">
                  <a:solidFill>
                    <a:schemeClr val="dk2"/>
                  </a:solidFill>
                  <a:latin typeface="Century Gothic"/>
                  <a:ea typeface="Century Gothic"/>
                  <a:cs typeface="Century Gothic"/>
                  <a:sym typeface="Century Gothic"/>
                </a:rPr>
                <a:t>Network</a:t>
              </a:r>
              <a:endParaRPr b="0" i="0" sz="1400" u="none" cap="none" strike="noStrike">
                <a:solidFill>
                  <a:srgbClr val="000000"/>
                </a:solidFill>
                <a:latin typeface="Arial"/>
                <a:ea typeface="Arial"/>
                <a:cs typeface="Arial"/>
                <a:sym typeface="Arial"/>
              </a:endParaRPr>
            </a:p>
          </p:txBody>
        </p:sp>
        <p:sp>
          <p:nvSpPr>
            <p:cNvPr id="223" name="Google Shape;223;p4"/>
            <p:cNvSpPr/>
            <p:nvPr/>
          </p:nvSpPr>
          <p:spPr>
            <a:xfrm>
              <a:off x="7381875" y="4621214"/>
              <a:ext cx="895350" cy="147478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24" name="Google Shape;224;p4"/>
            <p:cNvSpPr/>
            <p:nvPr/>
          </p:nvSpPr>
          <p:spPr>
            <a:xfrm>
              <a:off x="4191001" y="1855789"/>
              <a:ext cx="4314825" cy="401637"/>
            </a:xfrm>
            <a:custGeom>
              <a:rect b="b" l="l" r="r" t="t"/>
              <a:pathLst>
                <a:path extrusionOk="0" h="253" w="2718">
                  <a:moveTo>
                    <a:pt x="0" y="216"/>
                  </a:moveTo>
                  <a:cubicBezTo>
                    <a:pt x="68" y="216"/>
                    <a:pt x="146" y="253"/>
                    <a:pt x="408" y="217"/>
                  </a:cubicBezTo>
                  <a:cubicBezTo>
                    <a:pt x="670" y="181"/>
                    <a:pt x="1187" y="2"/>
                    <a:pt x="1572" y="1"/>
                  </a:cubicBezTo>
                  <a:cubicBezTo>
                    <a:pt x="1957" y="0"/>
                    <a:pt x="2479" y="167"/>
                    <a:pt x="2718" y="211"/>
                  </a:cubicBezTo>
                </a:path>
              </a:pathLst>
            </a:cu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Century Gothic"/>
                <a:ea typeface="Century Gothic"/>
                <a:cs typeface="Century Gothic"/>
                <a:sym typeface="Century Gothic"/>
              </a:endParaRPr>
            </a:p>
          </p:txBody>
        </p:sp>
        <p:sp>
          <p:nvSpPr>
            <p:cNvPr id="225" name="Google Shape;225;p4"/>
            <p:cNvSpPr/>
            <p:nvPr/>
          </p:nvSpPr>
          <p:spPr>
            <a:xfrm>
              <a:off x="8493127" y="2112963"/>
              <a:ext cx="400254" cy="40025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26" name="Google Shape;226;p4"/>
            <p:cNvSpPr/>
            <p:nvPr/>
          </p:nvSpPr>
          <p:spPr>
            <a:xfrm>
              <a:off x="2286000" y="2779713"/>
              <a:ext cx="1905000" cy="457200"/>
            </a:xfrm>
            <a:prstGeom prst="rect">
              <a:avLst/>
            </a:prstGeom>
            <a:solidFill>
              <a:schemeClr val="lt2"/>
            </a:soli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OS</a:t>
              </a:r>
              <a:endParaRPr b="0" i="0" sz="1400" u="none" cap="none" strike="noStrike">
                <a:solidFill>
                  <a:srgbClr val="000000"/>
                </a:solidFill>
                <a:latin typeface="Arial"/>
                <a:ea typeface="Arial"/>
                <a:cs typeface="Arial"/>
                <a:sym typeface="Arial"/>
              </a:endParaRPr>
            </a:p>
          </p:txBody>
        </p:sp>
        <p:sp>
          <p:nvSpPr>
            <p:cNvPr id="227" name="Google Shape;227;p4"/>
            <p:cNvSpPr/>
            <p:nvPr/>
          </p:nvSpPr>
          <p:spPr>
            <a:xfrm>
              <a:off x="2286000" y="3236913"/>
              <a:ext cx="1905000" cy="457200"/>
            </a:xfrm>
            <a:prstGeom prst="rect">
              <a:avLst/>
            </a:prstGeom>
            <a:solidFill>
              <a:schemeClr val="lt2"/>
            </a:soli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Hardware</a:t>
              </a:r>
              <a:endParaRPr b="0" i="0" sz="1400" u="none" cap="none" strike="noStrike">
                <a:solidFill>
                  <a:srgbClr val="000000"/>
                </a:solidFill>
                <a:latin typeface="Arial"/>
                <a:ea typeface="Arial"/>
                <a:cs typeface="Arial"/>
                <a:sym typeface="Arial"/>
              </a:endParaRPr>
            </a:p>
          </p:txBody>
        </p:sp>
        <p:sp>
          <p:nvSpPr>
            <p:cNvPr id="228" name="Google Shape;228;p4"/>
            <p:cNvSpPr txBox="1"/>
            <p:nvPr/>
          </p:nvSpPr>
          <p:spPr>
            <a:xfrm>
              <a:off x="8763002" y="1905001"/>
              <a:ext cx="969962" cy="11845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2"/>
                  </a:solidFill>
                  <a:latin typeface="Century Gothic"/>
                  <a:ea typeface="Century Gothic"/>
                  <a:cs typeface="Century Gothic"/>
                  <a:sym typeface="Century Gothic"/>
                </a:rPr>
                <a:t>Web site</a:t>
              </a:r>
              <a:endParaRPr b="0" i="0" sz="1400" u="none" cap="none" strike="noStrike">
                <a:solidFill>
                  <a:srgbClr val="000000"/>
                </a:solidFill>
                <a:latin typeface="Arial"/>
                <a:ea typeface="Arial"/>
                <a:cs typeface="Arial"/>
                <a:sym typeface="Arial"/>
              </a:endParaRPr>
            </a:p>
          </p:txBody>
        </p:sp>
        <p:sp>
          <p:nvSpPr>
            <p:cNvPr id="229" name="Google Shape;229;p4"/>
            <p:cNvSpPr/>
            <p:nvPr/>
          </p:nvSpPr>
          <p:spPr>
            <a:xfrm>
              <a:off x="4191000" y="2157413"/>
              <a:ext cx="4305300" cy="455612"/>
            </a:xfrm>
            <a:custGeom>
              <a:rect b="b" l="l" r="r" t="t"/>
              <a:pathLst>
                <a:path extrusionOk="0" h="287" w="2712">
                  <a:moveTo>
                    <a:pt x="0" y="243"/>
                  </a:moveTo>
                  <a:cubicBezTo>
                    <a:pt x="68" y="244"/>
                    <a:pt x="161" y="287"/>
                    <a:pt x="408" y="249"/>
                  </a:cubicBezTo>
                  <a:cubicBezTo>
                    <a:pt x="655" y="211"/>
                    <a:pt x="1098" y="30"/>
                    <a:pt x="1482" y="15"/>
                  </a:cubicBezTo>
                  <a:cubicBezTo>
                    <a:pt x="1866" y="0"/>
                    <a:pt x="2456" y="129"/>
                    <a:pt x="2712" y="159"/>
                  </a:cubicBezTo>
                </a:path>
              </a:pathLst>
            </a:cu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Century Gothic"/>
                <a:ea typeface="Century Gothic"/>
                <a:cs typeface="Century Gothic"/>
                <a:sym typeface="Century Gothic"/>
              </a:endParaRPr>
            </a:p>
          </p:txBody>
        </p:sp>
        <p:sp>
          <p:nvSpPr>
            <p:cNvPr id="230" name="Google Shape;230;p4"/>
            <p:cNvSpPr txBox="1"/>
            <p:nvPr/>
          </p:nvSpPr>
          <p:spPr>
            <a:xfrm>
              <a:off x="4829138" y="1204843"/>
              <a:ext cx="1098789" cy="6967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2"/>
                  </a:solidFill>
                  <a:latin typeface="Century Gothic"/>
                  <a:ea typeface="Century Gothic"/>
                  <a:cs typeface="Century Gothic"/>
                  <a:sym typeface="Century Gothic"/>
                </a:rPr>
                <a:t>request</a:t>
              </a:r>
              <a:endParaRPr b="0" i="0" sz="1400" u="none" cap="none" strike="noStrike">
                <a:solidFill>
                  <a:srgbClr val="000000"/>
                </a:solidFill>
                <a:latin typeface="Arial"/>
                <a:ea typeface="Arial"/>
                <a:cs typeface="Arial"/>
                <a:sym typeface="Arial"/>
              </a:endParaRPr>
            </a:p>
          </p:txBody>
        </p:sp>
        <p:sp>
          <p:nvSpPr>
            <p:cNvPr id="231" name="Google Shape;231;p4"/>
            <p:cNvSpPr txBox="1"/>
            <p:nvPr/>
          </p:nvSpPr>
          <p:spPr>
            <a:xfrm>
              <a:off x="5639695" y="2270126"/>
              <a:ext cx="803075" cy="6967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2"/>
                  </a:solidFill>
                  <a:latin typeface="Century Gothic"/>
                  <a:ea typeface="Century Gothic"/>
                  <a:cs typeface="Century Gothic"/>
                  <a:sym typeface="Century Gothic"/>
                </a:rPr>
                <a:t>reply</a:t>
              </a:r>
              <a:endParaRPr b="0" i="0" sz="1400" u="none" cap="none" strike="noStrike">
                <a:solidFill>
                  <a:srgbClr val="000000"/>
                </a:solidFill>
                <a:latin typeface="Arial"/>
                <a:ea typeface="Arial"/>
                <a:cs typeface="Arial"/>
                <a:sym typeface="Arial"/>
              </a:endParaRPr>
            </a:p>
          </p:txBody>
        </p:sp>
      </p:grpSp>
      <p:pic>
        <p:nvPicPr>
          <p:cNvPr id="232" name="Google Shape;232;p4"/>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233" name="Google Shape;233;p4"/>
          <p:cNvSpPr txBox="1"/>
          <p:nvPr/>
        </p:nvSpPr>
        <p:spPr>
          <a:xfrm>
            <a:off x="10687665" y="598477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
          <p:cNvSpPr txBox="1"/>
          <p:nvPr>
            <p:ph type="ctrTitle"/>
          </p:nvPr>
        </p:nvSpPr>
        <p:spPr>
          <a:xfrm>
            <a:off x="1189703" y="715655"/>
            <a:ext cx="10212715" cy="7493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Web Security/Privacy Issues</a:t>
            </a:r>
            <a:endParaRPr/>
          </a:p>
        </p:txBody>
      </p:sp>
      <p:sp>
        <p:nvSpPr>
          <p:cNvPr id="239" name="Google Shape;239;p5"/>
          <p:cNvSpPr txBox="1"/>
          <p:nvPr>
            <p:ph idx="2" type="body"/>
          </p:nvPr>
        </p:nvSpPr>
        <p:spPr>
          <a:xfrm>
            <a:off x="1591255" y="1911549"/>
            <a:ext cx="8653958" cy="3673173"/>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sz="1600"/>
              <a:t>Secure communications between client &amp; server</a:t>
            </a:r>
            <a:endParaRPr sz="1600"/>
          </a:p>
          <a:p>
            <a:pPr indent="-274319" lvl="1" marL="384048" rtl="0" algn="l">
              <a:lnSpc>
                <a:spcPct val="100000"/>
              </a:lnSpc>
              <a:spcBef>
                <a:spcPts val="800"/>
              </a:spcBef>
              <a:spcAft>
                <a:spcPts val="0"/>
              </a:spcAft>
              <a:buClr>
                <a:schemeClr val="lt1"/>
              </a:buClr>
              <a:buSzPts val="1400"/>
              <a:buChar char="o"/>
            </a:pPr>
            <a:r>
              <a:rPr lang="en-US" sz="1600"/>
              <a:t>HTTPS (HTTP over Secure Socket Layer) </a:t>
            </a:r>
            <a:endParaRPr sz="1600"/>
          </a:p>
          <a:p>
            <a:pPr indent="-274320" lvl="0" marL="274320" rtl="0" algn="l">
              <a:lnSpc>
                <a:spcPct val="100000"/>
              </a:lnSpc>
              <a:spcBef>
                <a:spcPts val="1600"/>
              </a:spcBef>
              <a:spcAft>
                <a:spcPts val="0"/>
              </a:spcAft>
              <a:buSzPts val="1400"/>
              <a:buFont typeface="Courier New"/>
              <a:buChar char="o"/>
            </a:pPr>
            <a:r>
              <a:rPr lang="en-US" sz="1600"/>
              <a:t>User authentication &amp; session management</a:t>
            </a:r>
            <a:endParaRPr sz="1600"/>
          </a:p>
          <a:p>
            <a:pPr indent="-274319" lvl="1" marL="384048" rtl="0" algn="l">
              <a:lnSpc>
                <a:spcPct val="100000"/>
              </a:lnSpc>
              <a:spcBef>
                <a:spcPts val="800"/>
              </a:spcBef>
              <a:spcAft>
                <a:spcPts val="0"/>
              </a:spcAft>
              <a:buClr>
                <a:schemeClr val="lt1"/>
              </a:buClr>
              <a:buSzPts val="1400"/>
              <a:buChar char="o"/>
            </a:pPr>
            <a:r>
              <a:rPr lang="en-US" sz="1600"/>
              <a:t>Cookies &amp; other methods</a:t>
            </a:r>
            <a:endParaRPr sz="1600"/>
          </a:p>
          <a:p>
            <a:pPr indent="-274320" lvl="0" marL="274320" rtl="0" algn="l">
              <a:lnSpc>
                <a:spcPct val="100000"/>
              </a:lnSpc>
              <a:spcBef>
                <a:spcPts val="1600"/>
              </a:spcBef>
              <a:spcAft>
                <a:spcPts val="0"/>
              </a:spcAft>
              <a:buSzPts val="1400"/>
              <a:buFont typeface="Courier New"/>
              <a:buChar char="o"/>
            </a:pPr>
            <a:r>
              <a:rPr lang="en-US" sz="1600"/>
              <a:t>Active contents from different websites</a:t>
            </a:r>
            <a:endParaRPr sz="1600"/>
          </a:p>
          <a:p>
            <a:pPr indent="-274319" lvl="1" marL="384048" rtl="0" algn="l">
              <a:lnSpc>
                <a:spcPct val="100000"/>
              </a:lnSpc>
              <a:spcBef>
                <a:spcPts val="800"/>
              </a:spcBef>
              <a:spcAft>
                <a:spcPts val="0"/>
              </a:spcAft>
              <a:buClr>
                <a:schemeClr val="lt1"/>
              </a:buClr>
              <a:buSzPts val="1400"/>
              <a:buChar char="o"/>
            </a:pPr>
            <a:r>
              <a:rPr lang="en-US" sz="1600"/>
              <a:t>Protecting resources maintained by browsers</a:t>
            </a:r>
            <a:endParaRPr sz="1600"/>
          </a:p>
          <a:p>
            <a:pPr indent="-274320" lvl="0" marL="274320" rtl="0" algn="l">
              <a:lnSpc>
                <a:spcPct val="100000"/>
              </a:lnSpc>
              <a:spcBef>
                <a:spcPts val="1600"/>
              </a:spcBef>
              <a:spcAft>
                <a:spcPts val="0"/>
              </a:spcAft>
              <a:buSzPts val="1400"/>
              <a:buFont typeface="Courier New"/>
              <a:buChar char="o"/>
            </a:pPr>
            <a:r>
              <a:rPr lang="en-US" sz="1600"/>
              <a:t>Web application security</a:t>
            </a:r>
            <a:endParaRPr sz="1600"/>
          </a:p>
          <a:p>
            <a:pPr indent="-274320" lvl="0" marL="274320" rtl="0" algn="l">
              <a:lnSpc>
                <a:spcPct val="100000"/>
              </a:lnSpc>
              <a:spcBef>
                <a:spcPts val="1800"/>
              </a:spcBef>
              <a:spcAft>
                <a:spcPts val="0"/>
              </a:spcAft>
              <a:buSzPts val="1400"/>
              <a:buFont typeface="Courier New"/>
              <a:buChar char="o"/>
            </a:pPr>
            <a:r>
              <a:rPr lang="en-US" sz="1600"/>
              <a:t>Web site authentication (e.g., anti-phishing)</a:t>
            </a:r>
            <a:endParaRPr sz="1600"/>
          </a:p>
          <a:p>
            <a:pPr indent="-274320" lvl="0" marL="274320" rtl="0" algn="l">
              <a:lnSpc>
                <a:spcPct val="100000"/>
              </a:lnSpc>
              <a:spcBef>
                <a:spcPts val="1800"/>
              </a:spcBef>
              <a:spcAft>
                <a:spcPts val="0"/>
              </a:spcAft>
              <a:buSzPts val="1400"/>
              <a:buFont typeface="Courier New"/>
              <a:buChar char="o"/>
            </a:pPr>
            <a:r>
              <a:rPr lang="en-US" sz="1600"/>
              <a:t>Privacy concerns</a:t>
            </a:r>
            <a:endParaRPr sz="1600"/>
          </a:p>
          <a:p>
            <a:pPr indent="-185420" lvl="0" marL="274320" rtl="0" algn="l">
              <a:lnSpc>
                <a:spcPct val="100000"/>
              </a:lnSpc>
              <a:spcBef>
                <a:spcPts val="1800"/>
              </a:spcBef>
              <a:spcAft>
                <a:spcPts val="0"/>
              </a:spcAft>
              <a:buSzPts val="1400"/>
              <a:buFont typeface="Courier New"/>
              <a:buNone/>
            </a:pPr>
            <a:r>
              <a:t/>
            </a:r>
            <a:endParaRPr/>
          </a:p>
        </p:txBody>
      </p:sp>
      <p:pic>
        <p:nvPicPr>
          <p:cNvPr id="240" name="Google Shape;240;p5"/>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241" name="Google Shape;241;p5"/>
          <p:cNvSpPr txBox="1"/>
          <p:nvPr/>
        </p:nvSpPr>
        <p:spPr>
          <a:xfrm>
            <a:off x="10687665" y="598477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
          <p:cNvSpPr txBox="1"/>
          <p:nvPr>
            <p:ph type="ctrTitle"/>
          </p:nvPr>
        </p:nvSpPr>
        <p:spPr>
          <a:xfrm>
            <a:off x="1248697" y="715654"/>
            <a:ext cx="10153721" cy="71002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sz="3600"/>
              <a:t>HTTP: HyperText Transfer Protocol</a:t>
            </a:r>
            <a:endParaRPr/>
          </a:p>
        </p:txBody>
      </p:sp>
      <p:sp>
        <p:nvSpPr>
          <p:cNvPr id="247" name="Google Shape;247;p6"/>
          <p:cNvSpPr txBox="1"/>
          <p:nvPr>
            <p:ph idx="2" type="body"/>
          </p:nvPr>
        </p:nvSpPr>
        <p:spPr>
          <a:xfrm>
            <a:off x="1779638" y="1913421"/>
            <a:ext cx="9261988" cy="390727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sz="1800"/>
              <a:t>Browser sends HTTP requests to the server</a:t>
            </a:r>
            <a:endParaRPr sz="1800"/>
          </a:p>
          <a:p>
            <a:pPr indent="-274319" lvl="1" marL="384048" rtl="0" algn="l">
              <a:lnSpc>
                <a:spcPct val="100000"/>
              </a:lnSpc>
              <a:spcBef>
                <a:spcPts val="800"/>
              </a:spcBef>
              <a:spcAft>
                <a:spcPts val="0"/>
              </a:spcAft>
              <a:buClr>
                <a:schemeClr val="lt1"/>
              </a:buClr>
              <a:buSzPts val="1400"/>
              <a:buChar char="o"/>
            </a:pPr>
            <a:r>
              <a:rPr lang="en-US" sz="1800"/>
              <a:t>Methods: GET, POST, HEAD, …</a:t>
            </a:r>
            <a:endParaRPr sz="1800"/>
          </a:p>
          <a:p>
            <a:pPr indent="-274319" lvl="1" marL="384048" rtl="0" algn="l">
              <a:lnSpc>
                <a:spcPct val="100000"/>
              </a:lnSpc>
              <a:spcBef>
                <a:spcPts val="600"/>
              </a:spcBef>
              <a:spcAft>
                <a:spcPts val="0"/>
              </a:spcAft>
              <a:buClr>
                <a:schemeClr val="lt1"/>
              </a:buClr>
              <a:buSzPts val="1400"/>
              <a:buChar char="o"/>
            </a:pPr>
            <a:r>
              <a:rPr lang="en-US" sz="1800"/>
              <a:t>GET: to retrieve a resource (html, image, script, css,…)</a:t>
            </a:r>
            <a:endParaRPr sz="1800"/>
          </a:p>
          <a:p>
            <a:pPr indent="-274319" lvl="1" marL="384048" rtl="0" algn="l">
              <a:lnSpc>
                <a:spcPct val="100000"/>
              </a:lnSpc>
              <a:spcBef>
                <a:spcPts val="600"/>
              </a:spcBef>
              <a:spcAft>
                <a:spcPts val="0"/>
              </a:spcAft>
              <a:buClr>
                <a:schemeClr val="lt1"/>
              </a:buClr>
              <a:buSzPts val="1400"/>
              <a:buChar char="o"/>
            </a:pPr>
            <a:r>
              <a:rPr lang="en-US" sz="1800"/>
              <a:t>POST: to submit a form (login, register, …)</a:t>
            </a:r>
            <a:endParaRPr sz="1800"/>
          </a:p>
          <a:p>
            <a:pPr indent="-274319" lvl="1" marL="384048" rtl="0" algn="l">
              <a:lnSpc>
                <a:spcPct val="100000"/>
              </a:lnSpc>
              <a:spcBef>
                <a:spcPts val="600"/>
              </a:spcBef>
              <a:spcAft>
                <a:spcPts val="0"/>
              </a:spcAft>
              <a:buClr>
                <a:schemeClr val="lt1"/>
              </a:buClr>
              <a:buSzPts val="1400"/>
              <a:buChar char="o"/>
            </a:pPr>
            <a:r>
              <a:rPr lang="en-US" sz="1800"/>
              <a:t>HEAD</a:t>
            </a:r>
            <a:endParaRPr sz="1800"/>
          </a:p>
          <a:p>
            <a:pPr indent="-274320" lvl="0" marL="274320" rtl="0" algn="l">
              <a:lnSpc>
                <a:spcPct val="100000"/>
              </a:lnSpc>
              <a:spcBef>
                <a:spcPts val="1600"/>
              </a:spcBef>
              <a:spcAft>
                <a:spcPts val="0"/>
              </a:spcAft>
              <a:buSzPts val="1400"/>
              <a:buChar char="o"/>
            </a:pPr>
            <a:r>
              <a:rPr lang="en-US" sz="1800"/>
              <a:t>Server replies with a HTTP response</a:t>
            </a:r>
            <a:endParaRPr sz="1800"/>
          </a:p>
          <a:p>
            <a:pPr indent="-274320" lvl="0" marL="274320" rtl="0" algn="l">
              <a:lnSpc>
                <a:spcPct val="100000"/>
              </a:lnSpc>
              <a:spcBef>
                <a:spcPts val="1800"/>
              </a:spcBef>
              <a:spcAft>
                <a:spcPts val="0"/>
              </a:spcAft>
              <a:buSzPts val="1400"/>
              <a:buChar char="o"/>
            </a:pPr>
            <a:r>
              <a:rPr lang="en-US" sz="1800">
                <a:solidFill>
                  <a:schemeClr val="accent1"/>
                </a:solidFill>
              </a:rPr>
              <a:t>Stateless </a:t>
            </a:r>
            <a:r>
              <a:rPr lang="en-US" sz="1800"/>
              <a:t>request/response protocol</a:t>
            </a:r>
            <a:endParaRPr sz="1800"/>
          </a:p>
          <a:p>
            <a:pPr indent="-274319" lvl="1" marL="384048" rtl="0" algn="l">
              <a:lnSpc>
                <a:spcPct val="100000"/>
              </a:lnSpc>
              <a:spcBef>
                <a:spcPts val="800"/>
              </a:spcBef>
              <a:spcAft>
                <a:spcPts val="0"/>
              </a:spcAft>
              <a:buClr>
                <a:schemeClr val="lt1"/>
              </a:buClr>
              <a:buSzPts val="1400"/>
              <a:buChar char="o"/>
            </a:pPr>
            <a:r>
              <a:rPr lang="en-US" sz="1800"/>
              <a:t>Each request is independent of previous requests</a:t>
            </a:r>
            <a:endParaRPr sz="1800"/>
          </a:p>
          <a:p>
            <a:pPr indent="-274319" lvl="1" marL="384048" rtl="0" algn="l">
              <a:lnSpc>
                <a:spcPct val="100000"/>
              </a:lnSpc>
              <a:spcBef>
                <a:spcPts val="600"/>
              </a:spcBef>
              <a:spcAft>
                <a:spcPts val="0"/>
              </a:spcAft>
              <a:buClr>
                <a:schemeClr val="lt1"/>
              </a:buClr>
              <a:buSzPts val="1400"/>
              <a:buChar char="o"/>
            </a:pPr>
            <a:r>
              <a:rPr lang="en-US" sz="1800"/>
              <a:t>Statelessness has a significant impact on design and implementation of applications </a:t>
            </a:r>
            <a:endParaRPr sz="1800"/>
          </a:p>
        </p:txBody>
      </p:sp>
      <p:pic>
        <p:nvPicPr>
          <p:cNvPr id="248" name="Google Shape;248;p6"/>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249" name="Google Shape;249;p6"/>
          <p:cNvSpPr txBox="1"/>
          <p:nvPr/>
        </p:nvSpPr>
        <p:spPr>
          <a:xfrm>
            <a:off x="10687665" y="598477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7"/>
          <p:cNvSpPr txBox="1"/>
          <p:nvPr>
            <p:ph type="ctrTitle"/>
          </p:nvPr>
        </p:nvSpPr>
        <p:spPr>
          <a:xfrm>
            <a:off x="776749" y="715655"/>
            <a:ext cx="10625670" cy="75632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Use Cookies to Store State Info</a:t>
            </a:r>
            <a:endParaRPr/>
          </a:p>
        </p:txBody>
      </p:sp>
      <p:sp>
        <p:nvSpPr>
          <p:cNvPr id="255" name="Google Shape;255;p7"/>
          <p:cNvSpPr txBox="1"/>
          <p:nvPr>
            <p:ph idx="2" type="body"/>
          </p:nvPr>
        </p:nvSpPr>
        <p:spPr>
          <a:xfrm>
            <a:off x="1250327" y="1795445"/>
            <a:ext cx="9289854" cy="1083080"/>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Char char="o"/>
            </a:pPr>
            <a:r>
              <a:rPr lang="en-US" sz="1800"/>
              <a:t>Cookies</a:t>
            </a:r>
            <a:endParaRPr sz="1800"/>
          </a:p>
          <a:p>
            <a:pPr indent="-274319" lvl="1" marL="384048" rtl="0" algn="l">
              <a:lnSpc>
                <a:spcPct val="100000"/>
              </a:lnSpc>
              <a:spcBef>
                <a:spcPts val="800"/>
              </a:spcBef>
              <a:spcAft>
                <a:spcPts val="0"/>
              </a:spcAft>
              <a:buClr>
                <a:schemeClr val="lt1"/>
              </a:buClr>
              <a:buSzPts val="1200"/>
              <a:buChar char="o"/>
            </a:pPr>
            <a:r>
              <a:rPr lang="en-US" sz="1800"/>
              <a:t>A cookie is a name/value pair created by a website to store information on your computer</a:t>
            </a:r>
            <a:endParaRPr sz="1800"/>
          </a:p>
        </p:txBody>
      </p:sp>
      <p:sp>
        <p:nvSpPr>
          <p:cNvPr id="256" name="Google Shape;256;p7"/>
          <p:cNvSpPr txBox="1"/>
          <p:nvPr/>
        </p:nvSpPr>
        <p:spPr>
          <a:xfrm>
            <a:off x="5334001" y="5943601"/>
            <a:ext cx="5070475"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Arial"/>
              <a:buNone/>
            </a:pPr>
            <a:r>
              <a:rPr b="0" i="0" lang="en-US" sz="2000" u="none" cap="none" strike="noStrike">
                <a:solidFill>
                  <a:schemeClr val="dk1"/>
                </a:solidFill>
                <a:latin typeface="Tahoma"/>
                <a:ea typeface="Tahoma"/>
                <a:cs typeface="Tahoma"/>
                <a:sym typeface="Tahoma"/>
              </a:rPr>
              <a:t>Http is stateless protocol; cookies add state</a:t>
            </a:r>
            <a:endParaRPr b="0" i="0" sz="1800" u="none" cap="none" strike="noStrike">
              <a:solidFill>
                <a:schemeClr val="lt2"/>
              </a:solidFill>
              <a:latin typeface="Tahoma"/>
              <a:ea typeface="Tahoma"/>
              <a:cs typeface="Tahoma"/>
              <a:sym typeface="Tahoma"/>
            </a:endParaRPr>
          </a:p>
        </p:txBody>
      </p:sp>
      <p:grpSp>
        <p:nvGrpSpPr>
          <p:cNvPr id="257" name="Google Shape;257;p7"/>
          <p:cNvGrpSpPr/>
          <p:nvPr/>
        </p:nvGrpSpPr>
        <p:grpSpPr>
          <a:xfrm>
            <a:off x="3468092" y="3149166"/>
            <a:ext cx="4616245" cy="2209798"/>
            <a:chOff x="2590800" y="2971801"/>
            <a:chExt cx="6324600" cy="2971799"/>
          </a:xfrm>
        </p:grpSpPr>
        <p:sp>
          <p:nvSpPr>
            <p:cNvPr id="258" name="Google Shape;258;p7"/>
            <p:cNvSpPr/>
            <p:nvPr/>
          </p:nvSpPr>
          <p:spPr>
            <a:xfrm>
              <a:off x="2971801" y="3063875"/>
              <a:ext cx="1128713" cy="838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59" name="Google Shape;259;p7"/>
            <p:cNvSpPr/>
            <p:nvPr/>
          </p:nvSpPr>
          <p:spPr>
            <a:xfrm>
              <a:off x="3071813" y="3163888"/>
              <a:ext cx="914400" cy="6096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Browser</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2590800" y="3902075"/>
              <a:ext cx="1524000" cy="228600"/>
            </a:xfrm>
            <a:prstGeom prst="parallelogram">
              <a:avLst>
                <a:gd fmla="val 166667"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61" name="Google Shape;261;p7"/>
            <p:cNvSpPr/>
            <p:nvPr/>
          </p:nvSpPr>
          <p:spPr>
            <a:xfrm>
              <a:off x="2590800" y="4130675"/>
              <a:ext cx="1143000" cy="152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62" name="Google Shape;262;p7"/>
            <p:cNvSpPr/>
            <p:nvPr/>
          </p:nvSpPr>
          <p:spPr>
            <a:xfrm>
              <a:off x="3714750" y="3897313"/>
              <a:ext cx="400050" cy="385762"/>
            </a:xfrm>
            <a:custGeom>
              <a:rect b="b" l="l" r="r" t="t"/>
              <a:pathLst>
                <a:path extrusionOk="0" h="243" w="252">
                  <a:moveTo>
                    <a:pt x="0" y="243"/>
                  </a:moveTo>
                  <a:lnTo>
                    <a:pt x="252" y="81"/>
                  </a:lnTo>
                  <a:lnTo>
                    <a:pt x="249" y="0"/>
                  </a:lnTo>
                  <a:lnTo>
                    <a:pt x="0" y="147"/>
                  </a:lnTo>
                  <a:lnTo>
                    <a:pt x="0" y="243"/>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263" name="Google Shape;263;p7"/>
            <p:cNvSpPr/>
            <p:nvPr/>
          </p:nvSpPr>
          <p:spPr>
            <a:xfrm>
              <a:off x="7696200" y="2987675"/>
              <a:ext cx="1219200" cy="1271588"/>
            </a:xfrm>
            <a:prstGeom prst="can">
              <a:avLst>
                <a:gd fmla="val 26074" name="adj"/>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Server</a:t>
              </a:r>
              <a:endParaRPr b="0" i="0" sz="1400" u="none" cap="none" strike="noStrike">
                <a:solidFill>
                  <a:srgbClr val="000000"/>
                </a:solidFill>
                <a:latin typeface="Arial"/>
                <a:ea typeface="Arial"/>
                <a:cs typeface="Arial"/>
                <a:sym typeface="Arial"/>
              </a:endParaRPr>
            </a:p>
          </p:txBody>
        </p:sp>
        <p:cxnSp>
          <p:nvCxnSpPr>
            <p:cNvPr id="264" name="Google Shape;264;p7"/>
            <p:cNvCxnSpPr/>
            <p:nvPr/>
          </p:nvCxnSpPr>
          <p:spPr>
            <a:xfrm>
              <a:off x="4114800" y="3444875"/>
              <a:ext cx="3581400" cy="0"/>
            </a:xfrm>
            <a:prstGeom prst="straightConnector1">
              <a:avLst/>
            </a:prstGeom>
            <a:noFill/>
            <a:ln cap="flat" cmpd="sng" w="12700">
              <a:solidFill>
                <a:schemeClr val="accent1"/>
              </a:solidFill>
              <a:prstDash val="solid"/>
              <a:round/>
              <a:headEnd len="sm" w="sm" type="none"/>
              <a:tailEnd len="med" w="med" type="triangle"/>
            </a:ln>
          </p:spPr>
        </p:cxnSp>
        <p:sp>
          <p:nvSpPr>
            <p:cNvPr id="265" name="Google Shape;265;p7"/>
            <p:cNvSpPr txBox="1"/>
            <p:nvPr/>
          </p:nvSpPr>
          <p:spPr>
            <a:xfrm>
              <a:off x="4587732" y="2971801"/>
              <a:ext cx="2216441" cy="4139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accent1"/>
                  </a:solidFill>
                  <a:latin typeface="Century Gothic"/>
                  <a:ea typeface="Century Gothic"/>
                  <a:cs typeface="Century Gothic"/>
                  <a:sym typeface="Century Gothic"/>
                </a:rPr>
                <a:t>Enters form data</a:t>
              </a:r>
              <a:endParaRPr b="0" i="0" sz="1400" u="none" cap="none" strike="noStrike">
                <a:solidFill>
                  <a:srgbClr val="000000"/>
                </a:solidFill>
                <a:latin typeface="Arial"/>
                <a:ea typeface="Arial"/>
                <a:cs typeface="Arial"/>
                <a:sym typeface="Arial"/>
              </a:endParaRPr>
            </a:p>
          </p:txBody>
        </p:sp>
        <p:cxnSp>
          <p:nvCxnSpPr>
            <p:cNvPr id="266" name="Google Shape;266;p7"/>
            <p:cNvCxnSpPr/>
            <p:nvPr/>
          </p:nvCxnSpPr>
          <p:spPr>
            <a:xfrm>
              <a:off x="4114800" y="3673475"/>
              <a:ext cx="3581400" cy="0"/>
            </a:xfrm>
            <a:prstGeom prst="straightConnector1">
              <a:avLst/>
            </a:prstGeom>
            <a:noFill/>
            <a:ln cap="flat" cmpd="sng" w="12700">
              <a:solidFill>
                <a:schemeClr val="accent1"/>
              </a:solidFill>
              <a:prstDash val="solid"/>
              <a:round/>
              <a:headEnd len="med" w="med" type="triangle"/>
              <a:tailEnd len="sm" w="sm" type="none"/>
            </a:ln>
          </p:spPr>
        </p:cxnSp>
        <p:sp>
          <p:nvSpPr>
            <p:cNvPr id="267" name="Google Shape;267;p7"/>
            <p:cNvSpPr txBox="1"/>
            <p:nvPr/>
          </p:nvSpPr>
          <p:spPr>
            <a:xfrm>
              <a:off x="4412098" y="3733801"/>
              <a:ext cx="2578819" cy="4139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accent1"/>
                  </a:solidFill>
                  <a:latin typeface="Century Gothic"/>
                  <a:ea typeface="Century Gothic"/>
                  <a:cs typeface="Century Gothic"/>
                  <a:sym typeface="Century Gothic"/>
                </a:rPr>
                <a:t>Response + cookies</a:t>
              </a:r>
              <a:endParaRPr b="0" i="0" sz="1400" u="none" cap="none" strike="noStrike">
                <a:solidFill>
                  <a:srgbClr val="000000"/>
                </a:solidFill>
                <a:latin typeface="Arial"/>
                <a:ea typeface="Arial"/>
                <a:cs typeface="Arial"/>
                <a:sym typeface="Arial"/>
              </a:endParaRPr>
            </a:p>
          </p:txBody>
        </p:sp>
        <p:sp>
          <p:nvSpPr>
            <p:cNvPr id="268" name="Google Shape;268;p7"/>
            <p:cNvSpPr/>
            <p:nvPr/>
          </p:nvSpPr>
          <p:spPr>
            <a:xfrm>
              <a:off x="2971801" y="4724400"/>
              <a:ext cx="1128713" cy="838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69" name="Google Shape;269;p7"/>
            <p:cNvSpPr/>
            <p:nvPr/>
          </p:nvSpPr>
          <p:spPr>
            <a:xfrm>
              <a:off x="3071813" y="4824413"/>
              <a:ext cx="914400" cy="6096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Browser</a:t>
              </a:r>
              <a:endParaRPr b="0" i="0" sz="1400" u="none" cap="none" strike="noStrike">
                <a:solidFill>
                  <a:srgbClr val="000000"/>
                </a:solidFill>
                <a:latin typeface="Arial"/>
                <a:ea typeface="Arial"/>
                <a:cs typeface="Arial"/>
                <a:sym typeface="Arial"/>
              </a:endParaRPr>
            </a:p>
          </p:txBody>
        </p:sp>
        <p:sp>
          <p:nvSpPr>
            <p:cNvPr id="270" name="Google Shape;270;p7"/>
            <p:cNvSpPr/>
            <p:nvPr/>
          </p:nvSpPr>
          <p:spPr>
            <a:xfrm>
              <a:off x="2590800" y="5562600"/>
              <a:ext cx="1524000" cy="228600"/>
            </a:xfrm>
            <a:prstGeom prst="parallelogram">
              <a:avLst>
                <a:gd fmla="val 166667"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71" name="Google Shape;271;p7"/>
            <p:cNvSpPr/>
            <p:nvPr/>
          </p:nvSpPr>
          <p:spPr>
            <a:xfrm>
              <a:off x="2590800" y="5791200"/>
              <a:ext cx="1143000" cy="152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272" name="Google Shape;272;p7"/>
            <p:cNvSpPr/>
            <p:nvPr/>
          </p:nvSpPr>
          <p:spPr>
            <a:xfrm>
              <a:off x="3714750" y="5557838"/>
              <a:ext cx="400050" cy="385762"/>
            </a:xfrm>
            <a:custGeom>
              <a:rect b="b" l="l" r="r" t="t"/>
              <a:pathLst>
                <a:path extrusionOk="0" h="243" w="252">
                  <a:moveTo>
                    <a:pt x="0" y="243"/>
                  </a:moveTo>
                  <a:lnTo>
                    <a:pt x="252" y="81"/>
                  </a:lnTo>
                  <a:lnTo>
                    <a:pt x="249" y="0"/>
                  </a:lnTo>
                  <a:lnTo>
                    <a:pt x="0" y="147"/>
                  </a:lnTo>
                  <a:lnTo>
                    <a:pt x="0" y="243"/>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273" name="Google Shape;273;p7"/>
            <p:cNvSpPr/>
            <p:nvPr/>
          </p:nvSpPr>
          <p:spPr>
            <a:xfrm>
              <a:off x="7696200" y="4648200"/>
              <a:ext cx="1219200" cy="1271588"/>
            </a:xfrm>
            <a:prstGeom prst="can">
              <a:avLst>
                <a:gd fmla="val 26074" name="adj"/>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dk1"/>
                  </a:solidFill>
                  <a:latin typeface="Century Gothic"/>
                  <a:ea typeface="Century Gothic"/>
                  <a:cs typeface="Century Gothic"/>
                  <a:sym typeface="Century Gothic"/>
                </a:rPr>
                <a:t>Server</a:t>
              </a:r>
              <a:endParaRPr b="0" i="0" sz="1400" u="none" cap="none" strike="noStrike">
                <a:solidFill>
                  <a:srgbClr val="000000"/>
                </a:solidFill>
                <a:latin typeface="Arial"/>
                <a:ea typeface="Arial"/>
                <a:cs typeface="Arial"/>
                <a:sym typeface="Arial"/>
              </a:endParaRPr>
            </a:p>
          </p:txBody>
        </p:sp>
        <p:sp>
          <p:nvSpPr>
            <p:cNvPr id="274" name="Google Shape;274;p7"/>
            <p:cNvSpPr txBox="1"/>
            <p:nvPr/>
          </p:nvSpPr>
          <p:spPr>
            <a:xfrm>
              <a:off x="4496164" y="4632326"/>
              <a:ext cx="2407512" cy="4139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accent1"/>
                  </a:solidFill>
                  <a:latin typeface="Century Gothic"/>
                  <a:ea typeface="Century Gothic"/>
                  <a:cs typeface="Century Gothic"/>
                  <a:sym typeface="Century Gothic"/>
                </a:rPr>
                <a:t>Request + cookies</a:t>
              </a:r>
              <a:endParaRPr b="0" i="0" sz="1400" u="none" cap="none" strike="noStrike">
                <a:solidFill>
                  <a:srgbClr val="000000"/>
                </a:solidFill>
                <a:latin typeface="Arial"/>
                <a:ea typeface="Arial"/>
                <a:cs typeface="Arial"/>
                <a:sym typeface="Arial"/>
              </a:endParaRPr>
            </a:p>
          </p:txBody>
        </p:sp>
        <p:sp>
          <p:nvSpPr>
            <p:cNvPr id="275" name="Google Shape;275;p7"/>
            <p:cNvSpPr txBox="1"/>
            <p:nvPr/>
          </p:nvSpPr>
          <p:spPr>
            <a:xfrm>
              <a:off x="4812725" y="5394326"/>
              <a:ext cx="1772800" cy="4139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400"/>
                <a:buFont typeface="Times"/>
                <a:buNone/>
              </a:pPr>
              <a:r>
                <a:rPr b="0" i="0" lang="en-US" sz="1400" u="none" cap="none" strike="noStrike">
                  <a:solidFill>
                    <a:schemeClr val="accent1"/>
                  </a:solidFill>
                  <a:latin typeface="Century Gothic"/>
                  <a:ea typeface="Century Gothic"/>
                  <a:cs typeface="Century Gothic"/>
                  <a:sym typeface="Century Gothic"/>
                </a:rPr>
                <a:t>Returns data</a:t>
              </a:r>
              <a:endParaRPr b="0" i="0" sz="1400" u="none" cap="none" strike="noStrike">
                <a:solidFill>
                  <a:srgbClr val="000000"/>
                </a:solidFill>
                <a:latin typeface="Arial"/>
                <a:ea typeface="Arial"/>
                <a:cs typeface="Arial"/>
                <a:sym typeface="Arial"/>
              </a:endParaRPr>
            </a:p>
          </p:txBody>
        </p:sp>
        <p:cxnSp>
          <p:nvCxnSpPr>
            <p:cNvPr id="276" name="Google Shape;276;p7"/>
            <p:cNvCxnSpPr/>
            <p:nvPr/>
          </p:nvCxnSpPr>
          <p:spPr>
            <a:xfrm>
              <a:off x="4114800" y="5029200"/>
              <a:ext cx="3581400" cy="0"/>
            </a:xfrm>
            <a:prstGeom prst="straightConnector1">
              <a:avLst/>
            </a:prstGeom>
            <a:noFill/>
            <a:ln cap="flat" cmpd="sng" w="12700">
              <a:solidFill>
                <a:schemeClr val="accent1"/>
              </a:solidFill>
              <a:prstDash val="solid"/>
              <a:round/>
              <a:headEnd len="sm" w="sm" type="none"/>
              <a:tailEnd len="med" w="med" type="triangle"/>
            </a:ln>
          </p:spPr>
        </p:cxnSp>
        <p:cxnSp>
          <p:nvCxnSpPr>
            <p:cNvPr id="277" name="Google Shape;277;p7"/>
            <p:cNvCxnSpPr/>
            <p:nvPr/>
          </p:nvCxnSpPr>
          <p:spPr>
            <a:xfrm>
              <a:off x="4114800" y="5410200"/>
              <a:ext cx="3581400" cy="0"/>
            </a:xfrm>
            <a:prstGeom prst="straightConnector1">
              <a:avLst/>
            </a:prstGeom>
            <a:noFill/>
            <a:ln cap="flat" cmpd="sng" w="12700">
              <a:solidFill>
                <a:schemeClr val="accent1"/>
              </a:solidFill>
              <a:prstDash val="solid"/>
              <a:round/>
              <a:headEnd len="med" w="med" type="triangle"/>
              <a:tailEnd len="sm" w="sm" type="none"/>
            </a:ln>
          </p:spPr>
        </p:cxnSp>
      </p:grpSp>
      <p:pic>
        <p:nvPicPr>
          <p:cNvPr id="278" name="Google Shape;278;p7"/>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279" name="Google Shape;279;p7"/>
          <p:cNvSpPr txBox="1"/>
          <p:nvPr/>
        </p:nvSpPr>
        <p:spPr>
          <a:xfrm>
            <a:off x="10687665" y="598477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8"/>
          <p:cNvSpPr txBox="1"/>
          <p:nvPr>
            <p:ph type="ctrTitle"/>
          </p:nvPr>
        </p:nvSpPr>
        <p:spPr>
          <a:xfrm>
            <a:off x="884903" y="715655"/>
            <a:ext cx="10517515" cy="7198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Cookies Fields</a:t>
            </a:r>
            <a:endParaRPr/>
          </a:p>
        </p:txBody>
      </p:sp>
      <p:sp>
        <p:nvSpPr>
          <p:cNvPr id="285" name="Google Shape;285;p8"/>
          <p:cNvSpPr txBox="1"/>
          <p:nvPr>
            <p:ph idx="2" type="body"/>
          </p:nvPr>
        </p:nvSpPr>
        <p:spPr>
          <a:xfrm>
            <a:off x="1315951" y="1789837"/>
            <a:ext cx="8939093" cy="3106628"/>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sz="1800"/>
              <a:t>An example cookie from my browser</a:t>
            </a:r>
            <a:endParaRPr sz="1800"/>
          </a:p>
          <a:p>
            <a:pPr indent="-274319" lvl="1" marL="384048" rtl="0" algn="l">
              <a:lnSpc>
                <a:spcPct val="100000"/>
              </a:lnSpc>
              <a:spcBef>
                <a:spcPts val="800"/>
              </a:spcBef>
              <a:spcAft>
                <a:spcPts val="0"/>
              </a:spcAft>
              <a:buClr>
                <a:schemeClr val="lt1"/>
              </a:buClr>
              <a:buSzPts val="1400"/>
              <a:buChar char="o"/>
            </a:pPr>
            <a:r>
              <a:rPr lang="en-US" sz="1800"/>
              <a:t>Name		session-token</a:t>
            </a:r>
            <a:endParaRPr sz="1800"/>
          </a:p>
          <a:p>
            <a:pPr indent="-274319" lvl="1" marL="384048" rtl="0" algn="l">
              <a:lnSpc>
                <a:spcPct val="100000"/>
              </a:lnSpc>
              <a:spcBef>
                <a:spcPts val="600"/>
              </a:spcBef>
              <a:spcAft>
                <a:spcPts val="0"/>
              </a:spcAft>
              <a:buClr>
                <a:schemeClr val="lt1"/>
              </a:buClr>
              <a:buSzPts val="1400"/>
              <a:buChar char="o"/>
            </a:pPr>
            <a:r>
              <a:rPr lang="en-US" sz="1800"/>
              <a:t>Content		"s7yZiOvFm4YymG….”</a:t>
            </a:r>
            <a:endParaRPr sz="1800"/>
          </a:p>
          <a:p>
            <a:pPr indent="-274319" lvl="1" marL="384048" rtl="0" algn="l">
              <a:lnSpc>
                <a:spcPct val="100000"/>
              </a:lnSpc>
              <a:spcBef>
                <a:spcPts val="600"/>
              </a:spcBef>
              <a:spcAft>
                <a:spcPts val="0"/>
              </a:spcAft>
              <a:buClr>
                <a:schemeClr val="lt1"/>
              </a:buClr>
              <a:buSzPts val="1400"/>
              <a:buChar char="o"/>
            </a:pPr>
            <a:r>
              <a:rPr lang="en-US" sz="1800"/>
              <a:t>Domain		.amazon.com</a:t>
            </a:r>
            <a:endParaRPr sz="1800"/>
          </a:p>
          <a:p>
            <a:pPr indent="-274319" lvl="1" marL="384048" rtl="0" algn="l">
              <a:lnSpc>
                <a:spcPct val="100000"/>
              </a:lnSpc>
              <a:spcBef>
                <a:spcPts val="600"/>
              </a:spcBef>
              <a:spcAft>
                <a:spcPts val="0"/>
              </a:spcAft>
              <a:buClr>
                <a:schemeClr val="lt1"/>
              </a:buClr>
              <a:buSzPts val="1400"/>
              <a:buChar char="o"/>
            </a:pPr>
            <a:r>
              <a:rPr lang="en-US" sz="1800"/>
              <a:t>Path			/</a:t>
            </a:r>
            <a:endParaRPr sz="1800"/>
          </a:p>
          <a:p>
            <a:pPr indent="-274319" lvl="1" marL="384048" rtl="0" algn="l">
              <a:lnSpc>
                <a:spcPct val="100000"/>
              </a:lnSpc>
              <a:spcBef>
                <a:spcPts val="600"/>
              </a:spcBef>
              <a:spcAft>
                <a:spcPts val="0"/>
              </a:spcAft>
              <a:buClr>
                <a:schemeClr val="lt1"/>
              </a:buClr>
              <a:buSzPts val="1400"/>
              <a:buChar char="o"/>
            </a:pPr>
            <a:r>
              <a:rPr lang="en-US" sz="1800"/>
              <a:t>Send For		Any type of connection</a:t>
            </a:r>
            <a:endParaRPr sz="1800"/>
          </a:p>
          <a:p>
            <a:pPr indent="-274319" lvl="1" marL="384048" rtl="0" algn="l">
              <a:lnSpc>
                <a:spcPct val="100000"/>
              </a:lnSpc>
              <a:spcBef>
                <a:spcPts val="600"/>
              </a:spcBef>
              <a:spcAft>
                <a:spcPts val="0"/>
              </a:spcAft>
              <a:buClr>
                <a:schemeClr val="lt1"/>
              </a:buClr>
              <a:buSzPts val="1400"/>
              <a:buChar char="o"/>
            </a:pPr>
            <a:r>
              <a:rPr lang="en-US" sz="1800"/>
              <a:t>Expires		Monday, September 08, 2031 7:19:41 PM</a:t>
            </a:r>
            <a:endParaRPr sz="1800"/>
          </a:p>
          <a:p>
            <a:pPr indent="-185420" lvl="0" marL="274320" rtl="0" algn="l">
              <a:lnSpc>
                <a:spcPct val="100000"/>
              </a:lnSpc>
              <a:spcBef>
                <a:spcPts val="16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p:txBody>
      </p:sp>
      <p:pic>
        <p:nvPicPr>
          <p:cNvPr id="286" name="Google Shape;286;p8"/>
          <p:cNvPicPr preferRelativeResize="0"/>
          <p:nvPr/>
        </p:nvPicPr>
        <p:blipFill rotWithShape="1">
          <a:blip r:embed="rId3">
            <a:alphaModFix/>
          </a:blip>
          <a:srcRect b="0" l="0" r="0" t="0"/>
          <a:stretch/>
        </p:blipFill>
        <p:spPr>
          <a:xfrm>
            <a:off x="7203153" y="5975249"/>
            <a:ext cx="1530000" cy="612000"/>
          </a:xfrm>
          <a:prstGeom prst="rect">
            <a:avLst/>
          </a:prstGeom>
          <a:noFill/>
          <a:ln>
            <a:noFill/>
          </a:ln>
        </p:spPr>
      </p:pic>
      <p:sp>
        <p:nvSpPr>
          <p:cNvPr id="287" name="Google Shape;287;p8"/>
          <p:cNvSpPr txBox="1"/>
          <p:nvPr/>
        </p:nvSpPr>
        <p:spPr>
          <a:xfrm>
            <a:off x="10658168" y="5982265"/>
            <a:ext cx="275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