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97859" y="5112649"/>
            <a:ext cx="797560" cy="1739264"/>
          </a:xfrm>
          <a:custGeom>
            <a:avLst/>
            <a:gdLst/>
            <a:ahLst/>
            <a:cxnLst/>
            <a:rect l="l" t="t" r="r" b="b"/>
            <a:pathLst>
              <a:path w="797560" h="1739265">
                <a:moveTo>
                  <a:pt x="0" y="1738760"/>
                </a:moveTo>
                <a:lnTo>
                  <a:pt x="27783" y="1738760"/>
                </a:lnTo>
                <a:lnTo>
                  <a:pt x="453804" y="148965"/>
                </a:lnTo>
                <a:lnTo>
                  <a:pt x="470342" y="108081"/>
                </a:lnTo>
                <a:lnTo>
                  <a:pt x="496141" y="74232"/>
                </a:lnTo>
                <a:lnTo>
                  <a:pt x="529217" y="48582"/>
                </a:lnTo>
                <a:lnTo>
                  <a:pt x="567586" y="32300"/>
                </a:lnTo>
                <a:lnTo>
                  <a:pt x="609262" y="26550"/>
                </a:lnTo>
                <a:lnTo>
                  <a:pt x="652261" y="32499"/>
                </a:lnTo>
                <a:lnTo>
                  <a:pt x="709152" y="60939"/>
                </a:lnTo>
                <a:lnTo>
                  <a:pt x="750171" y="109693"/>
                </a:lnTo>
                <a:lnTo>
                  <a:pt x="770513" y="170632"/>
                </a:lnTo>
                <a:lnTo>
                  <a:pt x="771568" y="203006"/>
                </a:lnTo>
                <a:lnTo>
                  <a:pt x="766048" y="235634"/>
                </a:lnTo>
                <a:lnTo>
                  <a:pt x="362514" y="1738760"/>
                </a:lnTo>
                <a:lnTo>
                  <a:pt x="390298" y="1738760"/>
                </a:lnTo>
                <a:lnTo>
                  <a:pt x="791186" y="242405"/>
                </a:lnTo>
                <a:lnTo>
                  <a:pt x="797408" y="204699"/>
                </a:lnTo>
                <a:lnTo>
                  <a:pt x="796313" y="167247"/>
                </a:lnTo>
                <a:lnTo>
                  <a:pt x="772663" y="96151"/>
                </a:lnTo>
                <a:lnTo>
                  <a:pt x="724204" y="39779"/>
                </a:lnTo>
                <a:lnTo>
                  <a:pt x="658876" y="6769"/>
                </a:lnTo>
                <a:lnTo>
                  <a:pt x="609923" y="0"/>
                </a:lnTo>
                <a:lnTo>
                  <a:pt x="561225" y="6597"/>
                </a:lnTo>
                <a:lnTo>
                  <a:pt x="516590" y="25480"/>
                </a:lnTo>
                <a:lnTo>
                  <a:pt x="478180" y="55284"/>
                </a:lnTo>
                <a:lnTo>
                  <a:pt x="448152" y="94644"/>
                </a:lnTo>
                <a:lnTo>
                  <a:pt x="428666" y="142194"/>
                </a:lnTo>
                <a:lnTo>
                  <a:pt x="0" y="1738760"/>
                </a:lnTo>
                <a:close/>
              </a:path>
            </a:pathLst>
          </a:custGeom>
          <a:solidFill>
            <a:srgbClr val="D779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33657" y="762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39" h="6857365">
                <a:moveTo>
                  <a:pt x="1818301" y="0"/>
                </a:moveTo>
                <a:lnTo>
                  <a:pt x="0" y="6857238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497579" y="18288"/>
            <a:ext cx="2545080" cy="6837045"/>
          </a:xfrm>
          <a:custGeom>
            <a:avLst/>
            <a:gdLst/>
            <a:ahLst/>
            <a:cxnLst/>
            <a:rect l="l" t="t" r="r" b="b"/>
            <a:pathLst>
              <a:path w="2545079" h="6837045">
                <a:moveTo>
                  <a:pt x="1321410" y="2282932"/>
                </a:moveTo>
                <a:lnTo>
                  <a:pt x="1271598" y="2291057"/>
                </a:lnTo>
                <a:lnTo>
                  <a:pt x="1226217" y="2312209"/>
                </a:lnTo>
                <a:lnTo>
                  <a:pt x="1187926" y="2345175"/>
                </a:lnTo>
                <a:lnTo>
                  <a:pt x="1159383" y="2388742"/>
                </a:lnTo>
                <a:lnTo>
                  <a:pt x="1159383" y="2390012"/>
                </a:lnTo>
                <a:lnTo>
                  <a:pt x="819277" y="3658361"/>
                </a:lnTo>
                <a:lnTo>
                  <a:pt x="0" y="6835400"/>
                </a:lnTo>
                <a:lnTo>
                  <a:pt x="6647" y="6836130"/>
                </a:lnTo>
                <a:lnTo>
                  <a:pt x="13271" y="6836505"/>
                </a:lnTo>
                <a:lnTo>
                  <a:pt x="20841" y="6836663"/>
                </a:lnTo>
                <a:lnTo>
                  <a:pt x="26543" y="6836663"/>
                </a:lnTo>
                <a:lnTo>
                  <a:pt x="843280" y="3664711"/>
                </a:lnTo>
                <a:lnTo>
                  <a:pt x="1183386" y="2397632"/>
                </a:lnTo>
                <a:lnTo>
                  <a:pt x="1208042" y="2360209"/>
                </a:lnTo>
                <a:lnTo>
                  <a:pt x="1241007" y="2331997"/>
                </a:lnTo>
                <a:lnTo>
                  <a:pt x="1279983" y="2314038"/>
                </a:lnTo>
                <a:lnTo>
                  <a:pt x="1322671" y="2307375"/>
                </a:lnTo>
                <a:lnTo>
                  <a:pt x="1417720" y="2307375"/>
                </a:lnTo>
                <a:lnTo>
                  <a:pt x="1372997" y="2289047"/>
                </a:lnTo>
                <a:lnTo>
                  <a:pt x="1321410" y="2282932"/>
                </a:lnTo>
                <a:close/>
              </a:path>
              <a:path w="2545079" h="6837045">
                <a:moveTo>
                  <a:pt x="1417720" y="2307375"/>
                </a:moveTo>
                <a:lnTo>
                  <a:pt x="1322671" y="2307375"/>
                </a:lnTo>
                <a:lnTo>
                  <a:pt x="1366774" y="2313050"/>
                </a:lnTo>
                <a:lnTo>
                  <a:pt x="1412567" y="2333871"/>
                </a:lnTo>
                <a:lnTo>
                  <a:pt x="1448527" y="2366872"/>
                </a:lnTo>
                <a:lnTo>
                  <a:pt x="1472716" y="2408779"/>
                </a:lnTo>
                <a:lnTo>
                  <a:pt x="1483195" y="2456319"/>
                </a:lnTo>
                <a:lnTo>
                  <a:pt x="1478026" y="2506217"/>
                </a:lnTo>
                <a:lnTo>
                  <a:pt x="1220089" y="3457447"/>
                </a:lnTo>
                <a:lnTo>
                  <a:pt x="1214114" y="3492837"/>
                </a:lnTo>
                <a:lnTo>
                  <a:pt x="1215074" y="3525710"/>
                </a:lnTo>
                <a:lnTo>
                  <a:pt x="1215151" y="3528345"/>
                </a:lnTo>
                <a:lnTo>
                  <a:pt x="1223071" y="3563139"/>
                </a:lnTo>
                <a:lnTo>
                  <a:pt x="1258500" y="3626197"/>
                </a:lnTo>
                <a:lnTo>
                  <a:pt x="1314733" y="3669627"/>
                </a:lnTo>
                <a:lnTo>
                  <a:pt x="1397637" y="3688788"/>
                </a:lnTo>
                <a:lnTo>
                  <a:pt x="1444651" y="3682364"/>
                </a:lnTo>
                <a:lnTo>
                  <a:pt x="1487932" y="3664346"/>
                </a:lnTo>
                <a:lnTo>
                  <a:pt x="1490671" y="3662262"/>
                </a:lnTo>
                <a:lnTo>
                  <a:pt x="1404047" y="3662262"/>
                </a:lnTo>
                <a:lnTo>
                  <a:pt x="1354074" y="3657091"/>
                </a:lnTo>
                <a:lnTo>
                  <a:pt x="1299114" y="3629882"/>
                </a:lnTo>
                <a:lnTo>
                  <a:pt x="1259205" y="3583812"/>
                </a:lnTo>
                <a:lnTo>
                  <a:pt x="1239313" y="3525710"/>
                </a:lnTo>
                <a:lnTo>
                  <a:pt x="1238613" y="3494980"/>
                </a:lnTo>
                <a:lnTo>
                  <a:pt x="1244092" y="3463797"/>
                </a:lnTo>
                <a:lnTo>
                  <a:pt x="1502029" y="2512567"/>
                </a:lnTo>
                <a:lnTo>
                  <a:pt x="1508451" y="2463978"/>
                </a:lnTo>
                <a:lnTo>
                  <a:pt x="1502019" y="2416969"/>
                </a:lnTo>
                <a:lnTo>
                  <a:pt x="1483995" y="2373756"/>
                </a:lnTo>
                <a:lnTo>
                  <a:pt x="1455641" y="2336555"/>
                </a:lnTo>
                <a:lnTo>
                  <a:pt x="1418220" y="2307580"/>
                </a:lnTo>
                <a:lnTo>
                  <a:pt x="1417720" y="2307375"/>
                </a:lnTo>
                <a:close/>
              </a:path>
              <a:path w="2545079" h="6837045">
                <a:moveTo>
                  <a:pt x="2545080" y="0"/>
                </a:moveTo>
                <a:lnTo>
                  <a:pt x="2518537" y="0"/>
                </a:lnTo>
                <a:lnTo>
                  <a:pt x="1939417" y="2100706"/>
                </a:lnTo>
                <a:lnTo>
                  <a:pt x="1547495" y="3545966"/>
                </a:lnTo>
                <a:lnTo>
                  <a:pt x="1526659" y="3591698"/>
                </a:lnTo>
                <a:lnTo>
                  <a:pt x="1493620" y="3627620"/>
                </a:lnTo>
                <a:lnTo>
                  <a:pt x="1451656" y="3651790"/>
                </a:lnTo>
                <a:lnTo>
                  <a:pt x="1404047" y="3662262"/>
                </a:lnTo>
                <a:lnTo>
                  <a:pt x="1490671" y="3662262"/>
                </a:lnTo>
                <a:lnTo>
                  <a:pt x="1525166" y="3636014"/>
                </a:lnTo>
                <a:lnTo>
                  <a:pt x="1554181" y="3598630"/>
                </a:lnTo>
                <a:lnTo>
                  <a:pt x="1572768" y="3553459"/>
                </a:lnTo>
                <a:lnTo>
                  <a:pt x="1964817" y="2108326"/>
                </a:lnTo>
                <a:lnTo>
                  <a:pt x="2540000" y="16382"/>
                </a:lnTo>
                <a:lnTo>
                  <a:pt x="2543810" y="3809"/>
                </a:lnTo>
                <a:lnTo>
                  <a:pt x="2545080" y="0"/>
                </a:lnTo>
                <a:close/>
              </a:path>
            </a:pathLst>
          </a:custGeom>
          <a:solidFill>
            <a:srgbClr val="FFB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5841492" cy="686104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94533" y="761"/>
            <a:ext cx="1818639" cy="6857365"/>
          </a:xfrm>
          <a:custGeom>
            <a:avLst/>
            <a:gdLst/>
            <a:ahLst/>
            <a:cxnLst/>
            <a:rect l="l" t="t" r="r" b="b"/>
            <a:pathLst>
              <a:path w="1818640" h="6857365">
                <a:moveTo>
                  <a:pt x="0" y="6857238"/>
                </a:moveTo>
                <a:lnTo>
                  <a:pt x="1818301" y="0"/>
                </a:lnTo>
              </a:path>
            </a:pathLst>
          </a:custGeom>
          <a:ln w="22225">
            <a:solidFill>
              <a:srgbClr val="D779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6646" y="416433"/>
            <a:ext cx="7360031" cy="918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7945" y="2442464"/>
            <a:ext cx="99161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02340" y="6321441"/>
            <a:ext cx="244728" cy="197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bdelkader.Shaaban@ait.ac.a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efan.Schauer@ait.ac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ns3.com/doc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50503" y="-12700"/>
            <a:ext cx="6197600" cy="6883400"/>
            <a:chOff x="4550503" y="-12700"/>
            <a:chExt cx="6197600" cy="6883400"/>
          </a:xfrm>
        </p:grpSpPr>
        <p:sp>
          <p:nvSpPr>
            <p:cNvPr id="3" name="object 3"/>
            <p:cNvSpPr/>
            <p:nvPr/>
          </p:nvSpPr>
          <p:spPr>
            <a:xfrm>
              <a:off x="5386449" y="1399"/>
              <a:ext cx="5361305" cy="6839584"/>
            </a:xfrm>
            <a:custGeom>
              <a:avLst/>
              <a:gdLst/>
              <a:ahLst/>
              <a:cxnLst/>
              <a:rect l="l" t="t" r="r" b="b"/>
              <a:pathLst>
                <a:path w="5361305" h="6839584">
                  <a:moveTo>
                    <a:pt x="5361137" y="0"/>
                  </a:moveTo>
                  <a:lnTo>
                    <a:pt x="1922208" y="0"/>
                  </a:lnTo>
                  <a:lnTo>
                    <a:pt x="0" y="6838976"/>
                  </a:lnTo>
                  <a:lnTo>
                    <a:pt x="3438897" y="6838976"/>
                  </a:lnTo>
                  <a:lnTo>
                    <a:pt x="5361137" y="0"/>
                  </a:lnTo>
                  <a:close/>
                </a:path>
              </a:pathLst>
            </a:custGeom>
            <a:solidFill>
              <a:srgbClr val="FFB900">
                <a:alpha val="2274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63203" y="0"/>
              <a:ext cx="1925320" cy="6858000"/>
            </a:xfrm>
            <a:custGeom>
              <a:avLst/>
              <a:gdLst/>
              <a:ahLst/>
              <a:cxnLst/>
              <a:rect l="l" t="t" r="r" b="b"/>
              <a:pathLst>
                <a:path w="1925320" h="6858000">
                  <a:moveTo>
                    <a:pt x="1924732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88523" y="721817"/>
            <a:ext cx="5045108" cy="251902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 indent="1905" algn="ctr">
              <a:lnSpc>
                <a:spcPct val="90000"/>
              </a:lnSpc>
              <a:spcBef>
                <a:spcPts val="635"/>
              </a:spcBef>
            </a:pPr>
            <a:r>
              <a:rPr lang="it-IT" sz="4400" spc="70" dirty="0"/>
              <a:t>Protezione della rete per i sistemi di controllo dell'energia</a:t>
            </a:r>
            <a:endParaRPr sz="4400" dirty="0"/>
          </a:p>
        </p:txBody>
      </p:sp>
      <p:sp>
        <p:nvSpPr>
          <p:cNvPr id="6" name="object 6"/>
          <p:cNvSpPr txBox="1"/>
          <p:nvPr/>
        </p:nvSpPr>
        <p:spPr>
          <a:xfrm>
            <a:off x="6892543" y="3394913"/>
            <a:ext cx="4429760" cy="24211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0"/>
              </a:spcBef>
            </a:pPr>
            <a:r>
              <a:rPr sz="5400" b="1" spc="-360" dirty="0">
                <a:solidFill>
                  <a:srgbClr val="D7791A"/>
                </a:solidFill>
                <a:latin typeface="Tahoma"/>
                <a:cs typeface="Tahoma"/>
              </a:rPr>
              <a:t>CSP004_C_E</a:t>
            </a:r>
            <a:endParaRPr sz="5400" dirty="0">
              <a:latin typeface="Tahoma"/>
              <a:cs typeface="Tahoma"/>
            </a:endParaRPr>
          </a:p>
          <a:p>
            <a:pPr marL="12700">
              <a:lnSpc>
                <a:spcPts val="1825"/>
              </a:lnSpc>
              <a:spcBef>
                <a:spcPts val="5305"/>
              </a:spcBef>
            </a:pPr>
            <a:r>
              <a:rPr lang="en-US" sz="1600" spc="-30" dirty="0">
                <a:latin typeface="Verdana"/>
                <a:cs typeface="Verdana"/>
              </a:rPr>
              <a:t>PRESENTAZIONE DI: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0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STEFAN</a:t>
            </a:r>
            <a:r>
              <a:rPr sz="1600" spc="-6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SCHAUER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735"/>
              </a:lnSpc>
            </a:pPr>
            <a:r>
              <a:rPr sz="1600" dirty="0">
                <a:latin typeface="Verdana"/>
                <a:cs typeface="Verdana"/>
              </a:rPr>
              <a:t>DR.</a:t>
            </a:r>
            <a:r>
              <a:rPr sz="1600" spc="-55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ABDELKADER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SHAABAN</a:t>
            </a:r>
            <a:endParaRPr sz="1600" dirty="0">
              <a:latin typeface="Verdana"/>
              <a:cs typeface="Verdana"/>
            </a:endParaRPr>
          </a:p>
          <a:p>
            <a:pPr marL="12700">
              <a:lnSpc>
                <a:spcPts val="1830"/>
              </a:lnSpc>
            </a:pPr>
            <a:r>
              <a:rPr sz="1600" b="1" spc="-60" dirty="0">
                <a:latin typeface="Tahoma"/>
                <a:cs typeface="Tahoma"/>
              </a:rPr>
              <a:t>AIT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AUSTRIAN</a:t>
            </a:r>
            <a:r>
              <a:rPr sz="1600" b="1" spc="85" dirty="0">
                <a:latin typeface="Tahoma"/>
                <a:cs typeface="Tahoma"/>
              </a:rPr>
              <a:t> </a:t>
            </a:r>
            <a:r>
              <a:rPr sz="1600" b="1" spc="-135" dirty="0">
                <a:latin typeface="Tahoma"/>
                <a:cs typeface="Tahoma"/>
              </a:rPr>
              <a:t>INSTITUTE</a:t>
            </a:r>
            <a:r>
              <a:rPr sz="1600" b="1" spc="8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OF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TECHNOLOGY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1523"/>
            <a:ext cx="10843260" cy="6861175"/>
            <a:chOff x="0" y="-1523"/>
            <a:chExt cx="10843260" cy="6861175"/>
          </a:xfrm>
        </p:grpSpPr>
        <p:sp>
          <p:nvSpPr>
            <p:cNvPr id="8" name="object 8"/>
            <p:cNvSpPr/>
            <p:nvPr/>
          </p:nvSpPr>
          <p:spPr>
            <a:xfrm>
              <a:off x="3508247" y="0"/>
              <a:ext cx="2549525" cy="6847840"/>
            </a:xfrm>
            <a:custGeom>
              <a:avLst/>
              <a:gdLst/>
              <a:ahLst/>
              <a:cxnLst/>
              <a:rect l="l" t="t" r="r" b="b"/>
              <a:pathLst>
                <a:path w="2549525" h="6847840">
                  <a:moveTo>
                    <a:pt x="2549372" y="0"/>
                  </a:moveTo>
                  <a:lnTo>
                    <a:pt x="2523089" y="0"/>
                  </a:lnTo>
                  <a:lnTo>
                    <a:pt x="1945259" y="2096642"/>
                  </a:lnTo>
                  <a:lnTo>
                    <a:pt x="1552193" y="3546348"/>
                  </a:lnTo>
                  <a:lnTo>
                    <a:pt x="1531268" y="3592216"/>
                  </a:lnTo>
                  <a:lnTo>
                    <a:pt x="1498114" y="3628245"/>
                  </a:lnTo>
                  <a:lnTo>
                    <a:pt x="1456017" y="3652491"/>
                  </a:lnTo>
                  <a:lnTo>
                    <a:pt x="1408263" y="3663009"/>
                  </a:lnTo>
                  <a:lnTo>
                    <a:pt x="1358138" y="3657854"/>
                  </a:lnTo>
                  <a:lnTo>
                    <a:pt x="1303004" y="3630564"/>
                  </a:lnTo>
                  <a:lnTo>
                    <a:pt x="1263014" y="3584321"/>
                  </a:lnTo>
                  <a:lnTo>
                    <a:pt x="1243012" y="3526028"/>
                  </a:lnTo>
                  <a:lnTo>
                    <a:pt x="1242298" y="3495202"/>
                  </a:lnTo>
                  <a:lnTo>
                    <a:pt x="1247775" y="3463925"/>
                  </a:lnTo>
                  <a:lnTo>
                    <a:pt x="1506474" y="2509774"/>
                  </a:lnTo>
                  <a:lnTo>
                    <a:pt x="1512939" y="2461048"/>
                  </a:lnTo>
                  <a:lnTo>
                    <a:pt x="1506511" y="2413893"/>
                  </a:lnTo>
                  <a:lnTo>
                    <a:pt x="1488455" y="2370534"/>
                  </a:lnTo>
                  <a:lnTo>
                    <a:pt x="1460039" y="2333196"/>
                  </a:lnTo>
                  <a:lnTo>
                    <a:pt x="1422527" y="2304107"/>
                  </a:lnTo>
                  <a:lnTo>
                    <a:pt x="1377188" y="2285491"/>
                  </a:lnTo>
                  <a:lnTo>
                    <a:pt x="1325437" y="2279330"/>
                  </a:lnTo>
                  <a:lnTo>
                    <a:pt x="1275447" y="2287471"/>
                  </a:lnTo>
                  <a:lnTo>
                    <a:pt x="1229896" y="2308699"/>
                  </a:lnTo>
                  <a:lnTo>
                    <a:pt x="1191459" y="2341802"/>
                  </a:lnTo>
                  <a:lnTo>
                    <a:pt x="1162812" y="2385567"/>
                  </a:lnTo>
                  <a:lnTo>
                    <a:pt x="1162812" y="2386838"/>
                  </a:lnTo>
                  <a:lnTo>
                    <a:pt x="821689" y="3659124"/>
                  </a:lnTo>
                  <a:lnTo>
                    <a:pt x="0" y="6846065"/>
                  </a:lnTo>
                  <a:lnTo>
                    <a:pt x="6667" y="6846797"/>
                  </a:lnTo>
                  <a:lnTo>
                    <a:pt x="20002" y="6847311"/>
                  </a:lnTo>
                  <a:lnTo>
                    <a:pt x="26669" y="6847331"/>
                  </a:lnTo>
                  <a:lnTo>
                    <a:pt x="845819" y="3665474"/>
                  </a:lnTo>
                  <a:lnTo>
                    <a:pt x="1186941" y="2394458"/>
                  </a:lnTo>
                  <a:lnTo>
                    <a:pt x="1211687" y="2356909"/>
                  </a:lnTo>
                  <a:lnTo>
                    <a:pt x="1244760" y="2328615"/>
                  </a:lnTo>
                  <a:lnTo>
                    <a:pt x="1283850" y="2310598"/>
                  </a:lnTo>
                  <a:lnTo>
                    <a:pt x="1326646" y="2303883"/>
                  </a:lnTo>
                  <a:lnTo>
                    <a:pt x="1370838" y="2309495"/>
                  </a:lnTo>
                  <a:lnTo>
                    <a:pt x="1416768" y="2330407"/>
                  </a:lnTo>
                  <a:lnTo>
                    <a:pt x="1452835" y="2363529"/>
                  </a:lnTo>
                  <a:lnTo>
                    <a:pt x="1477100" y="2405589"/>
                  </a:lnTo>
                  <a:lnTo>
                    <a:pt x="1487625" y="2453311"/>
                  </a:lnTo>
                  <a:lnTo>
                    <a:pt x="1482471" y="2503424"/>
                  </a:lnTo>
                  <a:lnTo>
                    <a:pt x="1223772" y="3457575"/>
                  </a:lnTo>
                  <a:lnTo>
                    <a:pt x="1217797" y="3493079"/>
                  </a:lnTo>
                  <a:lnTo>
                    <a:pt x="1226754" y="3563659"/>
                  </a:lnTo>
                  <a:lnTo>
                    <a:pt x="1262278" y="3626869"/>
                  </a:lnTo>
                  <a:lnTo>
                    <a:pt x="1318702" y="3670423"/>
                  </a:lnTo>
                  <a:lnTo>
                    <a:pt x="1401836" y="3689593"/>
                  </a:lnTo>
                  <a:lnTo>
                    <a:pt x="1449027" y="3683169"/>
                  </a:lnTo>
                  <a:lnTo>
                    <a:pt x="1492408" y="3665124"/>
                  </a:lnTo>
                  <a:lnTo>
                    <a:pt x="1529757" y="3636729"/>
                  </a:lnTo>
                  <a:lnTo>
                    <a:pt x="1558850" y="3599254"/>
                  </a:lnTo>
                  <a:lnTo>
                    <a:pt x="1577466" y="3553967"/>
                  </a:lnTo>
                  <a:lnTo>
                    <a:pt x="1970659" y="2104263"/>
                  </a:lnTo>
                  <a:lnTo>
                    <a:pt x="2547619" y="5842"/>
                  </a:lnTo>
                  <a:lnTo>
                    <a:pt x="2549372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3"/>
              <a:ext cx="5841492" cy="68610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80" y="-10350"/>
            <a:ext cx="7398384" cy="6879590"/>
            <a:chOff x="1325880" y="-10350"/>
            <a:chExt cx="7398384" cy="6879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5880" y="1473743"/>
              <a:ext cx="6551676" cy="5384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0952" y="1668779"/>
              <a:ext cx="5981700" cy="48508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  <a:tabLst>
                <a:tab pos="2599055" algn="l"/>
              </a:tabLst>
            </a:pPr>
            <a:r>
              <a:rPr lang="en-US" spc="100" dirty="0"/>
              <a:t>Wireshark – </a:t>
            </a:r>
            <a:r>
              <a:rPr lang="en-US" spc="100" dirty="0" err="1"/>
              <a:t>Esempio</a:t>
            </a:r>
            <a:r>
              <a:rPr lang="en-US" spc="100" dirty="0"/>
              <a:t> client/server</a:t>
            </a:r>
            <a:endParaRPr spc="145" dirty="0"/>
          </a:p>
        </p:txBody>
      </p:sp>
      <p:grpSp>
        <p:nvGrpSpPr>
          <p:cNvPr id="6" name="object 6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7" name="object 7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1851" y="4311522"/>
            <a:ext cx="2272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5" dirty="0" err="1">
                <a:solidFill>
                  <a:srgbClr val="FF0000"/>
                </a:solidFill>
                <a:latin typeface="Verdana"/>
                <a:cs typeface="Verdana"/>
              </a:rPr>
              <a:t>Registri</a:t>
            </a:r>
            <a:r>
              <a:rPr lang="en-US" sz="1800" spc="-105" dirty="0">
                <a:solidFill>
                  <a:srgbClr val="FF0000"/>
                </a:solidFill>
                <a:latin typeface="Verdana"/>
                <a:cs typeface="Verdana"/>
              </a:rPr>
              <a:t> e </a:t>
            </a:r>
            <a:r>
              <a:rPr lang="en-US" sz="1800" spc="-105" dirty="0" err="1">
                <a:solidFill>
                  <a:srgbClr val="FF0000"/>
                </a:solidFill>
                <a:latin typeface="Verdana"/>
                <a:cs typeface="Verdana"/>
              </a:rPr>
              <a:t>valori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655254" y="3692842"/>
            <a:ext cx="3684270" cy="1598295"/>
            <a:chOff x="1655254" y="3692842"/>
            <a:chExt cx="3684270" cy="1598295"/>
          </a:xfrm>
        </p:grpSpPr>
        <p:sp>
          <p:nvSpPr>
            <p:cNvPr id="13" name="object 13"/>
            <p:cNvSpPr/>
            <p:nvPr/>
          </p:nvSpPr>
          <p:spPr>
            <a:xfrm>
              <a:off x="1669542" y="3707129"/>
              <a:ext cx="2170430" cy="1569720"/>
            </a:xfrm>
            <a:custGeom>
              <a:avLst/>
              <a:gdLst/>
              <a:ahLst/>
              <a:cxnLst/>
              <a:rect l="l" t="t" r="r" b="b"/>
              <a:pathLst>
                <a:path w="2170429" h="1569720">
                  <a:moveTo>
                    <a:pt x="0" y="1569720"/>
                  </a:moveTo>
                  <a:lnTo>
                    <a:pt x="2170176" y="1569720"/>
                  </a:lnTo>
                  <a:lnTo>
                    <a:pt x="2170176" y="0"/>
                  </a:lnTo>
                  <a:lnTo>
                    <a:pt x="0" y="0"/>
                  </a:lnTo>
                  <a:lnTo>
                    <a:pt x="0" y="156972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38956" y="4466843"/>
              <a:ext cx="1494155" cy="24765"/>
            </a:xfrm>
            <a:custGeom>
              <a:avLst/>
              <a:gdLst/>
              <a:ahLst/>
              <a:cxnLst/>
              <a:rect l="l" t="t" r="r" b="b"/>
              <a:pathLst>
                <a:path w="1494154" h="24764">
                  <a:moveTo>
                    <a:pt x="0" y="24764"/>
                  </a:moveTo>
                  <a:lnTo>
                    <a:pt x="1493647" y="0"/>
                  </a:lnTo>
                </a:path>
              </a:pathLst>
            </a:custGeom>
            <a:ln w="12700">
              <a:solidFill>
                <a:srgbClr val="CF2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4823968" cy="109132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lang="en-US" sz="3600" spc="180" dirty="0" err="1">
                <a:solidFill>
                  <a:srgbClr val="FFFFFF"/>
                </a:solidFill>
                <a:latin typeface="Cambria"/>
                <a:cs typeface="Cambria"/>
              </a:rPr>
              <a:t>Strumenti</a:t>
            </a:r>
            <a:r>
              <a:rPr lang="en-US" sz="36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lang="en-US" sz="3600" spc="180" dirty="0" err="1">
                <a:solidFill>
                  <a:srgbClr val="FFFFFF"/>
                </a:solidFill>
                <a:latin typeface="Cambria"/>
                <a:cs typeface="Cambria"/>
              </a:rPr>
              <a:t>offensivi</a:t>
            </a:r>
            <a:endParaRPr lang="en-US" sz="3600" spc="180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spc="130" dirty="0" err="1">
                <a:solidFill>
                  <a:srgbClr val="FFB900"/>
                </a:solidFill>
                <a:latin typeface="Cambria"/>
                <a:cs typeface="Cambria"/>
              </a:rPr>
              <a:t>Scapy</a:t>
            </a:r>
            <a:endParaRPr sz="28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4377690" cy="6879590"/>
            <a:chOff x="6883420" y="-10350"/>
            <a:chExt cx="4377690" cy="6879590"/>
          </a:xfrm>
        </p:grpSpPr>
        <p:sp>
          <p:nvSpPr>
            <p:cNvPr id="3" name="object 3"/>
            <p:cNvSpPr/>
            <p:nvPr/>
          </p:nvSpPr>
          <p:spPr>
            <a:xfrm>
              <a:off x="6894533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40" h="6857365">
                  <a:moveTo>
                    <a:pt x="0" y="6857238"/>
                  </a:moveTo>
                  <a:lnTo>
                    <a:pt x="1818301" y="0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7623" y="2855976"/>
              <a:ext cx="4363211" cy="32872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6646" y="579774"/>
            <a:ext cx="5786120" cy="1754968"/>
          </a:xfrm>
          <a:prstGeom prst="rect">
            <a:avLst/>
          </a:prstGeom>
        </p:spPr>
        <p:txBody>
          <a:bodyPr vert="horz" wrap="square" lIns="0" tIns="219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3200" spc="305" dirty="0">
                <a:latin typeface="Cambria"/>
                <a:cs typeface="Cambria"/>
              </a:rPr>
              <a:t>SCAPY:</a:t>
            </a:r>
            <a:r>
              <a:rPr sz="3200" spc="325" dirty="0">
                <a:latin typeface="Cambria"/>
                <a:cs typeface="Cambria"/>
              </a:rPr>
              <a:t> </a:t>
            </a:r>
            <a:r>
              <a:rPr sz="3200" spc="170" dirty="0">
                <a:latin typeface="Cambria"/>
                <a:cs typeface="Cambria"/>
              </a:rPr>
              <a:t>Create/Send</a:t>
            </a:r>
            <a:r>
              <a:rPr sz="3200" spc="33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a</a:t>
            </a:r>
            <a:r>
              <a:rPr sz="3200" spc="305" dirty="0">
                <a:latin typeface="Cambria"/>
                <a:cs typeface="Cambria"/>
              </a:rPr>
              <a:t> </a:t>
            </a:r>
            <a:r>
              <a:rPr sz="3200" spc="90" dirty="0">
                <a:latin typeface="Cambria"/>
                <a:cs typeface="Cambria"/>
              </a:rPr>
              <a:t>Packet</a:t>
            </a:r>
            <a:endParaRPr sz="3200" dirty="0">
              <a:latin typeface="Cambria"/>
              <a:cs typeface="Cambria"/>
            </a:endParaRPr>
          </a:p>
          <a:p>
            <a:pPr marL="517525">
              <a:lnSpc>
                <a:spcPct val="100000"/>
              </a:lnSpc>
              <a:spcBef>
                <a:spcPts val="915"/>
              </a:spcBef>
            </a:pPr>
            <a:r>
              <a:rPr lang="en-US" sz="1800" dirty="0" err="1">
                <a:latin typeface="Verdana"/>
                <a:cs typeface="Verdana"/>
              </a:rPr>
              <a:t>Creare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pacchetti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su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Scapy</a:t>
            </a:r>
            <a:endParaRPr sz="1800" dirty="0">
              <a:latin typeface="Verdana"/>
              <a:cs typeface="Verdana"/>
            </a:endParaRPr>
          </a:p>
          <a:p>
            <a:pPr marL="803910" marR="287020" indent="-287020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803910" algn="l"/>
              </a:tabLst>
            </a:pPr>
            <a:r>
              <a:rPr lang="it-IT" sz="1400" spc="-105" dirty="0">
                <a:latin typeface="Verdana"/>
                <a:cs typeface="Verdana"/>
              </a:rPr>
              <a:t>Avvia Scapy e si aprirà una riga di comando Python all'interno di Scapy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0752" y="-37513"/>
            <a:ext cx="5818505" cy="3233578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049780">
              <a:lnSpc>
                <a:spcPct val="100000"/>
              </a:lnSpc>
              <a:spcBef>
                <a:spcPts val="635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</a:p>
          <a:p>
            <a:pPr marL="2049780">
              <a:lnSpc>
                <a:spcPct val="100000"/>
              </a:lnSpc>
              <a:spcBef>
                <a:spcPts val="635"/>
              </a:spcBef>
            </a:pPr>
            <a:endParaRPr lang="en-US" sz="1100" b="1" spc="-85" dirty="0">
              <a:latin typeface="Verdana"/>
              <a:cs typeface="Tahoma"/>
            </a:endParaRPr>
          </a:p>
          <a:p>
            <a:pPr marL="2049780">
              <a:lnSpc>
                <a:spcPct val="100000"/>
              </a:lnSpc>
              <a:spcBef>
                <a:spcPts val="635"/>
              </a:spcBef>
            </a:pPr>
            <a:r>
              <a:rPr lang="it-IT" sz="1600" b="1" spc="-80" dirty="0">
                <a:latin typeface="Tahoma"/>
                <a:cs typeface="Tahoma"/>
              </a:rPr>
              <a:t>Utilizzare Wireshark per intercettare il messaggio ICMP</a:t>
            </a:r>
            <a:endParaRPr sz="16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735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500" spc="-80" dirty="0">
                <a:latin typeface="Verdana"/>
                <a:cs typeface="Verdana"/>
              </a:rPr>
              <a:t>Assegna il pacchetto a una variabile, diciamo P</a:t>
            </a:r>
            <a:r>
              <a:rPr sz="1500" spc="-25" dirty="0">
                <a:latin typeface="Verdana"/>
                <a:cs typeface="Verdana"/>
              </a:rPr>
              <a:t>.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b="1" spc="-155" dirty="0">
                <a:latin typeface="Tahoma"/>
                <a:cs typeface="Tahoma"/>
              </a:rPr>
              <a:t>P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IP()</a:t>
            </a:r>
            <a:endParaRPr sz="1500" dirty="0">
              <a:latin typeface="Tahoma"/>
              <a:cs typeface="Tahoma"/>
            </a:endParaRPr>
          </a:p>
          <a:p>
            <a:pPr marL="299085" marR="53911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it-IT" sz="1500" spc="-25" dirty="0">
                <a:latin typeface="Verdana"/>
                <a:cs typeface="Verdana"/>
              </a:rPr>
              <a:t>Definire l'origine IP (renderlo un IP falso, ad esempio un indirizzo IP gateway)</a:t>
            </a:r>
            <a:r>
              <a:rPr sz="1500" spc="-10" dirty="0"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120" dirty="0">
                <a:latin typeface="Verdana"/>
                <a:cs typeface="Verdana"/>
              </a:rPr>
              <a:t> </a:t>
            </a:r>
            <a:r>
              <a:rPr sz="1500" b="1" spc="-70" dirty="0">
                <a:latin typeface="Tahoma"/>
                <a:cs typeface="Tahoma"/>
              </a:rPr>
              <a:t>P.src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“192.168.122.1”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500" spc="-25" dirty="0">
                <a:latin typeface="Verdana"/>
                <a:cs typeface="Verdana"/>
              </a:rPr>
              <a:t>Definire l'IP di destinazione (macchina vittima)</a:t>
            </a:r>
            <a:r>
              <a:rPr sz="1500" spc="-10" dirty="0">
                <a:latin typeface="Verdana"/>
                <a:cs typeface="Verdana"/>
              </a:rPr>
              <a:t>: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110" dirty="0">
                <a:latin typeface="Verdana"/>
                <a:cs typeface="Verdana"/>
              </a:rPr>
              <a:t> </a:t>
            </a:r>
            <a:r>
              <a:rPr sz="1500" b="1" spc="-100" dirty="0">
                <a:latin typeface="Tahoma"/>
                <a:cs typeface="Tahoma"/>
              </a:rPr>
              <a:t>P.dst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40" dirty="0">
                <a:latin typeface="Tahoma"/>
                <a:cs typeface="Tahoma"/>
              </a:rPr>
              <a:t>“192.168.122.103”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n-US" sz="1500" spc="-45" dirty="0" err="1">
                <a:latin typeface="Verdana"/>
                <a:cs typeface="Verdana"/>
              </a:rPr>
              <a:t>Inviare</a:t>
            </a:r>
            <a:r>
              <a:rPr lang="en-US" sz="1500" spc="-45" dirty="0">
                <a:latin typeface="Verdana"/>
                <a:cs typeface="Verdana"/>
              </a:rPr>
              <a:t> il </a:t>
            </a:r>
            <a:r>
              <a:rPr lang="en-US" sz="1500" spc="-45" dirty="0" err="1">
                <a:latin typeface="Verdana"/>
                <a:cs typeface="Verdana"/>
              </a:rPr>
              <a:t>pacchetto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send(P)</a:t>
            </a:r>
            <a:endParaRPr sz="1500" dirty="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4524" y="2851404"/>
            <a:ext cx="4363212" cy="32918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-47059"/>
            <a:ext cx="10363200" cy="878701"/>
          </a:xfrm>
          <a:prstGeom prst="rect">
            <a:avLst/>
          </a:prstGeom>
        </p:spPr>
        <p:txBody>
          <a:bodyPr vert="horz" wrap="square" lIns="0" tIns="3825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pc="305" dirty="0"/>
              <a:t>SCAPY: Creare/Inviare un pacchetto</a:t>
            </a:r>
            <a:endParaRPr spc="9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7481" y="1137335"/>
            <a:ext cx="10604500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40" dirty="0" err="1">
                <a:latin typeface="Verdana"/>
                <a:cs typeface="Verdana"/>
              </a:rPr>
              <a:t>Creazione</a:t>
            </a:r>
            <a:r>
              <a:rPr lang="en-US" sz="1800" spc="-40" dirty="0">
                <a:latin typeface="Verdana"/>
                <a:cs typeface="Verdana"/>
              </a:rPr>
              <a:t> di </a:t>
            </a:r>
            <a:r>
              <a:rPr lang="en-US" sz="1800" spc="-40" dirty="0" err="1">
                <a:latin typeface="Verdana"/>
                <a:cs typeface="Verdana"/>
              </a:rPr>
              <a:t>più</a:t>
            </a:r>
            <a:r>
              <a:rPr lang="en-US" sz="1800" spc="-40" dirty="0">
                <a:latin typeface="Verdana"/>
                <a:cs typeface="Verdana"/>
              </a:rPr>
              <a:t> </a:t>
            </a:r>
            <a:r>
              <a:rPr lang="en-US" sz="1800" spc="-40" dirty="0" err="1">
                <a:latin typeface="Verdana"/>
                <a:cs typeface="Verdana"/>
              </a:rPr>
              <a:t>pacchetti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400" b="1" dirty="0">
                <a:latin typeface="Tahoma"/>
                <a:cs typeface="Tahoma"/>
              </a:rPr>
              <a:t>Crea </a:t>
            </a:r>
            <a:r>
              <a:rPr lang="en-US" sz="1400" b="1" dirty="0" err="1">
                <a:latin typeface="Tahoma"/>
                <a:cs typeface="Tahoma"/>
              </a:rPr>
              <a:t>pacchetti</a:t>
            </a:r>
            <a:r>
              <a:rPr lang="en-US" sz="1400" b="1" dirty="0">
                <a:latin typeface="Tahoma"/>
                <a:cs typeface="Tahoma"/>
              </a:rPr>
              <a:t> </a:t>
            </a:r>
            <a:r>
              <a:rPr lang="en-US" sz="1400" b="1" dirty="0" err="1">
                <a:latin typeface="Tahoma"/>
                <a:cs typeface="Tahoma"/>
              </a:rPr>
              <a:t>multilivello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lang="it-IT" sz="1400" spc="-70" dirty="0">
                <a:latin typeface="Verdana"/>
                <a:cs typeface="Verdana"/>
              </a:rPr>
              <a:t>(ad esempio, combinando IP con livelli TCP o UDP) per simulare diversi protocolli di rete</a:t>
            </a:r>
            <a:r>
              <a:rPr sz="1400" spc="-10" dirty="0">
                <a:latin typeface="Verdana"/>
                <a:cs typeface="Verdana"/>
              </a:rPr>
              <a:t>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311" y="2254377"/>
            <a:ext cx="51384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500" spc="-50" dirty="0" err="1">
                <a:latin typeface="Verdana"/>
                <a:cs typeface="Verdana"/>
              </a:rPr>
              <a:t>Pacchetto</a:t>
            </a:r>
            <a:r>
              <a:rPr lang="en-US" sz="1500" spc="-50" dirty="0">
                <a:latin typeface="Verdana"/>
                <a:cs typeface="Verdana"/>
              </a:rPr>
              <a:t> TCP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b="1" spc="-155" dirty="0">
                <a:latin typeface="Tahoma"/>
                <a:cs typeface="Tahoma"/>
              </a:rPr>
              <a:t>P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135" dirty="0">
                <a:latin typeface="Tahoma"/>
                <a:cs typeface="Tahoma"/>
              </a:rPr>
              <a:t>IP(dst="192.168.122.103")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180" dirty="0">
                <a:latin typeface="Tahoma"/>
                <a:cs typeface="Tahoma"/>
              </a:rPr>
              <a:t>/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TCP(dport=80)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n-US" sz="1500" spc="-45" dirty="0" err="1">
                <a:latin typeface="Verdana"/>
                <a:cs typeface="Verdana"/>
              </a:rPr>
              <a:t>Inviare</a:t>
            </a:r>
            <a:r>
              <a:rPr lang="en-US" sz="1500" spc="-45" dirty="0">
                <a:latin typeface="Verdana"/>
                <a:cs typeface="Verdana"/>
              </a:rPr>
              <a:t> il </a:t>
            </a:r>
            <a:r>
              <a:rPr lang="en-US" sz="1500" spc="-45" dirty="0" err="1">
                <a:latin typeface="Verdana"/>
                <a:cs typeface="Verdana"/>
              </a:rPr>
              <a:t>pacchetto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send(P)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2897" y="2254377"/>
            <a:ext cx="51676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500" spc="-65" dirty="0" err="1">
                <a:latin typeface="Verdana"/>
                <a:cs typeface="Verdana"/>
              </a:rPr>
              <a:t>Pacchetto</a:t>
            </a:r>
            <a:r>
              <a:rPr lang="en-US" sz="1500" spc="-65" dirty="0">
                <a:latin typeface="Verdana"/>
                <a:cs typeface="Verdana"/>
              </a:rPr>
              <a:t> UDP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b="1" spc="-155" dirty="0">
                <a:latin typeface="Tahoma"/>
                <a:cs typeface="Tahoma"/>
              </a:rPr>
              <a:t>P</a:t>
            </a:r>
            <a:r>
              <a:rPr sz="1500" b="1" spc="2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40" dirty="0">
                <a:latin typeface="Tahoma"/>
                <a:cs typeface="Tahoma"/>
              </a:rPr>
              <a:t>IP(dst="192.168.122.103")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80" dirty="0">
                <a:latin typeface="Tahoma"/>
                <a:cs typeface="Tahoma"/>
              </a:rPr>
              <a:t>/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85" dirty="0">
                <a:latin typeface="Tahoma"/>
                <a:cs typeface="Tahoma"/>
              </a:rPr>
              <a:t>UDP(dport=80)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n-US" sz="1500" spc="-45" dirty="0" err="1">
                <a:latin typeface="Verdana"/>
                <a:cs typeface="Verdana"/>
              </a:rPr>
              <a:t>Inviare</a:t>
            </a:r>
            <a:r>
              <a:rPr lang="en-US" sz="1500" spc="-45" dirty="0">
                <a:latin typeface="Verdana"/>
                <a:cs typeface="Verdana"/>
              </a:rPr>
              <a:t> il </a:t>
            </a:r>
            <a:r>
              <a:rPr lang="en-US" sz="1500" spc="-45" dirty="0" err="1">
                <a:latin typeface="Verdana"/>
                <a:cs typeface="Verdana"/>
              </a:rPr>
              <a:t>pacchetto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send(P)</a:t>
            </a:r>
            <a:endParaRPr sz="15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71372" y="3046501"/>
            <a:ext cx="4634865" cy="3633470"/>
            <a:chOff x="1071372" y="3046501"/>
            <a:chExt cx="4634865" cy="363347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372" y="3046501"/>
              <a:ext cx="4634484" cy="3633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444" y="3241548"/>
              <a:ext cx="4064507" cy="306324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589839" y="3090063"/>
            <a:ext cx="4634865" cy="3589654"/>
            <a:chOff x="6690359" y="3061652"/>
            <a:chExt cx="4634865" cy="358965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59" y="3061652"/>
              <a:ext cx="4634484" cy="358914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5431" y="3256787"/>
              <a:ext cx="4064508" cy="3019044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800" y="-245959"/>
            <a:ext cx="8534400" cy="878701"/>
          </a:xfrm>
          <a:prstGeom prst="rect">
            <a:avLst/>
          </a:prstGeom>
        </p:spPr>
        <p:txBody>
          <a:bodyPr vert="horz" wrap="square" lIns="0" tIns="3825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5" dirty="0"/>
              <a:t>SCAPY:</a:t>
            </a:r>
            <a:r>
              <a:rPr spc="325" dirty="0"/>
              <a:t> </a:t>
            </a:r>
            <a:r>
              <a:rPr lang="it-IT" spc="170" dirty="0"/>
              <a:t>Creazione/invio di un pacchetto</a:t>
            </a:r>
            <a:endParaRPr spc="90" dirty="0"/>
          </a:p>
        </p:txBody>
      </p:sp>
      <p:sp>
        <p:nvSpPr>
          <p:cNvPr id="6" name="object 6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474" y="789590"/>
            <a:ext cx="10463086" cy="72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40" dirty="0" err="1">
                <a:latin typeface="Verdana"/>
                <a:cs typeface="Verdana"/>
              </a:rPr>
              <a:t>Creazione</a:t>
            </a:r>
            <a:r>
              <a:rPr lang="en-US" sz="1800" spc="-40" dirty="0">
                <a:latin typeface="Verdana"/>
                <a:cs typeface="Verdana"/>
              </a:rPr>
              <a:t> di </a:t>
            </a:r>
            <a:r>
              <a:rPr lang="en-US" sz="1800" spc="-40" dirty="0" err="1">
                <a:latin typeface="Verdana"/>
                <a:cs typeface="Verdana"/>
              </a:rPr>
              <a:t>più</a:t>
            </a:r>
            <a:r>
              <a:rPr lang="en-US" sz="1800" spc="-40" dirty="0">
                <a:latin typeface="Verdana"/>
                <a:cs typeface="Verdana"/>
              </a:rPr>
              <a:t> </a:t>
            </a:r>
            <a:r>
              <a:rPr lang="en-US" sz="1800" spc="-40" dirty="0" err="1">
                <a:latin typeface="Verdana"/>
                <a:cs typeface="Verdana"/>
              </a:rPr>
              <a:t>pacchetti</a:t>
            </a:r>
            <a:endParaRPr sz="1800" dirty="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1685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400" b="1" dirty="0">
                <a:latin typeface="Tahoma"/>
                <a:cs typeface="Tahoma"/>
              </a:rPr>
              <a:t>Crea </a:t>
            </a:r>
            <a:r>
              <a:rPr lang="en-US" sz="1400" b="1" dirty="0" err="1">
                <a:latin typeface="Tahoma"/>
                <a:cs typeface="Tahoma"/>
              </a:rPr>
              <a:t>pacchetti</a:t>
            </a:r>
            <a:r>
              <a:rPr lang="en-US" sz="1400" b="1" dirty="0">
                <a:latin typeface="Tahoma"/>
                <a:cs typeface="Tahoma"/>
              </a:rPr>
              <a:t> </a:t>
            </a:r>
            <a:r>
              <a:rPr lang="en-US" sz="1400" b="1" dirty="0" err="1">
                <a:latin typeface="Tahoma"/>
                <a:cs typeface="Tahoma"/>
              </a:rPr>
              <a:t>multilivello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lang="it-IT" sz="1400" spc="-70" dirty="0">
                <a:latin typeface="Verdana"/>
                <a:cs typeface="Verdana"/>
              </a:rPr>
              <a:t>(ad esempio, combinando IP con livelli TCP o UDP) per simulare diversi protocolli di rete.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754" y="1633942"/>
            <a:ext cx="51384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500" spc="-50" dirty="0" err="1">
                <a:latin typeface="Verdana"/>
                <a:cs typeface="Verdana"/>
              </a:rPr>
              <a:t>Pacchetto</a:t>
            </a:r>
            <a:r>
              <a:rPr lang="en-US" sz="1500" spc="-50" dirty="0">
                <a:latin typeface="Verdana"/>
                <a:cs typeface="Verdana"/>
              </a:rPr>
              <a:t> TCP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b="1" spc="-155" dirty="0">
                <a:latin typeface="Tahoma"/>
                <a:cs typeface="Tahoma"/>
              </a:rPr>
              <a:t>P</a:t>
            </a:r>
            <a:r>
              <a:rPr sz="1500" b="1" spc="2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40" dirty="0">
                <a:latin typeface="Tahoma"/>
                <a:cs typeface="Tahoma"/>
              </a:rPr>
              <a:t>IP(dst="192.168.122.103")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80" dirty="0">
                <a:latin typeface="Tahoma"/>
                <a:cs typeface="Tahoma"/>
              </a:rPr>
              <a:t>/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TCP(dport=80)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n-US" sz="1500" spc="-45" dirty="0" err="1">
                <a:latin typeface="Verdana"/>
                <a:cs typeface="Verdana"/>
              </a:rPr>
              <a:t>Inviare</a:t>
            </a:r>
            <a:r>
              <a:rPr lang="en-US" sz="1500" spc="-45" dirty="0">
                <a:latin typeface="Verdana"/>
                <a:cs typeface="Verdana"/>
              </a:rPr>
              <a:t> il </a:t>
            </a:r>
            <a:r>
              <a:rPr lang="en-US" sz="1500" spc="-45" dirty="0" err="1">
                <a:latin typeface="Verdana"/>
                <a:cs typeface="Verdana"/>
              </a:rPr>
              <a:t>pacchetto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send(P)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64603" y="1581607"/>
            <a:ext cx="51676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en-US" sz="1500" spc="-65" dirty="0" err="1">
                <a:latin typeface="Verdana"/>
                <a:cs typeface="Verdana"/>
              </a:rPr>
              <a:t>Pacchetto</a:t>
            </a:r>
            <a:r>
              <a:rPr lang="en-US" sz="1500" spc="-65" dirty="0">
                <a:latin typeface="Verdana"/>
                <a:cs typeface="Verdana"/>
              </a:rPr>
              <a:t> UDP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1500" spc="-320" dirty="0">
                <a:latin typeface="Verdana"/>
                <a:cs typeface="Verdana"/>
              </a:rPr>
              <a:t>&gt;&gt;</a:t>
            </a:r>
            <a:r>
              <a:rPr sz="1500" spc="-95" dirty="0">
                <a:latin typeface="Verdana"/>
                <a:cs typeface="Verdana"/>
              </a:rPr>
              <a:t> </a:t>
            </a:r>
            <a:r>
              <a:rPr sz="1500" b="1" spc="-155" dirty="0">
                <a:latin typeface="Tahoma"/>
                <a:cs typeface="Tahoma"/>
              </a:rPr>
              <a:t>P</a:t>
            </a:r>
            <a:r>
              <a:rPr sz="1500" b="1" spc="25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40" dirty="0">
                <a:latin typeface="Tahoma"/>
                <a:cs typeface="Tahoma"/>
              </a:rPr>
              <a:t>IP(dst="192.168.122.103")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180" dirty="0">
                <a:latin typeface="Tahoma"/>
                <a:cs typeface="Tahoma"/>
              </a:rPr>
              <a:t>/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85" dirty="0">
                <a:latin typeface="Tahoma"/>
                <a:cs typeface="Tahoma"/>
              </a:rPr>
              <a:t>UDP(dport=80)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lang="en-US" sz="1500" spc="-45" dirty="0" err="1">
                <a:latin typeface="Verdana"/>
                <a:cs typeface="Verdana"/>
              </a:rPr>
              <a:t>Inviare</a:t>
            </a:r>
            <a:r>
              <a:rPr lang="en-US" sz="1500" spc="-45" dirty="0">
                <a:latin typeface="Verdana"/>
                <a:cs typeface="Verdana"/>
              </a:rPr>
              <a:t> il </a:t>
            </a:r>
            <a:r>
              <a:rPr lang="en-US" sz="1500" spc="-45" dirty="0" err="1">
                <a:latin typeface="Verdana"/>
                <a:cs typeface="Verdana"/>
              </a:rPr>
              <a:t>pacchetto</a:t>
            </a:r>
            <a:endParaRPr sz="1500" dirty="0">
              <a:latin typeface="Verdana"/>
              <a:cs typeface="Verdana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send(P)</a:t>
            </a:r>
            <a:endParaRPr sz="15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240756" y="2586503"/>
            <a:ext cx="8921256" cy="4470896"/>
            <a:chOff x="1071372" y="1216141"/>
            <a:chExt cx="10253980" cy="56419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372" y="3046501"/>
              <a:ext cx="4634484" cy="36332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6444" y="3241548"/>
              <a:ext cx="4064507" cy="30632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90360" y="3061652"/>
              <a:ext cx="4634484" cy="35891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5431" y="3256788"/>
              <a:ext cx="4064508" cy="3019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30067" y="1216141"/>
              <a:ext cx="7205472" cy="56418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25139" y="1411224"/>
              <a:ext cx="6635496" cy="5193792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2664" y="3270522"/>
            <a:ext cx="5139690" cy="3587750"/>
            <a:chOff x="1002664" y="3270522"/>
            <a:chExt cx="5139690" cy="3587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2664" y="3270522"/>
              <a:ext cx="5139183" cy="358747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1287" y="3428998"/>
              <a:ext cx="4642104" cy="34289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646" y="416433"/>
            <a:ext cx="9323934" cy="878701"/>
          </a:xfrm>
          <a:prstGeom prst="rect">
            <a:avLst/>
          </a:prstGeom>
        </p:spPr>
        <p:txBody>
          <a:bodyPr vert="horz" wrap="square" lIns="0" tIns="3825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305" dirty="0"/>
              <a:t>SCAPY:</a:t>
            </a:r>
            <a:r>
              <a:rPr spc="325" dirty="0"/>
              <a:t> </a:t>
            </a:r>
            <a:r>
              <a:rPr lang="it-IT" spc="170" dirty="0"/>
              <a:t>Creazione/invio di un pacchetto</a:t>
            </a:r>
            <a:endParaRPr spc="90" dirty="0"/>
          </a:p>
        </p:txBody>
      </p:sp>
      <p:grpSp>
        <p:nvGrpSpPr>
          <p:cNvPr id="6" name="object 6"/>
          <p:cNvGrpSpPr/>
          <p:nvPr/>
        </p:nvGrpSpPr>
        <p:grpSpPr>
          <a:xfrm>
            <a:off x="7549895" y="5207317"/>
            <a:ext cx="3293745" cy="1644650"/>
            <a:chOff x="7549895" y="5207317"/>
            <a:chExt cx="3293745" cy="1644650"/>
          </a:xfrm>
        </p:grpSpPr>
        <p:sp>
          <p:nvSpPr>
            <p:cNvPr id="7" name="object 7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08340" y="29972"/>
            <a:ext cx="37807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85" dirty="0">
                <a:latin typeface="Verdana"/>
                <a:cs typeface="Verdana"/>
              </a:rPr>
              <a:t>CSP004_C_E:</a:t>
            </a:r>
            <a:r>
              <a:rPr sz="1100" spc="-1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Abdelkader</a:t>
            </a:r>
            <a:r>
              <a:rPr sz="1100" spc="-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Shaaban</a:t>
            </a:r>
            <a:r>
              <a:rPr sz="1100" spc="-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and</a:t>
            </a:r>
            <a:r>
              <a:rPr sz="1100" spc="-20" dirty="0">
                <a:latin typeface="Verdana"/>
                <a:cs typeface="Verdana"/>
              </a:rPr>
              <a:t> </a:t>
            </a:r>
            <a:r>
              <a:rPr sz="1100" spc="-40" dirty="0">
                <a:latin typeface="Verdana"/>
                <a:cs typeface="Verdana"/>
              </a:rPr>
              <a:t>Stefan</a:t>
            </a:r>
            <a:r>
              <a:rPr sz="1100" spc="-10" dirty="0">
                <a:latin typeface="Verdana"/>
                <a:cs typeface="Verdana"/>
              </a:rPr>
              <a:t> Schauer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9190" y="2172970"/>
            <a:ext cx="5372735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1500" spc="-50" dirty="0">
                <a:latin typeface="Verdana"/>
                <a:cs typeface="Verdana"/>
              </a:rPr>
              <a:t>TCP</a:t>
            </a:r>
            <a:r>
              <a:rPr sz="1500" spc="-105" dirty="0">
                <a:latin typeface="Verdana"/>
                <a:cs typeface="Verdana"/>
              </a:rPr>
              <a:t> </a:t>
            </a:r>
            <a:r>
              <a:rPr sz="1500" spc="-10" dirty="0">
                <a:latin typeface="Verdana"/>
                <a:cs typeface="Verdana"/>
              </a:rPr>
              <a:t>Packet</a:t>
            </a:r>
            <a:endParaRPr sz="1500" dirty="0">
              <a:latin typeface="Verdana"/>
              <a:cs typeface="Verdana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dirty="0">
                <a:latin typeface="Tahoma"/>
                <a:cs typeface="Tahoma"/>
              </a:rPr>
              <a:t>packets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335" dirty="0">
                <a:latin typeface="Tahoma"/>
                <a:cs typeface="Tahoma"/>
              </a:rPr>
              <a:t>=</a:t>
            </a:r>
            <a:r>
              <a:rPr sz="1500" b="1" spc="15" dirty="0">
                <a:latin typeface="Tahoma"/>
                <a:cs typeface="Tahoma"/>
              </a:rPr>
              <a:t> </a:t>
            </a:r>
            <a:r>
              <a:rPr sz="1500" b="1" spc="-130" dirty="0">
                <a:latin typeface="Tahoma"/>
                <a:cs typeface="Tahoma"/>
              </a:rPr>
              <a:t>sniff(filter="ip</a:t>
            </a:r>
            <a:r>
              <a:rPr sz="1500" b="1" spc="60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 </a:t>
            </a:r>
            <a:r>
              <a:rPr sz="1500" b="1" spc="-75" dirty="0">
                <a:latin typeface="Tahoma"/>
                <a:cs typeface="Tahoma"/>
              </a:rPr>
              <a:t>host</a:t>
            </a:r>
            <a:r>
              <a:rPr sz="1500" b="1" spc="30" dirty="0">
                <a:latin typeface="Tahoma"/>
                <a:cs typeface="Tahoma"/>
              </a:rPr>
              <a:t> </a:t>
            </a:r>
            <a:r>
              <a:rPr sz="1500" b="1" spc="-100" dirty="0">
                <a:latin typeface="Tahoma"/>
                <a:cs typeface="Tahoma"/>
              </a:rPr>
              <a:t>192.168.122.103", </a:t>
            </a:r>
            <a:r>
              <a:rPr sz="1500" b="1" spc="-10" dirty="0">
                <a:latin typeface="Tahoma"/>
                <a:cs typeface="Tahoma"/>
              </a:rPr>
              <a:t>count=10)</a:t>
            </a:r>
            <a:endParaRPr sz="1500" dirty="0">
              <a:latin typeface="Tahoma"/>
              <a:cs typeface="Tahoma"/>
            </a:endParaRPr>
          </a:p>
          <a:p>
            <a:pPr marL="299085" indent="-286385">
              <a:lnSpc>
                <a:spcPts val="1789"/>
              </a:lnSpc>
              <a:buFont typeface="Arial MT"/>
              <a:buChar char="•"/>
              <a:tabLst>
                <a:tab pos="299085" algn="l"/>
              </a:tabLst>
            </a:pPr>
            <a:r>
              <a:rPr lang="it-IT" sz="1500" spc="-65" dirty="0">
                <a:latin typeface="Verdana"/>
                <a:cs typeface="Verdana"/>
              </a:rPr>
              <a:t>Mostra tutti i pacchetti raccolti</a:t>
            </a:r>
            <a:endParaRPr sz="1500" dirty="0">
              <a:latin typeface="Verdana"/>
              <a:cs typeface="Verdana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756285" algn="l"/>
              </a:tabLst>
            </a:pPr>
            <a:r>
              <a:rPr sz="1500" b="1" spc="-10" dirty="0">
                <a:latin typeface="Tahoma"/>
                <a:cs typeface="Tahoma"/>
              </a:rPr>
              <a:t>packets.show()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34391" y="2199803"/>
            <a:ext cx="554418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lang="it-IT" sz="1500" b="1" spc="-105" dirty="0">
                <a:latin typeface="Tahoma"/>
                <a:cs typeface="Tahoma"/>
              </a:rPr>
              <a:t>La macchina della vittima che fa qualsiasi cosa; Ad esempio, eseguire il ping su </a:t>
            </a:r>
            <a:r>
              <a:rPr sz="1500" b="1" spc="-10" dirty="0">
                <a:latin typeface="Tahoma"/>
                <a:cs typeface="Tahoma"/>
              </a:rPr>
              <a:t>google</a:t>
            </a:r>
            <a:endParaRPr sz="15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" y="1369933"/>
            <a:ext cx="11065382" cy="612346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sz="1800" b="1" dirty="0">
                <a:latin typeface="Tahoma"/>
                <a:cs typeface="Tahoma"/>
              </a:rPr>
              <a:t>Sniffing </a:t>
            </a:r>
            <a:r>
              <a:rPr lang="en-US" sz="1800" b="1" dirty="0" err="1">
                <a:latin typeface="Tahoma"/>
                <a:cs typeface="Tahoma"/>
              </a:rPr>
              <a:t>dei</a:t>
            </a:r>
            <a:r>
              <a:rPr lang="en-US" sz="1800" b="1" dirty="0">
                <a:latin typeface="Tahoma"/>
                <a:cs typeface="Tahoma"/>
              </a:rPr>
              <a:t> </a:t>
            </a:r>
            <a:r>
              <a:rPr lang="en-US" sz="1800" b="1" dirty="0" err="1">
                <a:latin typeface="Tahoma"/>
                <a:cs typeface="Tahoma"/>
              </a:rPr>
              <a:t>pacchetti</a:t>
            </a:r>
            <a:endParaRPr sz="1800" dirty="0">
              <a:latin typeface="Tahoma"/>
              <a:cs typeface="Tahoma"/>
            </a:endParaRPr>
          </a:p>
          <a:p>
            <a:pPr marL="50165">
              <a:lnSpc>
                <a:spcPct val="100000"/>
              </a:lnSpc>
              <a:spcBef>
                <a:spcPts val="160"/>
              </a:spcBef>
              <a:tabLst>
                <a:tab pos="872490" algn="l"/>
              </a:tabLst>
            </a:pPr>
            <a:r>
              <a:rPr lang="it-IT" sz="1800" spc="-10" dirty="0">
                <a:latin typeface="Verdana"/>
                <a:cs typeface="Verdana"/>
              </a:rPr>
              <a:t>Scapy può essere utilizzato per eseguire funzionalità di sniffing e monitorare il traffico di rete.</a:t>
            </a:r>
            <a:endParaRPr sz="1800" dirty="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76159" y="2732530"/>
            <a:ext cx="3535679" cy="4046220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3505" y="33318"/>
            <a:ext cx="5347970" cy="6821170"/>
          </a:xfrm>
          <a:custGeom>
            <a:avLst/>
            <a:gdLst/>
            <a:ahLst/>
            <a:cxnLst/>
            <a:rect l="l" t="t" r="r" b="b"/>
            <a:pathLst>
              <a:path w="5347970" h="6821170">
                <a:moveTo>
                  <a:pt x="5347637" y="0"/>
                </a:moveTo>
                <a:lnTo>
                  <a:pt x="1917368" y="0"/>
                </a:lnTo>
                <a:lnTo>
                  <a:pt x="0" y="6820799"/>
                </a:lnTo>
                <a:lnTo>
                  <a:pt x="3430237" y="6820799"/>
                </a:lnTo>
                <a:lnTo>
                  <a:pt x="5347637" y="0"/>
                </a:lnTo>
                <a:close/>
              </a:path>
            </a:pathLst>
          </a:custGeom>
          <a:solidFill>
            <a:srgbClr val="FFB900">
              <a:alpha val="1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053353" y="-10350"/>
            <a:ext cx="2936240" cy="6879590"/>
            <a:chOff x="4053353" y="-10350"/>
            <a:chExt cx="2936240" cy="6879590"/>
          </a:xfrm>
        </p:grpSpPr>
        <p:sp>
          <p:nvSpPr>
            <p:cNvPr id="5" name="object 5"/>
            <p:cNvSpPr/>
            <p:nvPr/>
          </p:nvSpPr>
          <p:spPr>
            <a:xfrm>
              <a:off x="5453407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3984" y="4571"/>
              <a:ext cx="2545080" cy="6838315"/>
            </a:xfrm>
            <a:custGeom>
              <a:avLst/>
              <a:gdLst/>
              <a:ahLst/>
              <a:cxnLst/>
              <a:rect l="l" t="t" r="r" b="b"/>
              <a:pathLst>
                <a:path w="2545079" h="6838315">
                  <a:moveTo>
                    <a:pt x="1321410" y="2283441"/>
                  </a:moveTo>
                  <a:lnTo>
                    <a:pt x="1271598" y="2291573"/>
                  </a:lnTo>
                  <a:lnTo>
                    <a:pt x="1226217" y="2312745"/>
                  </a:lnTo>
                  <a:lnTo>
                    <a:pt x="1187926" y="2345748"/>
                  </a:lnTo>
                  <a:lnTo>
                    <a:pt x="1159382" y="2389378"/>
                  </a:lnTo>
                  <a:lnTo>
                    <a:pt x="1159382" y="2390648"/>
                  </a:lnTo>
                  <a:lnTo>
                    <a:pt x="819276" y="3659124"/>
                  </a:lnTo>
                  <a:lnTo>
                    <a:pt x="0" y="6836924"/>
                  </a:lnTo>
                  <a:lnTo>
                    <a:pt x="6647" y="6837654"/>
                  </a:lnTo>
                  <a:lnTo>
                    <a:pt x="13271" y="6838030"/>
                  </a:lnTo>
                  <a:lnTo>
                    <a:pt x="20841" y="6838187"/>
                  </a:lnTo>
                  <a:lnTo>
                    <a:pt x="26542" y="6838187"/>
                  </a:lnTo>
                  <a:lnTo>
                    <a:pt x="843279" y="3665474"/>
                  </a:lnTo>
                  <a:lnTo>
                    <a:pt x="1183386" y="2398141"/>
                  </a:lnTo>
                  <a:lnTo>
                    <a:pt x="1208042" y="2360717"/>
                  </a:lnTo>
                  <a:lnTo>
                    <a:pt x="1241007" y="2332505"/>
                  </a:lnTo>
                  <a:lnTo>
                    <a:pt x="1279983" y="2314546"/>
                  </a:lnTo>
                  <a:lnTo>
                    <a:pt x="1322671" y="2307883"/>
                  </a:lnTo>
                  <a:lnTo>
                    <a:pt x="1417613" y="2307883"/>
                  </a:lnTo>
                  <a:lnTo>
                    <a:pt x="1372996" y="2289555"/>
                  </a:lnTo>
                  <a:lnTo>
                    <a:pt x="1321410" y="2283441"/>
                  </a:lnTo>
                  <a:close/>
                </a:path>
                <a:path w="2545079" h="6838315">
                  <a:moveTo>
                    <a:pt x="1417613" y="2307883"/>
                  </a:moveTo>
                  <a:lnTo>
                    <a:pt x="1322671" y="2307883"/>
                  </a:lnTo>
                  <a:lnTo>
                    <a:pt x="1366774" y="2313558"/>
                  </a:lnTo>
                  <a:lnTo>
                    <a:pt x="1412567" y="2334380"/>
                  </a:lnTo>
                  <a:lnTo>
                    <a:pt x="1448527" y="2367388"/>
                  </a:lnTo>
                  <a:lnTo>
                    <a:pt x="1472716" y="2409314"/>
                  </a:lnTo>
                  <a:lnTo>
                    <a:pt x="1483195" y="2456892"/>
                  </a:lnTo>
                  <a:lnTo>
                    <a:pt x="1478026" y="2506853"/>
                  </a:lnTo>
                  <a:lnTo>
                    <a:pt x="1220089" y="3458210"/>
                  </a:lnTo>
                  <a:lnTo>
                    <a:pt x="1214114" y="3493672"/>
                  </a:lnTo>
                  <a:lnTo>
                    <a:pt x="1223071" y="3564026"/>
                  </a:lnTo>
                  <a:lnTo>
                    <a:pt x="1258500" y="3627030"/>
                  </a:lnTo>
                  <a:lnTo>
                    <a:pt x="1314733" y="3670444"/>
                  </a:lnTo>
                  <a:lnTo>
                    <a:pt x="1349070" y="3683155"/>
                  </a:lnTo>
                  <a:lnTo>
                    <a:pt x="1349207" y="3683155"/>
                  </a:lnTo>
                  <a:lnTo>
                    <a:pt x="1397637" y="3689559"/>
                  </a:lnTo>
                  <a:lnTo>
                    <a:pt x="1444686" y="3683155"/>
                  </a:lnTo>
                  <a:lnTo>
                    <a:pt x="1487931" y="3665172"/>
                  </a:lnTo>
                  <a:lnTo>
                    <a:pt x="1490757" y="3663024"/>
                  </a:lnTo>
                  <a:lnTo>
                    <a:pt x="1404047" y="3663024"/>
                  </a:lnTo>
                  <a:lnTo>
                    <a:pt x="1354074" y="3657854"/>
                  </a:lnTo>
                  <a:lnTo>
                    <a:pt x="1299114" y="3630739"/>
                  </a:lnTo>
                  <a:lnTo>
                    <a:pt x="1259204" y="3584575"/>
                  </a:lnTo>
                  <a:lnTo>
                    <a:pt x="1239313" y="3526472"/>
                  </a:lnTo>
                  <a:lnTo>
                    <a:pt x="1238613" y="3495742"/>
                  </a:lnTo>
                  <a:lnTo>
                    <a:pt x="1244091" y="3464560"/>
                  </a:lnTo>
                  <a:lnTo>
                    <a:pt x="1502028" y="2513203"/>
                  </a:lnTo>
                  <a:lnTo>
                    <a:pt x="1508451" y="2464569"/>
                  </a:lnTo>
                  <a:lnTo>
                    <a:pt x="1502019" y="2417543"/>
                  </a:lnTo>
                  <a:lnTo>
                    <a:pt x="1483994" y="2374328"/>
                  </a:lnTo>
                  <a:lnTo>
                    <a:pt x="1455641" y="2337124"/>
                  </a:lnTo>
                  <a:lnTo>
                    <a:pt x="1418220" y="2308133"/>
                  </a:lnTo>
                  <a:lnTo>
                    <a:pt x="1417613" y="2307883"/>
                  </a:lnTo>
                  <a:close/>
                </a:path>
                <a:path w="2545079" h="6838315">
                  <a:moveTo>
                    <a:pt x="2545080" y="0"/>
                  </a:moveTo>
                  <a:lnTo>
                    <a:pt x="2518537" y="0"/>
                  </a:lnTo>
                  <a:lnTo>
                    <a:pt x="1939416" y="2101215"/>
                  </a:lnTo>
                  <a:lnTo>
                    <a:pt x="1547494" y="3546729"/>
                  </a:lnTo>
                  <a:lnTo>
                    <a:pt x="1526659" y="3592460"/>
                  </a:lnTo>
                  <a:lnTo>
                    <a:pt x="1493620" y="3628382"/>
                  </a:lnTo>
                  <a:lnTo>
                    <a:pt x="1451656" y="3652552"/>
                  </a:lnTo>
                  <a:lnTo>
                    <a:pt x="1404047" y="3663024"/>
                  </a:lnTo>
                  <a:lnTo>
                    <a:pt x="1490757" y="3663024"/>
                  </a:lnTo>
                  <a:lnTo>
                    <a:pt x="1525166" y="3636870"/>
                  </a:lnTo>
                  <a:lnTo>
                    <a:pt x="1554181" y="3599509"/>
                  </a:lnTo>
                  <a:lnTo>
                    <a:pt x="1572767" y="3554349"/>
                  </a:lnTo>
                  <a:lnTo>
                    <a:pt x="1964816" y="2108835"/>
                  </a:lnTo>
                  <a:lnTo>
                    <a:pt x="2539999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4465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4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50151" y="2170303"/>
            <a:ext cx="3768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190" dirty="0">
                <a:solidFill>
                  <a:srgbClr val="FFB900"/>
                </a:solidFill>
              </a:rPr>
              <a:t>Grazie</a:t>
            </a:r>
            <a:endParaRPr sz="60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50151" y="3732657"/>
            <a:ext cx="315214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1600" spc="-20" dirty="0">
                <a:solidFill>
                  <a:srgbClr val="FFFFFF"/>
                </a:solidFill>
                <a:latin typeface="Verdana"/>
                <a:cs typeface="Verdana"/>
              </a:rPr>
              <a:t>Si prega di inviare tutte le domande a: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600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Abdelkader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Shaaban,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3"/>
              </a:rPr>
              <a:t>abdelkader.Shaaban@ait.ac.at</a:t>
            </a:r>
            <a:r>
              <a:rPr sz="1600" spc="-10" dirty="0">
                <a:solidFill>
                  <a:srgbClr val="86872C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Stefan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Schauer </a:t>
            </a:r>
            <a:r>
              <a:rPr sz="16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Stefan.Schauer@ait.ac.at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4" name="object 4"/>
            <p:cNvSpPr/>
            <p:nvPr/>
          </p:nvSpPr>
          <p:spPr>
            <a:xfrm>
              <a:off x="4497859" y="5112649"/>
              <a:ext cx="797560" cy="1739264"/>
            </a:xfrm>
            <a:custGeom>
              <a:avLst/>
              <a:gdLst/>
              <a:ahLst/>
              <a:cxnLst/>
              <a:rect l="l" t="t" r="r" b="b"/>
              <a:pathLst>
                <a:path w="797560" h="1739265">
                  <a:moveTo>
                    <a:pt x="0" y="1738760"/>
                  </a:moveTo>
                  <a:lnTo>
                    <a:pt x="27783" y="1738760"/>
                  </a:lnTo>
                  <a:lnTo>
                    <a:pt x="453804" y="148965"/>
                  </a:lnTo>
                  <a:lnTo>
                    <a:pt x="470342" y="108081"/>
                  </a:lnTo>
                  <a:lnTo>
                    <a:pt x="496141" y="74232"/>
                  </a:lnTo>
                  <a:lnTo>
                    <a:pt x="529217" y="48582"/>
                  </a:lnTo>
                  <a:lnTo>
                    <a:pt x="567586" y="32300"/>
                  </a:lnTo>
                  <a:lnTo>
                    <a:pt x="609262" y="26550"/>
                  </a:lnTo>
                  <a:lnTo>
                    <a:pt x="652261" y="32499"/>
                  </a:lnTo>
                  <a:lnTo>
                    <a:pt x="709152" y="60939"/>
                  </a:lnTo>
                  <a:lnTo>
                    <a:pt x="750171" y="109693"/>
                  </a:lnTo>
                  <a:lnTo>
                    <a:pt x="770513" y="170632"/>
                  </a:lnTo>
                  <a:lnTo>
                    <a:pt x="771568" y="203006"/>
                  </a:lnTo>
                  <a:lnTo>
                    <a:pt x="766048" y="235634"/>
                  </a:lnTo>
                  <a:lnTo>
                    <a:pt x="362514" y="1738760"/>
                  </a:lnTo>
                  <a:lnTo>
                    <a:pt x="390298" y="1738760"/>
                  </a:lnTo>
                  <a:lnTo>
                    <a:pt x="791186" y="242405"/>
                  </a:lnTo>
                  <a:lnTo>
                    <a:pt x="797408" y="204699"/>
                  </a:lnTo>
                  <a:lnTo>
                    <a:pt x="796313" y="167247"/>
                  </a:lnTo>
                  <a:lnTo>
                    <a:pt x="772663" y="96151"/>
                  </a:lnTo>
                  <a:lnTo>
                    <a:pt x="724204" y="39779"/>
                  </a:lnTo>
                  <a:lnTo>
                    <a:pt x="658876" y="6769"/>
                  </a:lnTo>
                  <a:lnTo>
                    <a:pt x="609923" y="0"/>
                  </a:lnTo>
                  <a:lnTo>
                    <a:pt x="561225" y="6597"/>
                  </a:lnTo>
                  <a:lnTo>
                    <a:pt x="516590" y="25480"/>
                  </a:lnTo>
                  <a:lnTo>
                    <a:pt x="478180" y="55284"/>
                  </a:lnTo>
                  <a:lnTo>
                    <a:pt x="448152" y="94644"/>
                  </a:lnTo>
                  <a:lnTo>
                    <a:pt x="428666" y="142194"/>
                  </a:lnTo>
                  <a:lnTo>
                    <a:pt x="0" y="1738760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38800" y="658825"/>
            <a:ext cx="632460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lang="it-IT" spc="170" dirty="0">
                <a:solidFill>
                  <a:srgbClr val="FFFFFF"/>
                </a:solidFill>
              </a:rPr>
              <a:t>Protezione della rete per i sistemi di controllo dell'energia</a:t>
            </a:r>
            <a:endParaRPr spc="105" dirty="0">
              <a:solidFill>
                <a:srgbClr val="FFFFFF"/>
              </a:solidFill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52296" y="2486405"/>
            <a:ext cx="6982123" cy="2830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7860" marR="201295" indent="-1249045">
              <a:lnSpc>
                <a:spcPct val="100000"/>
              </a:lnSpc>
              <a:spcBef>
                <a:spcPts val="95"/>
              </a:spcBef>
            </a:pPr>
            <a:r>
              <a:rPr lang="it-IT" sz="1600" b="1" spc="-75" dirty="0">
                <a:solidFill>
                  <a:srgbClr val="FFB900"/>
                </a:solidFill>
                <a:latin typeface="Tahoma"/>
                <a:cs typeface="Tahoma"/>
              </a:rPr>
              <a:t>Queste diapositive delineano gli strumenti offensivi essenziali che verranno utilizzati in questo corso.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85"/>
              </a:spcBef>
            </a:pPr>
            <a:endParaRPr sz="1600" dirty="0">
              <a:latin typeface="Tahoma"/>
              <a:cs typeface="Tahoma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it-IT" sz="1800" spc="-110" dirty="0">
                <a:solidFill>
                  <a:srgbClr val="FF0000"/>
                </a:solidFill>
                <a:latin typeface="Verdana"/>
                <a:cs typeface="Verdana"/>
              </a:rPr>
              <a:t>Questi strumenti sono destinati all'uso all'interno di questo corso per dimostrare come diversi strumenti possono essere impiegati per varie attività di attacco informatico e affrontare i punti deboli della sicurezza esistenti per evitare o mitigare i rischi informatici correlati. Pertanto, tutte queste attività pratiche sono destinate esclusivamente a scopi educativi e non ad altre attività dannose o non autorizzate.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0232" y="2935300"/>
            <a:ext cx="47477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300" dirty="0" err="1">
                <a:solidFill>
                  <a:srgbClr val="FFFFFF"/>
                </a:solidFill>
              </a:rPr>
              <a:t>Simulatore</a:t>
            </a:r>
            <a:r>
              <a:rPr lang="en-US" sz="3600" spc="300" dirty="0">
                <a:solidFill>
                  <a:srgbClr val="FFFFFF"/>
                </a:solidFill>
              </a:rPr>
              <a:t> GNS3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9895" y="6167626"/>
            <a:ext cx="3293364" cy="61112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-10350"/>
            <a:ext cx="6042660" cy="6879590"/>
            <a:chOff x="0" y="-10350"/>
            <a:chExt cx="6042660" cy="6879590"/>
          </a:xfrm>
        </p:grpSpPr>
        <p:sp>
          <p:nvSpPr>
            <p:cNvPr id="5" name="object 5"/>
            <p:cNvSpPr/>
            <p:nvPr/>
          </p:nvSpPr>
          <p:spPr>
            <a:xfrm>
              <a:off x="2933657" y="762"/>
              <a:ext cx="1818639" cy="6857365"/>
            </a:xfrm>
            <a:custGeom>
              <a:avLst/>
              <a:gdLst/>
              <a:ahLst/>
              <a:cxnLst/>
              <a:rect l="l" t="t" r="r" b="b"/>
              <a:pathLst>
                <a:path w="1818639" h="6857365">
                  <a:moveTo>
                    <a:pt x="1818301" y="0"/>
                  </a:moveTo>
                  <a:lnTo>
                    <a:pt x="0" y="6857238"/>
                  </a:lnTo>
                </a:path>
              </a:pathLst>
            </a:custGeom>
            <a:ln w="22225">
              <a:solidFill>
                <a:srgbClr val="D779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7579" y="18288"/>
              <a:ext cx="2545080" cy="6837045"/>
            </a:xfrm>
            <a:custGeom>
              <a:avLst/>
              <a:gdLst/>
              <a:ahLst/>
              <a:cxnLst/>
              <a:rect l="l" t="t" r="r" b="b"/>
              <a:pathLst>
                <a:path w="2545079" h="6837045">
                  <a:moveTo>
                    <a:pt x="1321410" y="2282932"/>
                  </a:moveTo>
                  <a:lnTo>
                    <a:pt x="1271598" y="2291057"/>
                  </a:lnTo>
                  <a:lnTo>
                    <a:pt x="1226217" y="2312209"/>
                  </a:lnTo>
                  <a:lnTo>
                    <a:pt x="1187926" y="2345175"/>
                  </a:lnTo>
                  <a:lnTo>
                    <a:pt x="1159383" y="2388742"/>
                  </a:lnTo>
                  <a:lnTo>
                    <a:pt x="1159383" y="2390012"/>
                  </a:lnTo>
                  <a:lnTo>
                    <a:pt x="819277" y="3658361"/>
                  </a:lnTo>
                  <a:lnTo>
                    <a:pt x="0" y="6835400"/>
                  </a:lnTo>
                  <a:lnTo>
                    <a:pt x="6647" y="6836130"/>
                  </a:lnTo>
                  <a:lnTo>
                    <a:pt x="13271" y="6836505"/>
                  </a:lnTo>
                  <a:lnTo>
                    <a:pt x="20841" y="6836663"/>
                  </a:lnTo>
                  <a:lnTo>
                    <a:pt x="26543" y="6836663"/>
                  </a:lnTo>
                  <a:lnTo>
                    <a:pt x="843280" y="3664711"/>
                  </a:lnTo>
                  <a:lnTo>
                    <a:pt x="1183386" y="2397632"/>
                  </a:lnTo>
                  <a:lnTo>
                    <a:pt x="1208042" y="2360209"/>
                  </a:lnTo>
                  <a:lnTo>
                    <a:pt x="1241007" y="2331997"/>
                  </a:lnTo>
                  <a:lnTo>
                    <a:pt x="1279983" y="2314038"/>
                  </a:lnTo>
                  <a:lnTo>
                    <a:pt x="1322671" y="2307375"/>
                  </a:lnTo>
                  <a:lnTo>
                    <a:pt x="1417720" y="2307375"/>
                  </a:lnTo>
                  <a:lnTo>
                    <a:pt x="1372997" y="2289047"/>
                  </a:lnTo>
                  <a:lnTo>
                    <a:pt x="1321410" y="2282932"/>
                  </a:lnTo>
                  <a:close/>
                </a:path>
                <a:path w="2545079" h="6837045">
                  <a:moveTo>
                    <a:pt x="1417720" y="2307375"/>
                  </a:moveTo>
                  <a:lnTo>
                    <a:pt x="1322671" y="2307375"/>
                  </a:lnTo>
                  <a:lnTo>
                    <a:pt x="1366774" y="2313050"/>
                  </a:lnTo>
                  <a:lnTo>
                    <a:pt x="1412567" y="2333871"/>
                  </a:lnTo>
                  <a:lnTo>
                    <a:pt x="1448527" y="2366872"/>
                  </a:lnTo>
                  <a:lnTo>
                    <a:pt x="1472716" y="2408779"/>
                  </a:lnTo>
                  <a:lnTo>
                    <a:pt x="1483195" y="2456319"/>
                  </a:lnTo>
                  <a:lnTo>
                    <a:pt x="1478026" y="2506217"/>
                  </a:lnTo>
                  <a:lnTo>
                    <a:pt x="1220089" y="3457447"/>
                  </a:lnTo>
                  <a:lnTo>
                    <a:pt x="1214114" y="3492837"/>
                  </a:lnTo>
                  <a:lnTo>
                    <a:pt x="1215074" y="3525710"/>
                  </a:lnTo>
                  <a:lnTo>
                    <a:pt x="1215151" y="3528345"/>
                  </a:lnTo>
                  <a:lnTo>
                    <a:pt x="1223071" y="3563139"/>
                  </a:lnTo>
                  <a:lnTo>
                    <a:pt x="1258500" y="3626197"/>
                  </a:lnTo>
                  <a:lnTo>
                    <a:pt x="1314733" y="3669627"/>
                  </a:lnTo>
                  <a:lnTo>
                    <a:pt x="1397637" y="3688788"/>
                  </a:lnTo>
                  <a:lnTo>
                    <a:pt x="1444651" y="3682364"/>
                  </a:lnTo>
                  <a:lnTo>
                    <a:pt x="1487932" y="3664346"/>
                  </a:lnTo>
                  <a:lnTo>
                    <a:pt x="1490671" y="3662262"/>
                  </a:lnTo>
                  <a:lnTo>
                    <a:pt x="1404047" y="3662262"/>
                  </a:lnTo>
                  <a:lnTo>
                    <a:pt x="1354074" y="3657091"/>
                  </a:lnTo>
                  <a:lnTo>
                    <a:pt x="1299114" y="3629882"/>
                  </a:lnTo>
                  <a:lnTo>
                    <a:pt x="1259205" y="3583812"/>
                  </a:lnTo>
                  <a:lnTo>
                    <a:pt x="1239313" y="3525710"/>
                  </a:lnTo>
                  <a:lnTo>
                    <a:pt x="1238613" y="3494980"/>
                  </a:lnTo>
                  <a:lnTo>
                    <a:pt x="1244092" y="3463797"/>
                  </a:lnTo>
                  <a:lnTo>
                    <a:pt x="1502029" y="2512567"/>
                  </a:lnTo>
                  <a:lnTo>
                    <a:pt x="1508451" y="2463978"/>
                  </a:lnTo>
                  <a:lnTo>
                    <a:pt x="1502019" y="2416969"/>
                  </a:lnTo>
                  <a:lnTo>
                    <a:pt x="1483995" y="2373756"/>
                  </a:lnTo>
                  <a:lnTo>
                    <a:pt x="1455641" y="2336555"/>
                  </a:lnTo>
                  <a:lnTo>
                    <a:pt x="1418220" y="2307580"/>
                  </a:lnTo>
                  <a:lnTo>
                    <a:pt x="1417720" y="2307375"/>
                  </a:lnTo>
                  <a:close/>
                </a:path>
                <a:path w="2545079" h="6837045">
                  <a:moveTo>
                    <a:pt x="2545080" y="0"/>
                  </a:moveTo>
                  <a:lnTo>
                    <a:pt x="2518537" y="0"/>
                  </a:lnTo>
                  <a:lnTo>
                    <a:pt x="1939417" y="2100706"/>
                  </a:lnTo>
                  <a:lnTo>
                    <a:pt x="1547495" y="3545966"/>
                  </a:lnTo>
                  <a:lnTo>
                    <a:pt x="1526659" y="3591698"/>
                  </a:lnTo>
                  <a:lnTo>
                    <a:pt x="1493620" y="3627620"/>
                  </a:lnTo>
                  <a:lnTo>
                    <a:pt x="1451656" y="3651790"/>
                  </a:lnTo>
                  <a:lnTo>
                    <a:pt x="1404047" y="3662262"/>
                  </a:lnTo>
                  <a:lnTo>
                    <a:pt x="1490671" y="3662262"/>
                  </a:lnTo>
                  <a:lnTo>
                    <a:pt x="1525166" y="3636014"/>
                  </a:lnTo>
                  <a:lnTo>
                    <a:pt x="1554181" y="3598630"/>
                  </a:lnTo>
                  <a:lnTo>
                    <a:pt x="1572768" y="3553459"/>
                  </a:lnTo>
                  <a:lnTo>
                    <a:pt x="1964817" y="2108326"/>
                  </a:lnTo>
                  <a:lnTo>
                    <a:pt x="2540000" y="16382"/>
                  </a:lnTo>
                  <a:lnTo>
                    <a:pt x="2543810" y="3809"/>
                  </a:lnTo>
                  <a:lnTo>
                    <a:pt x="2545080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1524"/>
              <a:ext cx="5841492" cy="686104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83420" y="-10350"/>
            <a:ext cx="3959860" cy="6879590"/>
            <a:chOff x="6883420" y="-10350"/>
            <a:chExt cx="3959860" cy="6879590"/>
          </a:xfrm>
        </p:grpSpPr>
        <p:sp>
          <p:nvSpPr>
            <p:cNvPr id="3" name="object 3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646" y="416433"/>
            <a:ext cx="7360031" cy="813940"/>
          </a:xfrm>
          <a:prstGeom prst="rect">
            <a:avLst/>
          </a:prstGeom>
        </p:spPr>
        <p:txBody>
          <a:bodyPr vert="horz" wrap="square" lIns="0" tIns="257428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0"/>
              </a:spcBef>
            </a:pPr>
            <a:r>
              <a:rPr lang="en-US" sz="3600" spc="305" dirty="0" err="1"/>
              <a:t>Simulatore</a:t>
            </a:r>
            <a:r>
              <a:rPr lang="en-US" sz="3600" spc="305" dirty="0"/>
              <a:t> GNS3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4855" y="1754123"/>
            <a:ext cx="6629400" cy="3733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56361" y="1459763"/>
            <a:ext cx="4020185" cy="62004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50" dirty="0">
                <a:latin typeface="Tahoma"/>
                <a:cs typeface="Tahoma"/>
              </a:rPr>
              <a:t> </a:t>
            </a:r>
            <a:r>
              <a:rPr lang="en-US" sz="1600" b="1" spc="-50" dirty="0" err="1">
                <a:latin typeface="Tahoma"/>
                <a:cs typeface="Tahoma"/>
              </a:rPr>
              <a:t>Dispositivi</a:t>
            </a:r>
            <a:r>
              <a:rPr lang="en-US" sz="1600" b="1" spc="-50" dirty="0">
                <a:latin typeface="Tahoma"/>
                <a:cs typeface="Tahoma"/>
              </a:rPr>
              <a:t> di campo</a:t>
            </a:r>
            <a:endParaRPr lang="en-US" sz="1600" b="1" spc="-10" dirty="0">
              <a:latin typeface="Tahoma"/>
              <a:cs typeface="Tahoma"/>
            </a:endParaRPr>
          </a:p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endParaRPr sz="16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05464" y="6321441"/>
            <a:ext cx="103505" cy="197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spc="-50" dirty="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3860" y="6666017"/>
            <a:ext cx="2820035" cy="16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Getting</a:t>
            </a:r>
            <a:r>
              <a:rPr sz="900" u="sng" spc="-7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4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Started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with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GNS3</a:t>
            </a:r>
            <a:r>
              <a:rPr sz="900" u="sng" spc="-3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18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|</a:t>
            </a:r>
            <a:r>
              <a:rPr sz="900" u="sng" spc="-5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5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GNS3</a:t>
            </a:r>
            <a:r>
              <a:rPr sz="900" u="sng" spc="-45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 </a:t>
            </a:r>
            <a:r>
              <a:rPr sz="900" u="sng" spc="-10" dirty="0">
                <a:solidFill>
                  <a:srgbClr val="86872C"/>
                </a:solidFill>
                <a:uFill>
                  <a:solidFill>
                    <a:srgbClr val="86872C"/>
                  </a:solidFill>
                </a:uFill>
                <a:latin typeface="Verdana"/>
                <a:cs typeface="Verdana"/>
                <a:hlinkClick r:id="rId4"/>
              </a:rPr>
              <a:t>Documentation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095" y="1956487"/>
            <a:ext cx="646850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 algn="just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Raspberry Pi con versione Linux leggera (Client e Server) per la trasmissione di dati su protocolli di comunicazione ModBus utilizzando pyModbusTCP.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6361" y="3251793"/>
            <a:ext cx="4717415" cy="310341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500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Settore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b="1" dirty="0" err="1">
                <a:latin typeface="Tahoma"/>
                <a:cs typeface="Tahoma"/>
              </a:rPr>
              <a:t>Gestionale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958" y="3554957"/>
            <a:ext cx="5368041" cy="150041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Dispositivo di amministrazione della rete per il monitoraggio del traffico di rete tramite Kali Linux.</a:t>
            </a:r>
          </a:p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it-IT" sz="1600" spc="-10" dirty="0">
                <a:latin typeface="Verdana"/>
                <a:cs typeface="Verdana"/>
              </a:rPr>
              <a:t>Wazuh Server: dettagli da affrontare in seguito.</a:t>
            </a:r>
          </a:p>
          <a:p>
            <a:pPr marL="481330" indent="-285750">
              <a:spcBef>
                <a:spcPts val="700"/>
              </a:spcBef>
              <a:buFont typeface="Arial" panose="020B0604020202020204" pitchFamily="34" charset="0"/>
              <a:buChar char="•"/>
            </a:pPr>
            <a:endParaRPr sz="16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361" y="5122773"/>
            <a:ext cx="4715510" cy="13458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05410" indent="-100330">
              <a:lnSpc>
                <a:spcPct val="100000"/>
              </a:lnSpc>
              <a:spcBef>
                <a:spcPts val="495"/>
              </a:spcBef>
              <a:buClr>
                <a:srgbClr val="FFB900"/>
              </a:buClr>
              <a:buSzPct val="93750"/>
              <a:buFont typeface="Wingdings"/>
              <a:buChar char=""/>
              <a:tabLst>
                <a:tab pos="105410" algn="l"/>
              </a:tabLst>
            </a:pPr>
            <a:r>
              <a:rPr lang="en-US" sz="1600" b="1" spc="-25" dirty="0" err="1">
                <a:latin typeface="Tahoma"/>
                <a:cs typeface="Tahoma"/>
              </a:rPr>
              <a:t>Attività</a:t>
            </a:r>
            <a:r>
              <a:rPr lang="en-US" sz="1600" b="1" spc="-25" dirty="0">
                <a:latin typeface="Tahoma"/>
                <a:cs typeface="Tahoma"/>
              </a:rPr>
              <a:t> </a:t>
            </a:r>
            <a:r>
              <a:rPr lang="en-US" sz="1600" b="1" spc="-25" dirty="0" err="1">
                <a:latin typeface="Tahoma"/>
                <a:cs typeface="Tahoma"/>
              </a:rPr>
              <a:t>dannose</a:t>
            </a:r>
            <a:endParaRPr sz="1600" dirty="0">
              <a:latin typeface="Tahoma"/>
              <a:cs typeface="Tahoma"/>
            </a:endParaRPr>
          </a:p>
          <a:p>
            <a:pPr marL="396875" marR="5080" lvl="1" indent="-182880" algn="just">
              <a:lnSpc>
                <a:spcPct val="100000"/>
              </a:lnSpc>
              <a:spcBef>
                <a:spcPts val="395"/>
              </a:spcBef>
              <a:buFont typeface="Wingdings"/>
              <a:buChar char=""/>
              <a:tabLst>
                <a:tab pos="396875" algn="l"/>
              </a:tabLst>
            </a:pPr>
            <a:r>
              <a:rPr lang="it-IT" sz="1600" dirty="0">
                <a:latin typeface="Verdana"/>
                <a:cs typeface="Verdana"/>
              </a:rPr>
              <a:t>Kali Linux verrà utilizzato per simulare varie attività dannose che prendono di mira i dispositivi all'interno di questa rete chiusa.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solidFill>
                  <a:srgbClr val="FFFFFF"/>
                </a:solidFill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20232" y="2893427"/>
            <a:ext cx="3371215" cy="10756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600" spc="180" dirty="0">
                <a:solidFill>
                  <a:srgbClr val="FFFFFF"/>
                </a:solidFill>
                <a:latin typeface="Cambria"/>
                <a:cs typeface="Cambria"/>
              </a:rPr>
              <a:t>Offensive</a:t>
            </a:r>
            <a:r>
              <a:rPr sz="3600" spc="3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600" spc="95" dirty="0">
                <a:solidFill>
                  <a:srgbClr val="FFFFFF"/>
                </a:solidFill>
                <a:latin typeface="Cambria"/>
                <a:cs typeface="Cambria"/>
              </a:rPr>
              <a:t>Tools</a:t>
            </a:r>
            <a:endParaRPr sz="3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800" spc="100" dirty="0">
                <a:solidFill>
                  <a:srgbClr val="FFB900"/>
                </a:solidFill>
                <a:latin typeface="Cambria"/>
                <a:cs typeface="Cambria"/>
              </a:rPr>
              <a:t>Wireshark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46" y="416433"/>
            <a:ext cx="920455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95"/>
              </a:spcBef>
            </a:pPr>
            <a:r>
              <a:rPr lang="it-IT" sz="2800" spc="110" dirty="0"/>
              <a:t>Sniffing di Wireshark e analisi dei pacchetti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230" y="1450035"/>
            <a:ext cx="4983480" cy="3839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8279" indent="-457834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800" b="1" dirty="0">
                <a:latin typeface="Tahoma"/>
                <a:cs typeface="Tahoma"/>
              </a:rPr>
              <a:t>Wireshark </a:t>
            </a:r>
            <a:r>
              <a:rPr lang="it-IT" sz="1800" dirty="0">
                <a:latin typeface="Tahoma"/>
                <a:cs typeface="Tahoma"/>
              </a:rPr>
              <a:t>è un analizzatore di </a:t>
            </a:r>
            <a:r>
              <a:rPr lang="it-IT" sz="1800" b="1" dirty="0">
                <a:latin typeface="Tahoma"/>
                <a:cs typeface="Tahoma"/>
              </a:rPr>
              <a:t>protocolli </a:t>
            </a:r>
            <a:r>
              <a:rPr lang="it-IT" sz="1800" dirty="0">
                <a:latin typeface="Tahoma"/>
                <a:cs typeface="Tahoma"/>
              </a:rPr>
              <a:t>di rete progettato per aiutare gli amministratori di rete a tenere traccia di ciò che sta accadendo nella loro rete.</a:t>
            </a:r>
            <a:endParaRPr lang="en-US" sz="1800" dirty="0">
              <a:latin typeface="Verdana"/>
              <a:cs typeface="Verdana"/>
            </a:endParaRPr>
          </a:p>
          <a:p>
            <a:pPr marL="469900" marR="212090" indent="-457834" algn="just">
              <a:lnSpc>
                <a:spcPct val="100000"/>
              </a:lnSpc>
              <a:spcBef>
                <a:spcPts val="2165"/>
              </a:spcBef>
              <a:buFont typeface="Arial MT"/>
              <a:buChar char="•"/>
              <a:tabLst>
                <a:tab pos="469900" algn="l"/>
              </a:tabLst>
            </a:pPr>
            <a:r>
              <a:rPr lang="it-IT" sz="1800" dirty="0">
                <a:latin typeface="Verdana"/>
                <a:cs typeface="Verdana"/>
              </a:rPr>
              <a:t>Quando si diventa un </a:t>
            </a:r>
            <a:r>
              <a:rPr lang="it-IT" sz="1800" b="1" dirty="0">
                <a:latin typeface="Verdana"/>
                <a:cs typeface="Verdana"/>
              </a:rPr>
              <a:t>MITM</a:t>
            </a:r>
            <a:r>
              <a:rPr lang="it-IT" sz="1800" dirty="0">
                <a:latin typeface="Verdana"/>
                <a:cs typeface="Verdana"/>
              </a:rPr>
              <a:t>, lo strumento </a:t>
            </a:r>
            <a:r>
              <a:rPr lang="it-IT" sz="1800" b="1" dirty="0">
                <a:latin typeface="Verdana"/>
                <a:cs typeface="Verdana"/>
              </a:rPr>
              <a:t>Wireshark</a:t>
            </a:r>
            <a:r>
              <a:rPr lang="it-IT" sz="1800" dirty="0">
                <a:latin typeface="Verdana"/>
                <a:cs typeface="Verdana"/>
              </a:rPr>
              <a:t> può essere utilizzato per sniffare e analizzare il traffico inviato e ricevuto dai target.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2050"/>
              </a:lnSpc>
            </a:pPr>
            <a:r>
              <a:rPr lang="en-US" sz="1800" b="1" spc="85" dirty="0">
                <a:latin typeface="Tahoma"/>
                <a:cs typeface="Tahoma"/>
              </a:rPr>
              <a:t>Verde</a:t>
            </a:r>
            <a:r>
              <a:rPr sz="1800" b="1" spc="170" dirty="0">
                <a:latin typeface="Tahoma"/>
                <a:cs typeface="Tahoma"/>
              </a:rPr>
              <a:t> </a:t>
            </a:r>
            <a:r>
              <a:rPr sz="1800" spc="-254" dirty="0">
                <a:latin typeface="Verdana"/>
                <a:cs typeface="Verdana"/>
              </a:rPr>
              <a:t>–</a:t>
            </a:r>
            <a:r>
              <a:rPr sz="1800" spc="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TCP</a:t>
            </a:r>
            <a:r>
              <a:rPr sz="1800" spc="7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packets</a:t>
            </a: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1945"/>
              </a:lnSpc>
            </a:pPr>
            <a:r>
              <a:rPr lang="en-US" sz="1800" b="1" dirty="0">
                <a:latin typeface="Tahoma"/>
                <a:cs typeface="Tahoma"/>
              </a:rPr>
              <a:t>Blu </a:t>
            </a:r>
            <a:r>
              <a:rPr lang="en-US" sz="1800" b="1" dirty="0" err="1">
                <a:latin typeface="Tahoma"/>
                <a:cs typeface="Tahoma"/>
              </a:rPr>
              <a:t>scuro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dirty="0">
                <a:latin typeface="Verdana"/>
                <a:cs typeface="Verdana"/>
              </a:rPr>
              <a:t>-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lang="en-US" sz="1800" spc="-55" dirty="0">
                <a:latin typeface="Verdana"/>
                <a:cs typeface="Verdana"/>
              </a:rPr>
              <a:t>è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lang="en-US" sz="1800" spc="-50" dirty="0">
                <a:latin typeface="Verdana"/>
                <a:cs typeface="Verdana"/>
              </a:rPr>
              <a:t>un </a:t>
            </a:r>
            <a:r>
              <a:rPr sz="1800" dirty="0">
                <a:latin typeface="Verdana"/>
                <a:cs typeface="Verdana"/>
              </a:rPr>
              <a:t>DNS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packet</a:t>
            </a:r>
            <a:endParaRPr sz="1800" dirty="0">
              <a:latin typeface="Verdana"/>
              <a:cs typeface="Verdana"/>
            </a:endParaRPr>
          </a:p>
          <a:p>
            <a:pPr marL="187325">
              <a:lnSpc>
                <a:spcPts val="2050"/>
              </a:lnSpc>
            </a:pPr>
            <a:r>
              <a:rPr lang="en-US" sz="1800" b="1" spc="65" dirty="0">
                <a:latin typeface="Tahoma"/>
                <a:cs typeface="Tahoma"/>
              </a:rPr>
              <a:t>Nero</a:t>
            </a:r>
            <a:r>
              <a:rPr sz="1800" b="1" spc="220" dirty="0">
                <a:latin typeface="Tahoma"/>
                <a:cs typeface="Tahoma"/>
              </a:rPr>
              <a:t> </a:t>
            </a:r>
            <a:r>
              <a:rPr sz="1800" spc="-254" dirty="0">
                <a:latin typeface="Verdana"/>
                <a:cs typeface="Verdana"/>
              </a:rPr>
              <a:t>–</a:t>
            </a:r>
            <a:r>
              <a:rPr sz="1800" spc="8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TCP</a:t>
            </a:r>
            <a:r>
              <a:rPr sz="1800" spc="10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packets</a:t>
            </a:r>
            <a:r>
              <a:rPr sz="1800" spc="15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che</a:t>
            </a:r>
            <a:r>
              <a:rPr lang="en-US" sz="1800" dirty="0">
                <a:latin typeface="Verdana"/>
                <a:cs typeface="Verdana"/>
              </a:rPr>
              <a:t> </a:t>
            </a:r>
            <a:r>
              <a:rPr lang="en-US" sz="1800" dirty="0" err="1">
                <a:latin typeface="Verdana"/>
                <a:cs typeface="Verdana"/>
              </a:rPr>
              <a:t>hanno</a:t>
            </a:r>
            <a:r>
              <a:rPr lang="en-US" sz="1800" dirty="0">
                <a:latin typeface="Verdana"/>
                <a:cs typeface="Verdana"/>
              </a:rPr>
              <a:t> un </a:t>
            </a:r>
            <a:r>
              <a:rPr lang="en-US" sz="1800" dirty="0" err="1">
                <a:latin typeface="Verdana"/>
                <a:cs typeface="Verdana"/>
              </a:rPr>
              <a:t>problema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58611" y="1086561"/>
            <a:ext cx="6277610" cy="5154295"/>
            <a:chOff x="5658611" y="1086561"/>
            <a:chExt cx="6277610" cy="51542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8611" y="1086561"/>
              <a:ext cx="6277355" cy="51541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3683" y="1281684"/>
              <a:ext cx="5707379" cy="4584192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646" y="416433"/>
            <a:ext cx="8899754" cy="918209"/>
          </a:xfrm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  <a:tabLst>
                <a:tab pos="2599055" algn="l"/>
              </a:tabLst>
            </a:pPr>
            <a:r>
              <a:rPr lang="en-US" spc="100" dirty="0"/>
              <a:t>Wireshark – </a:t>
            </a:r>
            <a:r>
              <a:rPr lang="en-US" spc="100" dirty="0" err="1"/>
              <a:t>Esempio</a:t>
            </a:r>
            <a:r>
              <a:rPr lang="en-US" spc="100" dirty="0"/>
              <a:t> client/server</a:t>
            </a:r>
            <a:endParaRPr spc="145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1137945" y="2442464"/>
            <a:ext cx="9916109" cy="223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3017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pc="-195" dirty="0"/>
              <a:t>Nell'esempio Server/Client, abbiamo due macchine Linux: il client che invia i dati al server tramite il protocollo ModbusTCP.</a:t>
            </a:r>
            <a:endParaRPr lang="en-US" spc="-20" dirty="0"/>
          </a:p>
          <a:p>
            <a:pPr marL="299085" marR="5080" indent="-287020">
              <a:lnSpc>
                <a:spcPct val="100000"/>
              </a:lnSpc>
              <a:spcBef>
                <a:spcPts val="2160"/>
              </a:spcBef>
              <a:buFont typeface="Arial MT"/>
              <a:buChar char="•"/>
              <a:tabLst>
                <a:tab pos="299720" algn="l"/>
              </a:tabLst>
            </a:pPr>
            <a:r>
              <a:rPr lang="it-IT" spc="-20" dirty="0"/>
              <a:t>Quando l'aggressore è un Man-in-the-Middle, lo strumento Wireshark può essere utilizzato per acquisire tutti i dati trasmessi e potrebbero essere applicate altre azioni, come ad esempio:</a:t>
            </a:r>
            <a:endParaRPr spc="-25" dirty="0"/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920" algn="l"/>
              </a:tabLst>
            </a:pPr>
            <a:r>
              <a:rPr lang="it-IT" spc="-95" dirty="0">
                <a:latin typeface="Verdana"/>
                <a:cs typeface="Verdana"/>
              </a:rPr>
              <a:t>Filtraggio dei dati raccolti (</a:t>
            </a:r>
            <a:r>
              <a:rPr lang="it-IT" b="1" spc="-95" dirty="0">
                <a:latin typeface="Verdana"/>
                <a:cs typeface="Verdana"/>
              </a:rPr>
              <a:t>Modbus</a:t>
            </a:r>
            <a:r>
              <a:rPr lang="it-IT" spc="-95" dirty="0">
                <a:latin typeface="Verdana"/>
                <a:cs typeface="Verdana"/>
              </a:rPr>
              <a:t>)
Analisi del traffico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2032" y="-10350"/>
            <a:ext cx="5839968" cy="68794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646" y="416433"/>
            <a:ext cx="8899754" cy="918209"/>
          </a:xfrm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  <a:tabLst>
                <a:tab pos="2599055" algn="l"/>
              </a:tabLst>
            </a:pPr>
            <a:r>
              <a:rPr lang="en-US" spc="100" dirty="0"/>
              <a:t>Wireshark – </a:t>
            </a:r>
            <a:r>
              <a:rPr lang="en-US" spc="100" dirty="0" err="1"/>
              <a:t>Esempio</a:t>
            </a:r>
            <a:r>
              <a:rPr lang="en-US" spc="100" dirty="0"/>
              <a:t> client/server</a:t>
            </a:r>
            <a:endParaRPr spc="145" dirty="0"/>
          </a:p>
        </p:txBody>
      </p:sp>
      <p:grpSp>
        <p:nvGrpSpPr>
          <p:cNvPr id="4" name="object 4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5" name="object 5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1205464" y="6322263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Verdana"/>
                <a:cs typeface="Verdana"/>
              </a:rPr>
              <a:t>8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" y="1616963"/>
            <a:ext cx="3528060" cy="426262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799332" y="1549908"/>
            <a:ext cx="7955280" cy="4264660"/>
            <a:chOff x="3799332" y="1549908"/>
            <a:chExt cx="7955280" cy="42646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8076" y="1549908"/>
              <a:ext cx="3526535" cy="42641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9332" y="2074163"/>
              <a:ext cx="4320540" cy="35874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9545828" y="5869330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Verdana"/>
                <a:cs typeface="Verdana"/>
              </a:rPr>
              <a:t>Server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8419" y="6159804"/>
            <a:ext cx="731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Verdana"/>
                <a:cs typeface="Verdana"/>
              </a:rPr>
              <a:t>Client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8329" y="5954979"/>
            <a:ext cx="445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Kali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829" rIns="0" bIns="0" rtlCol="0">
            <a:spAutoFit/>
          </a:bodyPr>
          <a:lstStyle/>
          <a:p>
            <a:pPr marL="490855">
              <a:lnSpc>
                <a:spcPct val="100000"/>
              </a:lnSpc>
              <a:spcBef>
                <a:spcPts val="105"/>
              </a:spcBef>
              <a:tabLst>
                <a:tab pos="2599055" algn="l"/>
              </a:tabLst>
            </a:pPr>
            <a:r>
              <a:rPr lang="en-US" spc="100" dirty="0"/>
              <a:t>Wireshark – </a:t>
            </a:r>
            <a:r>
              <a:rPr lang="en-US" spc="100" dirty="0" err="1"/>
              <a:t>Esempio</a:t>
            </a:r>
            <a:r>
              <a:rPr lang="en-US" spc="100" dirty="0"/>
              <a:t> client/server</a:t>
            </a:r>
            <a:endParaRPr spc="145" dirty="0"/>
          </a:p>
        </p:txBody>
      </p:sp>
      <p:grpSp>
        <p:nvGrpSpPr>
          <p:cNvPr id="3" name="object 3"/>
          <p:cNvGrpSpPr/>
          <p:nvPr/>
        </p:nvGrpSpPr>
        <p:grpSpPr>
          <a:xfrm>
            <a:off x="7376790" y="0"/>
            <a:ext cx="3466465" cy="6858000"/>
            <a:chOff x="7376790" y="0"/>
            <a:chExt cx="3466465" cy="6858000"/>
          </a:xfrm>
        </p:grpSpPr>
        <p:sp>
          <p:nvSpPr>
            <p:cNvPr id="4" name="object 4"/>
            <p:cNvSpPr/>
            <p:nvPr/>
          </p:nvSpPr>
          <p:spPr>
            <a:xfrm>
              <a:off x="7376790" y="0"/>
              <a:ext cx="2556510" cy="6858000"/>
            </a:xfrm>
            <a:custGeom>
              <a:avLst/>
              <a:gdLst/>
              <a:ahLst/>
              <a:cxnLst/>
              <a:rect l="l" t="t" r="r" b="b"/>
              <a:pathLst>
                <a:path w="2556509" h="6858000">
                  <a:moveTo>
                    <a:pt x="1542463" y="1537229"/>
                  </a:moveTo>
                  <a:lnTo>
                    <a:pt x="1495066" y="1543689"/>
                  </a:lnTo>
                  <a:lnTo>
                    <a:pt x="1451486" y="1561798"/>
                  </a:lnTo>
                  <a:lnTo>
                    <a:pt x="1413960" y="1590289"/>
                  </a:lnTo>
                  <a:lnTo>
                    <a:pt x="1384724" y="1627895"/>
                  </a:lnTo>
                  <a:lnTo>
                    <a:pt x="1366015" y="1673352"/>
                  </a:lnTo>
                  <a:lnTo>
                    <a:pt x="971299" y="3128517"/>
                  </a:lnTo>
                  <a:lnTo>
                    <a:pt x="0" y="6858000"/>
                  </a:lnTo>
                  <a:lnTo>
                    <a:pt x="26031" y="6858000"/>
                  </a:lnTo>
                  <a:lnTo>
                    <a:pt x="996699" y="3136138"/>
                  </a:lnTo>
                  <a:lnTo>
                    <a:pt x="1391415" y="1681099"/>
                  </a:lnTo>
                  <a:lnTo>
                    <a:pt x="1412446" y="1635019"/>
                  </a:lnTo>
                  <a:lnTo>
                    <a:pt x="1445753" y="1598821"/>
                  </a:lnTo>
                  <a:lnTo>
                    <a:pt x="1488040" y="1574461"/>
                  </a:lnTo>
                  <a:lnTo>
                    <a:pt x="1536008" y="1563897"/>
                  </a:lnTo>
                  <a:lnTo>
                    <a:pt x="1637933" y="1563897"/>
                  </a:lnTo>
                  <a:lnTo>
                    <a:pt x="1625963" y="1556466"/>
                  </a:lnTo>
                  <a:lnTo>
                    <a:pt x="1591453" y="1543689"/>
                  </a:lnTo>
                  <a:lnTo>
                    <a:pt x="1542463" y="1537229"/>
                  </a:lnTo>
                  <a:close/>
                </a:path>
                <a:path w="2556509" h="6858000">
                  <a:moveTo>
                    <a:pt x="1637933" y="1563897"/>
                  </a:moveTo>
                  <a:lnTo>
                    <a:pt x="1536008" y="1563897"/>
                  </a:lnTo>
                  <a:lnTo>
                    <a:pt x="1586360" y="1569085"/>
                  </a:lnTo>
                  <a:lnTo>
                    <a:pt x="1615553" y="1580257"/>
                  </a:lnTo>
                  <a:lnTo>
                    <a:pt x="1664031" y="1617412"/>
                  </a:lnTo>
                  <a:lnTo>
                    <a:pt x="1694961" y="1671443"/>
                  </a:lnTo>
                  <a:lnTo>
                    <a:pt x="1702581" y="1732347"/>
                  </a:lnTo>
                  <a:lnTo>
                    <a:pt x="1697104" y="1763776"/>
                  </a:lnTo>
                  <a:lnTo>
                    <a:pt x="1437262" y="2721483"/>
                  </a:lnTo>
                  <a:lnTo>
                    <a:pt x="1430817" y="2770397"/>
                  </a:lnTo>
                  <a:lnTo>
                    <a:pt x="1437305" y="2817734"/>
                  </a:lnTo>
                  <a:lnTo>
                    <a:pt x="1455455" y="2861262"/>
                  </a:lnTo>
                  <a:lnTo>
                    <a:pt x="1483998" y="2898746"/>
                  </a:lnTo>
                  <a:lnTo>
                    <a:pt x="1521664" y="2927955"/>
                  </a:lnTo>
                  <a:lnTo>
                    <a:pt x="1567183" y="2946654"/>
                  </a:lnTo>
                  <a:lnTo>
                    <a:pt x="1619161" y="2952799"/>
                  </a:lnTo>
                  <a:lnTo>
                    <a:pt x="1669365" y="2944613"/>
                  </a:lnTo>
                  <a:lnTo>
                    <a:pt x="1704644" y="2928182"/>
                  </a:lnTo>
                  <a:lnTo>
                    <a:pt x="1617939" y="2928182"/>
                  </a:lnTo>
                  <a:lnTo>
                    <a:pt x="1573533" y="2922524"/>
                  </a:lnTo>
                  <a:lnTo>
                    <a:pt x="1527442" y="2901508"/>
                  </a:lnTo>
                  <a:lnTo>
                    <a:pt x="1491219" y="2868239"/>
                  </a:lnTo>
                  <a:lnTo>
                    <a:pt x="1466841" y="2826009"/>
                  </a:lnTo>
                  <a:lnTo>
                    <a:pt x="1456283" y="2778109"/>
                  </a:lnTo>
                  <a:lnTo>
                    <a:pt x="1461519" y="2727833"/>
                  </a:lnTo>
                  <a:lnTo>
                    <a:pt x="1721234" y="1770126"/>
                  </a:lnTo>
                  <a:lnTo>
                    <a:pt x="1727279" y="1734452"/>
                  </a:lnTo>
                  <a:lnTo>
                    <a:pt x="1726330" y="1701419"/>
                  </a:lnTo>
                  <a:lnTo>
                    <a:pt x="1726251" y="1698672"/>
                  </a:lnTo>
                  <a:lnTo>
                    <a:pt x="1718270" y="1663630"/>
                  </a:lnTo>
                  <a:lnTo>
                    <a:pt x="1703454" y="1630172"/>
                  </a:lnTo>
                  <a:lnTo>
                    <a:pt x="1682577" y="1600174"/>
                  </a:lnTo>
                  <a:lnTo>
                    <a:pt x="1656544" y="1575450"/>
                  </a:lnTo>
                  <a:lnTo>
                    <a:pt x="1637933" y="1563897"/>
                  </a:lnTo>
                  <a:close/>
                </a:path>
                <a:path w="2556509" h="6858000">
                  <a:moveTo>
                    <a:pt x="2556151" y="0"/>
                  </a:moveTo>
                  <a:lnTo>
                    <a:pt x="2529007" y="0"/>
                  </a:lnTo>
                  <a:lnTo>
                    <a:pt x="2100710" y="1561464"/>
                  </a:lnTo>
                  <a:lnTo>
                    <a:pt x="1758191" y="2837307"/>
                  </a:lnTo>
                  <a:lnTo>
                    <a:pt x="1733354" y="2874991"/>
                  </a:lnTo>
                  <a:lnTo>
                    <a:pt x="1700159" y="2903385"/>
                  </a:lnTo>
                  <a:lnTo>
                    <a:pt x="1660917" y="2921459"/>
                  </a:lnTo>
                  <a:lnTo>
                    <a:pt x="1617939" y="2928182"/>
                  </a:lnTo>
                  <a:lnTo>
                    <a:pt x="1704644" y="2928182"/>
                  </a:lnTo>
                  <a:lnTo>
                    <a:pt x="1715106" y="2923309"/>
                  </a:lnTo>
                  <a:lnTo>
                    <a:pt x="1753697" y="2890099"/>
                  </a:lnTo>
                  <a:lnTo>
                    <a:pt x="1782448" y="2846197"/>
                  </a:lnTo>
                  <a:lnTo>
                    <a:pt x="1782448" y="2844927"/>
                  </a:lnTo>
                  <a:lnTo>
                    <a:pt x="2124967" y="1567814"/>
                  </a:lnTo>
                  <a:lnTo>
                    <a:pt x="2556151" y="0"/>
                  </a:lnTo>
                  <a:close/>
                </a:path>
              </a:pathLst>
            </a:custGeom>
            <a:solidFill>
              <a:srgbClr val="FFB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95712" y="5207317"/>
              <a:ext cx="755650" cy="1644650"/>
            </a:xfrm>
            <a:custGeom>
              <a:avLst/>
              <a:gdLst/>
              <a:ahLst/>
              <a:cxnLst/>
              <a:rect l="l" t="t" r="r" b="b"/>
              <a:pathLst>
                <a:path w="755650" h="1644650">
                  <a:moveTo>
                    <a:pt x="0" y="1644585"/>
                  </a:moveTo>
                  <a:lnTo>
                    <a:pt x="26324" y="1644585"/>
                  </a:lnTo>
                  <a:lnTo>
                    <a:pt x="429960" y="140896"/>
                  </a:lnTo>
                  <a:lnTo>
                    <a:pt x="449876" y="95256"/>
                  </a:lnTo>
                  <a:lnTo>
                    <a:pt x="481886" y="59514"/>
                  </a:lnTo>
                  <a:lnTo>
                    <a:pt x="522741" y="35577"/>
                  </a:lnTo>
                  <a:lnTo>
                    <a:pt x="569192" y="25350"/>
                  </a:lnTo>
                  <a:lnTo>
                    <a:pt x="617990" y="30739"/>
                  </a:lnTo>
                  <a:lnTo>
                    <a:pt x="671892" y="57639"/>
                  </a:lnTo>
                  <a:lnTo>
                    <a:pt x="710756" y="103751"/>
                  </a:lnTo>
                  <a:lnTo>
                    <a:pt x="730029" y="161390"/>
                  </a:lnTo>
                  <a:lnTo>
                    <a:pt x="731028" y="192011"/>
                  </a:lnTo>
                  <a:lnTo>
                    <a:pt x="725798" y="222871"/>
                  </a:lnTo>
                  <a:lnTo>
                    <a:pt x="343467" y="1644585"/>
                  </a:lnTo>
                  <a:lnTo>
                    <a:pt x="369791" y="1644585"/>
                  </a:lnTo>
                  <a:lnTo>
                    <a:pt x="749615" y="229276"/>
                  </a:lnTo>
                  <a:lnTo>
                    <a:pt x="755511" y="193612"/>
                  </a:lnTo>
                  <a:lnTo>
                    <a:pt x="754473" y="158188"/>
                  </a:lnTo>
                  <a:lnTo>
                    <a:pt x="732066" y="90943"/>
                  </a:lnTo>
                  <a:lnTo>
                    <a:pt x="686153" y="37625"/>
                  </a:lnTo>
                  <a:lnTo>
                    <a:pt x="624257" y="6403"/>
                  </a:lnTo>
                  <a:lnTo>
                    <a:pt x="577877" y="0"/>
                  </a:lnTo>
                  <a:lnTo>
                    <a:pt x="531737" y="6240"/>
                  </a:lnTo>
                  <a:lnTo>
                    <a:pt x="489448" y="24100"/>
                  </a:lnTo>
                  <a:lnTo>
                    <a:pt x="453055" y="52290"/>
                  </a:lnTo>
                  <a:lnTo>
                    <a:pt x="424605" y="89517"/>
                  </a:lnTo>
                  <a:lnTo>
                    <a:pt x="406143" y="134492"/>
                  </a:lnTo>
                  <a:lnTo>
                    <a:pt x="0" y="1644585"/>
                  </a:lnTo>
                  <a:close/>
                </a:path>
              </a:pathLst>
            </a:custGeom>
            <a:solidFill>
              <a:srgbClr val="D77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9895" y="6167626"/>
              <a:ext cx="3293364" cy="6111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308340" y="29972"/>
            <a:ext cx="37807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85" dirty="0">
                <a:latin typeface="Verdana"/>
                <a:cs typeface="Verdana"/>
              </a:rPr>
              <a:t>CSP004_C_E: Abdelkader Shaaban e Stefan Schauer</a:t>
            </a:r>
            <a:endParaRPr sz="11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0411" y="1312133"/>
            <a:ext cx="6784975" cy="5546090"/>
            <a:chOff x="1010411" y="1312133"/>
            <a:chExt cx="6784975" cy="55460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411" y="1312133"/>
              <a:ext cx="6784848" cy="55458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5483" y="1507235"/>
              <a:ext cx="6214871" cy="505358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68290" y="2246503"/>
            <a:ext cx="57340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3245">
              <a:lnSpc>
                <a:spcPct val="100000"/>
              </a:lnSpc>
              <a:spcBef>
                <a:spcPts val="100"/>
              </a:spcBef>
            </a:pPr>
            <a:r>
              <a:rPr lang="it-IT" sz="1800" spc="-35" dirty="0">
                <a:solidFill>
                  <a:srgbClr val="FF0000"/>
                </a:solidFill>
                <a:latin typeface="Verdana"/>
                <a:cs typeface="Verdana"/>
              </a:rPr>
              <a:t>IP di origine e di destinazione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1800" spc="-35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pc="-35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it-IT" sz="1800" spc="-35" dirty="0">
                <a:solidFill>
                  <a:srgbClr val="FF0000"/>
                </a:solidFill>
                <a:latin typeface="Verdana"/>
                <a:cs typeface="Verdana"/>
              </a:rPr>
              <a:t>Porte di origine e di destinazione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41894" y="1964626"/>
            <a:ext cx="5673725" cy="1215390"/>
            <a:chOff x="1441894" y="1964626"/>
            <a:chExt cx="5673725" cy="1215390"/>
          </a:xfrm>
        </p:grpSpPr>
        <p:sp>
          <p:nvSpPr>
            <p:cNvPr id="13" name="object 13"/>
            <p:cNvSpPr/>
            <p:nvPr/>
          </p:nvSpPr>
          <p:spPr>
            <a:xfrm>
              <a:off x="1456182" y="1978914"/>
              <a:ext cx="3811904" cy="441959"/>
            </a:xfrm>
            <a:custGeom>
              <a:avLst/>
              <a:gdLst/>
              <a:ahLst/>
              <a:cxnLst/>
              <a:rect l="l" t="t" r="r" b="b"/>
              <a:pathLst>
                <a:path w="3811904" h="441960">
                  <a:moveTo>
                    <a:pt x="0" y="441960"/>
                  </a:moveTo>
                  <a:lnTo>
                    <a:pt x="1405128" y="441960"/>
                  </a:lnTo>
                  <a:lnTo>
                    <a:pt x="1405128" y="231648"/>
                  </a:lnTo>
                  <a:lnTo>
                    <a:pt x="0" y="231648"/>
                  </a:lnTo>
                  <a:lnTo>
                    <a:pt x="0" y="441960"/>
                  </a:lnTo>
                  <a:close/>
                </a:path>
                <a:path w="3811904" h="441960">
                  <a:moveTo>
                    <a:pt x="1505712" y="149351"/>
                  </a:moveTo>
                  <a:lnTo>
                    <a:pt x="3811524" y="149351"/>
                  </a:lnTo>
                  <a:lnTo>
                    <a:pt x="3811524" y="0"/>
                  </a:lnTo>
                  <a:lnTo>
                    <a:pt x="1505712" y="0"/>
                  </a:lnTo>
                  <a:lnTo>
                    <a:pt x="1505712" y="14935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0548" y="2052828"/>
              <a:ext cx="4248785" cy="1120775"/>
            </a:xfrm>
            <a:custGeom>
              <a:avLst/>
              <a:gdLst/>
              <a:ahLst/>
              <a:cxnLst/>
              <a:rect l="l" t="t" r="r" b="b"/>
              <a:pathLst>
                <a:path w="4248784" h="1120775">
                  <a:moveTo>
                    <a:pt x="2406396" y="0"/>
                  </a:moveTo>
                  <a:lnTo>
                    <a:pt x="4248277" y="348869"/>
                  </a:lnTo>
                </a:path>
                <a:path w="4248784" h="1120775">
                  <a:moveTo>
                    <a:pt x="0" y="262127"/>
                  </a:moveTo>
                  <a:lnTo>
                    <a:pt x="2428240" y="1120521"/>
                  </a:lnTo>
                </a:path>
              </a:pathLst>
            </a:custGeom>
            <a:ln w="12700">
              <a:solidFill>
                <a:srgbClr val="CF2D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87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944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MT</vt:lpstr>
      <vt:lpstr>Cambria</vt:lpstr>
      <vt:lpstr>Tahoma</vt:lpstr>
      <vt:lpstr>Verdana</vt:lpstr>
      <vt:lpstr>Wingdings</vt:lpstr>
      <vt:lpstr>Office Theme</vt:lpstr>
      <vt:lpstr>Protezione della rete per i sistemi di controllo dell'energia</vt:lpstr>
      <vt:lpstr>Protezione della rete per i sistemi di controllo dell'energia</vt:lpstr>
      <vt:lpstr>Simulatore GNS3</vt:lpstr>
      <vt:lpstr>Simulatore GNS3</vt:lpstr>
      <vt:lpstr>PowerPoint Presentation</vt:lpstr>
      <vt:lpstr>Sniffing di Wireshark e analisi dei pacchetti</vt:lpstr>
      <vt:lpstr>Wireshark – Esempio client/server</vt:lpstr>
      <vt:lpstr>Wireshark – Esempio client/server</vt:lpstr>
      <vt:lpstr>Wireshark – Esempio client/server</vt:lpstr>
      <vt:lpstr>Wireshark – Esempio client/server</vt:lpstr>
      <vt:lpstr>PowerPoint Presentation</vt:lpstr>
      <vt:lpstr>PowerPoint Presentation</vt:lpstr>
      <vt:lpstr>SCAPY: Creare/Inviare un pacchetto</vt:lpstr>
      <vt:lpstr>SCAPY: Creazione/invio di un pacchetto</vt:lpstr>
      <vt:lpstr>SCAPY: Creazione/invio di un pacchetto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cp:lastModifiedBy>Cosimo Melella</cp:lastModifiedBy>
  <cp:revision>1</cp:revision>
  <dcterms:created xsi:type="dcterms:W3CDTF">2025-03-31T08:12:10Z</dcterms:created>
  <dcterms:modified xsi:type="dcterms:W3CDTF">2025-04-01T15:30:33Z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