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2" r:id="rId56"/>
    <p:sldId id="313" r:id="rId57"/>
    <p:sldId id="314" r:id="rId58"/>
    <p:sldId id="316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</p:sldIdLst>
  <p:sldSz cx="12192000" cy="6858000"/>
  <p:notesSz cx="12192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14" y="4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98339" y="5113972"/>
            <a:ext cx="798195" cy="1739264"/>
          </a:xfrm>
          <a:custGeom>
            <a:avLst/>
            <a:gdLst/>
            <a:ahLst/>
            <a:cxnLst/>
            <a:rect l="l" t="t" r="r" b="b"/>
            <a:pathLst>
              <a:path w="798195" h="1739265">
                <a:moveTo>
                  <a:pt x="610235" y="0"/>
                </a:moveTo>
                <a:lnTo>
                  <a:pt x="561339" y="6667"/>
                </a:lnTo>
                <a:lnTo>
                  <a:pt x="516889" y="25400"/>
                </a:lnTo>
                <a:lnTo>
                  <a:pt x="478472" y="55244"/>
                </a:lnTo>
                <a:lnTo>
                  <a:pt x="448310" y="94614"/>
                </a:lnTo>
                <a:lnTo>
                  <a:pt x="428942" y="142239"/>
                </a:lnTo>
                <a:lnTo>
                  <a:pt x="0" y="1738947"/>
                </a:lnTo>
                <a:lnTo>
                  <a:pt x="27939" y="1738947"/>
                </a:lnTo>
                <a:lnTo>
                  <a:pt x="454025" y="148907"/>
                </a:lnTo>
                <a:lnTo>
                  <a:pt x="470535" y="107950"/>
                </a:lnTo>
                <a:lnTo>
                  <a:pt x="496252" y="74294"/>
                </a:lnTo>
                <a:lnTo>
                  <a:pt x="529589" y="48577"/>
                </a:lnTo>
                <a:lnTo>
                  <a:pt x="567689" y="32384"/>
                </a:lnTo>
                <a:lnTo>
                  <a:pt x="609600" y="26669"/>
                </a:lnTo>
                <a:lnTo>
                  <a:pt x="698750" y="26669"/>
                </a:lnTo>
                <a:lnTo>
                  <a:pt x="659130" y="6667"/>
                </a:lnTo>
                <a:lnTo>
                  <a:pt x="610235" y="0"/>
                </a:lnTo>
                <a:close/>
              </a:path>
              <a:path w="798195" h="1739265">
                <a:moveTo>
                  <a:pt x="698750" y="26669"/>
                </a:moveTo>
                <a:lnTo>
                  <a:pt x="609600" y="26669"/>
                </a:lnTo>
                <a:lnTo>
                  <a:pt x="652462" y="32384"/>
                </a:lnTo>
                <a:lnTo>
                  <a:pt x="709612" y="60959"/>
                </a:lnTo>
                <a:lnTo>
                  <a:pt x="750570" y="109537"/>
                </a:lnTo>
                <a:lnTo>
                  <a:pt x="770889" y="170497"/>
                </a:lnTo>
                <a:lnTo>
                  <a:pt x="771842" y="202882"/>
                </a:lnTo>
                <a:lnTo>
                  <a:pt x="766445" y="235584"/>
                </a:lnTo>
                <a:lnTo>
                  <a:pt x="362585" y="1738947"/>
                </a:lnTo>
                <a:lnTo>
                  <a:pt x="390525" y="1738947"/>
                </a:lnTo>
                <a:lnTo>
                  <a:pt x="791527" y="242252"/>
                </a:lnTo>
                <a:lnTo>
                  <a:pt x="797877" y="204787"/>
                </a:lnTo>
                <a:lnTo>
                  <a:pt x="796607" y="167322"/>
                </a:lnTo>
                <a:lnTo>
                  <a:pt x="773112" y="96202"/>
                </a:lnTo>
                <a:lnTo>
                  <a:pt x="724535" y="39687"/>
                </a:lnTo>
                <a:lnTo>
                  <a:pt x="698750" y="26669"/>
                </a:lnTo>
                <a:close/>
              </a:path>
            </a:pathLst>
          </a:custGeom>
          <a:solidFill>
            <a:srgbClr val="D6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33700" y="1270"/>
            <a:ext cx="1818639" cy="6856730"/>
          </a:xfrm>
          <a:custGeom>
            <a:avLst/>
            <a:gdLst/>
            <a:ahLst/>
            <a:cxnLst/>
            <a:rect l="l" t="t" r="r" b="b"/>
            <a:pathLst>
              <a:path w="1818639" h="6856730">
                <a:moveTo>
                  <a:pt x="1818322" y="0"/>
                </a:moveTo>
                <a:lnTo>
                  <a:pt x="0" y="6856730"/>
                </a:lnTo>
              </a:path>
            </a:pathLst>
          </a:custGeom>
          <a:ln w="22225">
            <a:solidFill>
              <a:srgbClr val="D6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90652" y="32702"/>
            <a:ext cx="5348605" cy="6823709"/>
          </a:xfrm>
          <a:custGeom>
            <a:avLst/>
            <a:gdLst/>
            <a:ahLst/>
            <a:cxnLst/>
            <a:rect l="l" t="t" r="r" b="b"/>
            <a:pathLst>
              <a:path w="5348605" h="6823709">
                <a:moveTo>
                  <a:pt x="5348287" y="0"/>
                </a:moveTo>
                <a:lnTo>
                  <a:pt x="1917700" y="0"/>
                </a:lnTo>
                <a:lnTo>
                  <a:pt x="0" y="6823392"/>
                </a:lnTo>
                <a:lnTo>
                  <a:pt x="3430587" y="6823392"/>
                </a:lnTo>
                <a:lnTo>
                  <a:pt x="5348287" y="0"/>
                </a:lnTo>
                <a:close/>
              </a:path>
            </a:pathLst>
          </a:custGeom>
          <a:solidFill>
            <a:srgbClr val="FFB800">
              <a:alpha val="125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53380" y="5113972"/>
            <a:ext cx="798195" cy="1739264"/>
          </a:xfrm>
          <a:custGeom>
            <a:avLst/>
            <a:gdLst/>
            <a:ahLst/>
            <a:cxnLst/>
            <a:rect l="l" t="t" r="r" b="b"/>
            <a:pathLst>
              <a:path w="798195" h="1739265">
                <a:moveTo>
                  <a:pt x="610235" y="0"/>
                </a:moveTo>
                <a:lnTo>
                  <a:pt x="561340" y="6667"/>
                </a:lnTo>
                <a:lnTo>
                  <a:pt x="516890" y="25400"/>
                </a:lnTo>
                <a:lnTo>
                  <a:pt x="478472" y="55244"/>
                </a:lnTo>
                <a:lnTo>
                  <a:pt x="448310" y="94614"/>
                </a:lnTo>
                <a:lnTo>
                  <a:pt x="428942" y="142239"/>
                </a:lnTo>
                <a:lnTo>
                  <a:pt x="0" y="1738947"/>
                </a:lnTo>
                <a:lnTo>
                  <a:pt x="27940" y="1738947"/>
                </a:lnTo>
                <a:lnTo>
                  <a:pt x="454025" y="148907"/>
                </a:lnTo>
                <a:lnTo>
                  <a:pt x="470535" y="107950"/>
                </a:lnTo>
                <a:lnTo>
                  <a:pt x="496252" y="74294"/>
                </a:lnTo>
                <a:lnTo>
                  <a:pt x="529590" y="48577"/>
                </a:lnTo>
                <a:lnTo>
                  <a:pt x="567690" y="32384"/>
                </a:lnTo>
                <a:lnTo>
                  <a:pt x="609600" y="26669"/>
                </a:lnTo>
                <a:lnTo>
                  <a:pt x="698750" y="26669"/>
                </a:lnTo>
                <a:lnTo>
                  <a:pt x="659130" y="6667"/>
                </a:lnTo>
                <a:lnTo>
                  <a:pt x="610235" y="0"/>
                </a:lnTo>
                <a:close/>
              </a:path>
              <a:path w="798195" h="1739265">
                <a:moveTo>
                  <a:pt x="698750" y="26669"/>
                </a:moveTo>
                <a:lnTo>
                  <a:pt x="609600" y="26669"/>
                </a:lnTo>
                <a:lnTo>
                  <a:pt x="652462" y="32384"/>
                </a:lnTo>
                <a:lnTo>
                  <a:pt x="709612" y="60959"/>
                </a:lnTo>
                <a:lnTo>
                  <a:pt x="750570" y="109537"/>
                </a:lnTo>
                <a:lnTo>
                  <a:pt x="770890" y="170497"/>
                </a:lnTo>
                <a:lnTo>
                  <a:pt x="771842" y="202882"/>
                </a:lnTo>
                <a:lnTo>
                  <a:pt x="766445" y="235584"/>
                </a:lnTo>
                <a:lnTo>
                  <a:pt x="362585" y="1738947"/>
                </a:lnTo>
                <a:lnTo>
                  <a:pt x="390525" y="1738947"/>
                </a:lnTo>
                <a:lnTo>
                  <a:pt x="791527" y="242252"/>
                </a:lnTo>
                <a:lnTo>
                  <a:pt x="797877" y="204787"/>
                </a:lnTo>
                <a:lnTo>
                  <a:pt x="796607" y="167322"/>
                </a:lnTo>
                <a:lnTo>
                  <a:pt x="773112" y="96202"/>
                </a:lnTo>
                <a:lnTo>
                  <a:pt x="724535" y="39687"/>
                </a:lnTo>
                <a:lnTo>
                  <a:pt x="698750" y="26669"/>
                </a:lnTo>
                <a:close/>
              </a:path>
            </a:pathLst>
          </a:custGeom>
          <a:solidFill>
            <a:srgbClr val="D6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442459" y="5079"/>
            <a:ext cx="2545080" cy="6837680"/>
          </a:xfrm>
          <a:custGeom>
            <a:avLst/>
            <a:gdLst/>
            <a:ahLst/>
            <a:cxnLst/>
            <a:rect l="l" t="t" r="r" b="b"/>
            <a:pathLst>
              <a:path w="2545079" h="6837680">
                <a:moveTo>
                  <a:pt x="1321435" y="2283142"/>
                </a:moveTo>
                <a:lnTo>
                  <a:pt x="1271587" y="2291397"/>
                </a:lnTo>
                <a:lnTo>
                  <a:pt x="1226185" y="2312352"/>
                </a:lnTo>
                <a:lnTo>
                  <a:pt x="1187767" y="2345372"/>
                </a:lnTo>
                <a:lnTo>
                  <a:pt x="1159510" y="2389187"/>
                </a:lnTo>
                <a:lnTo>
                  <a:pt x="1159510" y="2390457"/>
                </a:lnTo>
                <a:lnTo>
                  <a:pt x="819150" y="3658870"/>
                </a:lnTo>
                <a:lnTo>
                  <a:pt x="0" y="6836410"/>
                </a:lnTo>
                <a:lnTo>
                  <a:pt x="13335" y="6837680"/>
                </a:lnTo>
                <a:lnTo>
                  <a:pt x="26669" y="6837680"/>
                </a:lnTo>
                <a:lnTo>
                  <a:pt x="843365" y="3664902"/>
                </a:lnTo>
                <a:lnTo>
                  <a:pt x="1183322" y="2398077"/>
                </a:lnTo>
                <a:lnTo>
                  <a:pt x="1208087" y="2360612"/>
                </a:lnTo>
                <a:lnTo>
                  <a:pt x="1241107" y="2332355"/>
                </a:lnTo>
                <a:lnTo>
                  <a:pt x="1279842" y="2314257"/>
                </a:lnTo>
                <a:lnTo>
                  <a:pt x="1322704" y="2307590"/>
                </a:lnTo>
                <a:lnTo>
                  <a:pt x="1417637" y="2307590"/>
                </a:lnTo>
                <a:lnTo>
                  <a:pt x="1372869" y="2289175"/>
                </a:lnTo>
                <a:lnTo>
                  <a:pt x="1321435" y="2283142"/>
                </a:lnTo>
                <a:close/>
              </a:path>
              <a:path w="2545079" h="6837680">
                <a:moveTo>
                  <a:pt x="1417637" y="2307590"/>
                </a:moveTo>
                <a:lnTo>
                  <a:pt x="1322704" y="2307590"/>
                </a:lnTo>
                <a:lnTo>
                  <a:pt x="1366837" y="2313305"/>
                </a:lnTo>
                <a:lnTo>
                  <a:pt x="1412557" y="2334260"/>
                </a:lnTo>
                <a:lnTo>
                  <a:pt x="1448435" y="2367280"/>
                </a:lnTo>
                <a:lnTo>
                  <a:pt x="1472564" y="2409190"/>
                </a:lnTo>
                <a:lnTo>
                  <a:pt x="1483042" y="2456815"/>
                </a:lnTo>
                <a:lnTo>
                  <a:pt x="1477962" y="2506662"/>
                </a:lnTo>
                <a:lnTo>
                  <a:pt x="1220152" y="3457892"/>
                </a:lnTo>
                <a:lnTo>
                  <a:pt x="1214119" y="3493452"/>
                </a:lnTo>
                <a:lnTo>
                  <a:pt x="1223010" y="3563620"/>
                </a:lnTo>
                <a:lnTo>
                  <a:pt x="1258569" y="3626802"/>
                </a:lnTo>
                <a:lnTo>
                  <a:pt x="1314767" y="3670300"/>
                </a:lnTo>
                <a:lnTo>
                  <a:pt x="1397635" y="3689350"/>
                </a:lnTo>
                <a:lnTo>
                  <a:pt x="1444625" y="3683000"/>
                </a:lnTo>
                <a:lnTo>
                  <a:pt x="1487804" y="3664902"/>
                </a:lnTo>
                <a:lnTo>
                  <a:pt x="1490662" y="3662680"/>
                </a:lnTo>
                <a:lnTo>
                  <a:pt x="1403985" y="3662680"/>
                </a:lnTo>
                <a:lnTo>
                  <a:pt x="1354137" y="3657600"/>
                </a:lnTo>
                <a:lnTo>
                  <a:pt x="1299210" y="3630612"/>
                </a:lnTo>
                <a:lnTo>
                  <a:pt x="1259204" y="3584257"/>
                </a:lnTo>
                <a:lnTo>
                  <a:pt x="1239202" y="3526155"/>
                </a:lnTo>
                <a:lnTo>
                  <a:pt x="1238567" y="3495357"/>
                </a:lnTo>
                <a:lnTo>
                  <a:pt x="1243964" y="3464242"/>
                </a:lnTo>
                <a:lnTo>
                  <a:pt x="1502092" y="2513012"/>
                </a:lnTo>
                <a:lnTo>
                  <a:pt x="1508442" y="2464435"/>
                </a:lnTo>
                <a:lnTo>
                  <a:pt x="1502092" y="2417445"/>
                </a:lnTo>
                <a:lnTo>
                  <a:pt x="1483994" y="2374265"/>
                </a:lnTo>
                <a:lnTo>
                  <a:pt x="1455737" y="2336800"/>
                </a:lnTo>
                <a:lnTo>
                  <a:pt x="1418272" y="2307907"/>
                </a:lnTo>
                <a:lnTo>
                  <a:pt x="1417637" y="2307590"/>
                </a:lnTo>
                <a:close/>
              </a:path>
              <a:path w="2545079" h="6837680">
                <a:moveTo>
                  <a:pt x="2545080" y="0"/>
                </a:moveTo>
                <a:lnTo>
                  <a:pt x="2518410" y="0"/>
                </a:lnTo>
                <a:lnTo>
                  <a:pt x="1939289" y="2101215"/>
                </a:lnTo>
                <a:lnTo>
                  <a:pt x="1547494" y="3546475"/>
                </a:lnTo>
                <a:lnTo>
                  <a:pt x="1526539" y="3592195"/>
                </a:lnTo>
                <a:lnTo>
                  <a:pt x="1493519" y="3628072"/>
                </a:lnTo>
                <a:lnTo>
                  <a:pt x="1451610" y="3652202"/>
                </a:lnTo>
                <a:lnTo>
                  <a:pt x="1403985" y="3662680"/>
                </a:lnTo>
                <a:lnTo>
                  <a:pt x="1490662" y="3662680"/>
                </a:lnTo>
                <a:lnTo>
                  <a:pt x="1525269" y="3636645"/>
                </a:lnTo>
                <a:lnTo>
                  <a:pt x="1554162" y="3599180"/>
                </a:lnTo>
                <a:lnTo>
                  <a:pt x="1572894" y="3554095"/>
                </a:lnTo>
                <a:lnTo>
                  <a:pt x="1964689" y="2108835"/>
                </a:lnTo>
                <a:lnTo>
                  <a:pt x="2539999" y="16510"/>
                </a:lnTo>
                <a:lnTo>
                  <a:pt x="2543810" y="3810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064000" y="1270"/>
            <a:ext cx="1818639" cy="6856730"/>
          </a:xfrm>
          <a:custGeom>
            <a:avLst/>
            <a:gdLst/>
            <a:ahLst/>
            <a:cxnLst/>
            <a:rect l="l" t="t" r="r" b="b"/>
            <a:pathLst>
              <a:path w="1818639" h="6856730">
                <a:moveTo>
                  <a:pt x="1818322" y="0"/>
                </a:moveTo>
                <a:lnTo>
                  <a:pt x="0" y="6856730"/>
                </a:lnTo>
              </a:path>
            </a:pathLst>
          </a:custGeom>
          <a:ln w="22225">
            <a:solidFill>
              <a:srgbClr val="D6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8880" y="6167120"/>
            <a:ext cx="3294379" cy="6121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8309" y="1523365"/>
            <a:ext cx="8755380" cy="988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830" y="1429702"/>
            <a:ext cx="6014084" cy="156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06150" y="6348412"/>
            <a:ext cx="172720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765"/>
              </a:lnSpc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.jpg"/><Relationship Id="rId7" Type="http://schemas.openxmlformats.org/officeDocument/2006/relationships/image" Target="../media/image5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5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9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jpg"/><Relationship Id="rId7" Type="http://schemas.openxmlformats.org/officeDocument/2006/relationships/image" Target="../media/image6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9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g"/><Relationship Id="rId7" Type="http://schemas.openxmlformats.org/officeDocument/2006/relationships/image" Target="../media/image6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2.png"/><Relationship Id="rId3" Type="http://schemas.openxmlformats.org/officeDocument/2006/relationships/image" Target="../media/image3.jpg"/><Relationship Id="rId21" Type="http://schemas.openxmlformats.org/officeDocument/2006/relationships/image" Target="../media/image88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1.png"/><Relationship Id="rId2" Type="http://schemas.openxmlformats.org/officeDocument/2006/relationships/image" Target="../media/image8.png"/><Relationship Id="rId16" Type="http://schemas.openxmlformats.org/officeDocument/2006/relationships/image" Target="../media/image84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0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89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9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nort.org/snort3" TargetMode="External"/><Relationship Id="rId5" Type="http://schemas.openxmlformats.org/officeDocument/2006/relationships/image" Target="../media/image93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nort.org/snort3" TargetMode="External"/><Relationship Id="rId5" Type="http://schemas.openxmlformats.org/officeDocument/2006/relationships/image" Target="../media/image94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image" Target="../media/image3.jpg"/><Relationship Id="rId7" Type="http://schemas.openxmlformats.org/officeDocument/2006/relationships/image" Target="../media/image9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.png"/><Relationship Id="rId9" Type="http://schemas.openxmlformats.org/officeDocument/2006/relationships/image" Target="../media/image9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://snorpy.cyb3rs3c.net/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6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g"/><Relationship Id="rId5" Type="http://schemas.openxmlformats.org/officeDocument/2006/relationships/hyperlink" Target="http://www.youtube.com/watch?v=XuaG6" TargetMode="Externa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5" Type="http://schemas.openxmlformats.org/officeDocument/2006/relationships/image" Target="../media/image113.png"/><Relationship Id="rId10" Type="http://schemas.openxmlformats.org/officeDocument/2006/relationships/image" Target="../media/image111.png"/><Relationship Id="rId4" Type="http://schemas.openxmlformats.org/officeDocument/2006/relationships/image" Target="../media/image9.png"/><Relationship Id="rId9" Type="http://schemas.openxmlformats.org/officeDocument/2006/relationships/image" Target="../media/image18.jpg"/><Relationship Id="rId1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hyperlink" Target="http://www.linkedin.com/company/c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ybersecpro-project.eu/" TargetMode="External"/><Relationship Id="rId5" Type="http://schemas.openxmlformats.org/officeDocument/2006/relationships/image" Target="../media/image117.png"/><Relationship Id="rId4" Type="http://schemas.openxmlformats.org/officeDocument/2006/relationships/image" Target="../media/image11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caraz@uma.es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snorpy.cyb3rs3c.net/" TargetMode="External"/><Relationship Id="rId3" Type="http://schemas.openxmlformats.org/officeDocument/2006/relationships/image" Target="../media/image123.png"/><Relationship Id="rId7" Type="http://schemas.openxmlformats.org/officeDocument/2006/relationships/hyperlink" Target="http://www.enisa.europa.eu/publications/appropriate-security-measures-for-smart-grids" TargetMode="Externa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epl.com/translator" TargetMode="External"/><Relationship Id="rId5" Type="http://schemas.openxmlformats.org/officeDocument/2006/relationships/hyperlink" Target="http://www.vecteezy.com/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1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hyperlink" Target="http://www.tlm.unavarra.es/pluginfile.php/11611/mod_resource/content/0/clases/08_SSI-monitorizacion1.pdf" TargetMode="Externa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hyperlink" Target="http://www.linkedin.com/company/c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ybersecpro-project.eu/" TargetMode="External"/><Relationship Id="rId5" Type="http://schemas.openxmlformats.org/officeDocument/2006/relationships/image" Target="../media/image117.png"/><Relationship Id="rId4" Type="http://schemas.openxmlformats.org/officeDocument/2006/relationships/image" Target="../media/image11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caraz@uma.es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isa.europa.eu/publications/appropriate-security-measures-for-smart-grid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8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7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11" Type="http://schemas.openxmlformats.org/officeDocument/2006/relationships/image" Target="../media/image145.png"/><Relationship Id="rId5" Type="http://schemas.openxmlformats.org/officeDocument/2006/relationships/image" Target="../media/image140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139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6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jpg"/><Relationship Id="rId4" Type="http://schemas.openxmlformats.org/officeDocument/2006/relationships/image" Target="../media/image170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jpg"/><Relationship Id="rId5" Type="http://schemas.openxmlformats.org/officeDocument/2006/relationships/image" Target="../media/image174.png"/><Relationship Id="rId4" Type="http://schemas.openxmlformats.org/officeDocument/2006/relationships/image" Target="../media/image173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image" Target="../media/image3.jpg"/><Relationship Id="rId21" Type="http://schemas.openxmlformats.org/officeDocument/2006/relationships/image" Target="../media/image30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8.jp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23" Type="http://schemas.openxmlformats.org/officeDocument/2006/relationships/image" Target="../media/image32.png"/><Relationship Id="rId10" Type="http://schemas.openxmlformats.org/officeDocument/2006/relationships/image" Target="../media/image16.png"/><Relationship Id="rId19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3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g"/><Relationship Id="rId7" Type="http://schemas.openxmlformats.org/officeDocument/2006/relationships/hyperlink" Target="https://www.linkedin.com/company/cybersecpro-euproject/" TargetMode="External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CyberSecPro_eu" TargetMode="External"/><Relationship Id="rId5" Type="http://schemas.openxmlformats.org/officeDocument/2006/relationships/hyperlink" Target="http://www.cybersecpro-project.eu/" TargetMode="External"/><Relationship Id="rId4" Type="http://schemas.openxmlformats.org/officeDocument/2006/relationships/image" Target="../media/image11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3" Type="http://schemas.openxmlformats.org/officeDocument/2006/relationships/image" Target="../media/image3.jpg"/><Relationship Id="rId21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8.jpg"/><Relationship Id="rId17" Type="http://schemas.openxmlformats.org/officeDocument/2006/relationships/image" Target="../media/image35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3.png"/><Relationship Id="rId15" Type="http://schemas.openxmlformats.org/officeDocument/2006/relationships/image" Target="../media/image21.png"/><Relationship Id="rId23" Type="http://schemas.openxmlformats.org/officeDocument/2006/relationships/image" Target="../media/image41.png"/><Relationship Id="rId10" Type="http://schemas.openxmlformats.org/officeDocument/2006/relationships/image" Target="../media/image17.png"/><Relationship Id="rId19" Type="http://schemas.openxmlformats.org/officeDocument/2006/relationships/image" Target="../media/image3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2.png"/><Relationship Id="rId18" Type="http://schemas.openxmlformats.org/officeDocument/2006/relationships/image" Target="../media/image28.png"/><Relationship Id="rId26" Type="http://schemas.openxmlformats.org/officeDocument/2006/relationships/image" Target="../media/image48.png"/><Relationship Id="rId3" Type="http://schemas.openxmlformats.org/officeDocument/2006/relationships/image" Target="../media/image3.jp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8.jpg"/><Relationship Id="rId17" Type="http://schemas.openxmlformats.org/officeDocument/2006/relationships/image" Target="../media/image29.png"/><Relationship Id="rId25" Type="http://schemas.openxmlformats.org/officeDocument/2006/relationships/image" Target="../media/image47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46.png"/><Relationship Id="rId5" Type="http://schemas.openxmlformats.org/officeDocument/2006/relationships/image" Target="../media/image33.png"/><Relationship Id="rId15" Type="http://schemas.openxmlformats.org/officeDocument/2006/relationships/image" Target="../media/image21.png"/><Relationship Id="rId23" Type="http://schemas.openxmlformats.org/officeDocument/2006/relationships/image" Target="../media/image4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97895" cy="6883400"/>
            <a:chOff x="0" y="0"/>
            <a:chExt cx="1109789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7740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1325562" y="2279015"/>
                  </a:moveTo>
                  <a:lnTo>
                    <a:pt x="1275714" y="2287270"/>
                  </a:lnTo>
                  <a:lnTo>
                    <a:pt x="1229995" y="2308542"/>
                  </a:lnTo>
                  <a:lnTo>
                    <a:pt x="1191577" y="2341562"/>
                  </a:lnTo>
                  <a:lnTo>
                    <a:pt x="1163002" y="2385377"/>
                  </a:lnTo>
                  <a:lnTo>
                    <a:pt x="1163002" y="2386647"/>
                  </a:lnTo>
                  <a:lnTo>
                    <a:pt x="822007" y="3659187"/>
                  </a:lnTo>
                  <a:lnTo>
                    <a:pt x="0" y="6846570"/>
                  </a:lnTo>
                  <a:lnTo>
                    <a:pt x="6667" y="6847205"/>
                  </a:lnTo>
                  <a:lnTo>
                    <a:pt x="20002" y="6847522"/>
                  </a:lnTo>
                  <a:lnTo>
                    <a:pt x="26670" y="6847522"/>
                  </a:lnTo>
                  <a:lnTo>
                    <a:pt x="845905" y="3665220"/>
                  </a:lnTo>
                  <a:lnTo>
                    <a:pt x="1187132" y="2394267"/>
                  </a:lnTo>
                  <a:lnTo>
                    <a:pt x="1211897" y="2356802"/>
                  </a:lnTo>
                  <a:lnTo>
                    <a:pt x="1244917" y="2328545"/>
                  </a:lnTo>
                  <a:lnTo>
                    <a:pt x="1283970" y="2310447"/>
                  </a:lnTo>
                  <a:lnTo>
                    <a:pt x="1326832" y="2303779"/>
                  </a:lnTo>
                  <a:lnTo>
                    <a:pt x="1422717" y="2303779"/>
                  </a:lnTo>
                  <a:lnTo>
                    <a:pt x="1377314" y="2285365"/>
                  </a:lnTo>
                  <a:lnTo>
                    <a:pt x="1325562" y="2279015"/>
                  </a:lnTo>
                  <a:close/>
                </a:path>
                <a:path w="2549525" h="6847840">
                  <a:moveTo>
                    <a:pt x="1422717" y="2303779"/>
                  </a:moveTo>
                  <a:lnTo>
                    <a:pt x="1326832" y="2303779"/>
                  </a:lnTo>
                  <a:lnTo>
                    <a:pt x="1370964" y="2309495"/>
                  </a:lnTo>
                  <a:lnTo>
                    <a:pt x="1417002" y="2330132"/>
                  </a:lnTo>
                  <a:lnTo>
                    <a:pt x="1453197" y="2363470"/>
                  </a:lnTo>
                  <a:lnTo>
                    <a:pt x="1477327" y="2405379"/>
                  </a:lnTo>
                  <a:lnTo>
                    <a:pt x="1487805" y="2453004"/>
                  </a:lnTo>
                  <a:lnTo>
                    <a:pt x="1482725" y="2503170"/>
                  </a:lnTo>
                  <a:lnTo>
                    <a:pt x="1223962" y="3457575"/>
                  </a:lnTo>
                  <a:lnTo>
                    <a:pt x="1217930" y="3493135"/>
                  </a:lnTo>
                  <a:lnTo>
                    <a:pt x="1226820" y="3563620"/>
                  </a:lnTo>
                  <a:lnTo>
                    <a:pt x="1262380" y="3626802"/>
                  </a:lnTo>
                  <a:lnTo>
                    <a:pt x="1318895" y="3670300"/>
                  </a:lnTo>
                  <a:lnTo>
                    <a:pt x="1402080" y="3689667"/>
                  </a:lnTo>
                  <a:lnTo>
                    <a:pt x="1449387" y="3683000"/>
                  </a:lnTo>
                  <a:lnTo>
                    <a:pt x="1492567" y="3665220"/>
                  </a:lnTo>
                  <a:lnTo>
                    <a:pt x="1495481" y="3662997"/>
                  </a:lnTo>
                  <a:lnTo>
                    <a:pt x="1408430" y="3662997"/>
                  </a:lnTo>
                  <a:lnTo>
                    <a:pt x="1358264" y="3657917"/>
                  </a:lnTo>
                  <a:lnTo>
                    <a:pt x="1303020" y="3630612"/>
                  </a:lnTo>
                  <a:lnTo>
                    <a:pt x="1263332" y="3584257"/>
                  </a:lnTo>
                  <a:lnTo>
                    <a:pt x="1243330" y="3525837"/>
                  </a:lnTo>
                  <a:lnTo>
                    <a:pt x="1242377" y="3495040"/>
                  </a:lnTo>
                  <a:lnTo>
                    <a:pt x="1248092" y="3463925"/>
                  </a:lnTo>
                  <a:lnTo>
                    <a:pt x="1506855" y="2509520"/>
                  </a:lnTo>
                  <a:lnTo>
                    <a:pt x="1513205" y="2460942"/>
                  </a:lnTo>
                  <a:lnTo>
                    <a:pt x="1506855" y="2413635"/>
                  </a:lnTo>
                  <a:lnTo>
                    <a:pt x="1488757" y="2370454"/>
                  </a:lnTo>
                  <a:lnTo>
                    <a:pt x="1460182" y="2332990"/>
                  </a:lnTo>
                  <a:lnTo>
                    <a:pt x="1422717" y="2303779"/>
                  </a:lnTo>
                  <a:close/>
                </a:path>
                <a:path w="2549525" h="6847840">
                  <a:moveTo>
                    <a:pt x="2549525" y="0"/>
                  </a:moveTo>
                  <a:lnTo>
                    <a:pt x="2523490" y="0"/>
                  </a:lnTo>
                  <a:lnTo>
                    <a:pt x="1945639" y="2096452"/>
                  </a:lnTo>
                  <a:lnTo>
                    <a:pt x="1552257" y="3546157"/>
                  </a:lnTo>
                  <a:lnTo>
                    <a:pt x="1531620" y="3592195"/>
                  </a:lnTo>
                  <a:lnTo>
                    <a:pt x="1498282" y="3628072"/>
                  </a:lnTo>
                  <a:lnTo>
                    <a:pt x="1456372" y="3652520"/>
                  </a:lnTo>
                  <a:lnTo>
                    <a:pt x="1408430" y="3662997"/>
                  </a:lnTo>
                  <a:lnTo>
                    <a:pt x="1495481" y="3662997"/>
                  </a:lnTo>
                  <a:lnTo>
                    <a:pt x="1530032" y="3636645"/>
                  </a:lnTo>
                  <a:lnTo>
                    <a:pt x="1559242" y="3599179"/>
                  </a:lnTo>
                  <a:lnTo>
                    <a:pt x="1577657" y="3553777"/>
                  </a:lnTo>
                  <a:lnTo>
                    <a:pt x="1971039" y="2104072"/>
                  </a:lnTo>
                  <a:lnTo>
                    <a:pt x="2547937" y="5397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840730" cy="685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525" y="6151879"/>
              <a:ext cx="2647950" cy="64293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98359" y="993457"/>
            <a:ext cx="3602354" cy="14433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370"/>
              </a:spcBef>
            </a:pPr>
            <a:r>
              <a:rPr sz="3200" spc="155" dirty="0">
                <a:solidFill>
                  <a:srgbClr val="000000"/>
                </a:solidFill>
              </a:rPr>
              <a:t>Προστασία</a:t>
            </a:r>
            <a:r>
              <a:rPr sz="3200" spc="114" dirty="0">
                <a:solidFill>
                  <a:srgbClr val="000000"/>
                </a:solidFill>
              </a:rPr>
              <a:t> </a:t>
            </a:r>
            <a:r>
              <a:rPr sz="3200" spc="135" dirty="0">
                <a:solidFill>
                  <a:srgbClr val="000000"/>
                </a:solidFill>
              </a:rPr>
              <a:t>δικτύου </a:t>
            </a:r>
            <a:r>
              <a:rPr sz="3200" spc="-705" dirty="0">
                <a:solidFill>
                  <a:srgbClr val="000000"/>
                </a:solidFill>
              </a:rPr>
              <a:t> </a:t>
            </a:r>
            <a:r>
              <a:rPr sz="3200" spc="135" dirty="0">
                <a:solidFill>
                  <a:srgbClr val="000000"/>
                </a:solidFill>
              </a:rPr>
              <a:t>για</a:t>
            </a:r>
            <a:r>
              <a:rPr sz="3200" spc="145" dirty="0">
                <a:solidFill>
                  <a:srgbClr val="000000"/>
                </a:solidFill>
              </a:rPr>
              <a:t> </a:t>
            </a:r>
            <a:r>
              <a:rPr sz="3200" spc="150" dirty="0">
                <a:solidFill>
                  <a:srgbClr val="000000"/>
                </a:solidFill>
              </a:rPr>
              <a:t>συστήματα </a:t>
            </a:r>
            <a:r>
              <a:rPr sz="3200" spc="155" dirty="0">
                <a:solidFill>
                  <a:srgbClr val="000000"/>
                </a:solidFill>
              </a:rPr>
              <a:t> </a:t>
            </a:r>
            <a:r>
              <a:rPr sz="3200" spc="120" dirty="0">
                <a:solidFill>
                  <a:srgbClr val="000000"/>
                </a:solidFill>
              </a:rPr>
              <a:t>ελέγχου</a:t>
            </a:r>
            <a:r>
              <a:rPr sz="3200" spc="75" dirty="0">
                <a:solidFill>
                  <a:srgbClr val="000000"/>
                </a:solidFill>
              </a:rPr>
              <a:t> </a:t>
            </a:r>
            <a:r>
              <a:rPr sz="3200" spc="110" dirty="0">
                <a:solidFill>
                  <a:srgbClr val="000000"/>
                </a:solidFill>
              </a:rPr>
              <a:t>ενέργειας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7197725" y="2634615"/>
            <a:ext cx="2680970" cy="137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60" dirty="0">
                <a:solidFill>
                  <a:srgbClr val="D8791A"/>
                </a:solidFill>
                <a:latin typeface="Calibri"/>
                <a:cs typeface="Calibri"/>
              </a:rPr>
              <a:t>CSP004_C_E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1050" spc="130" dirty="0">
                <a:latin typeface="Calibri"/>
                <a:cs typeface="Calibri"/>
              </a:rPr>
              <a:t>ΠΑΡΟΥΣ</a:t>
            </a:r>
            <a:r>
              <a:rPr lang="el-GR" sz="1050" spc="130" dirty="0">
                <a:latin typeface="Calibri"/>
                <a:cs typeface="Calibri"/>
              </a:rPr>
              <a:t>Ι</a:t>
            </a:r>
            <a:r>
              <a:rPr sz="1050" spc="130" dirty="0">
                <a:latin typeface="Calibri"/>
                <a:cs typeface="Calibri"/>
              </a:rPr>
              <a:t>ΑΣΗ</a:t>
            </a:r>
            <a:r>
              <a:rPr sz="1050" spc="185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ΑΠ</a:t>
            </a:r>
            <a:r>
              <a:rPr lang="el-GR" sz="1050" spc="105" dirty="0">
                <a:latin typeface="Calibri"/>
                <a:cs typeface="Calibri"/>
              </a:rPr>
              <a:t>Ο</a:t>
            </a:r>
            <a:r>
              <a:rPr sz="1050" spc="105" dirty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4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50" b="1" spc="145" dirty="0">
                <a:latin typeface="Calibri"/>
                <a:cs typeface="Calibri"/>
              </a:rPr>
              <a:t>CRISTINA</a:t>
            </a:r>
            <a:r>
              <a:rPr sz="1050" b="1" spc="170" dirty="0">
                <a:latin typeface="Calibri"/>
                <a:cs typeface="Calibri"/>
              </a:rPr>
              <a:t> </a:t>
            </a:r>
            <a:r>
              <a:rPr sz="1050" b="1" spc="155" dirty="0">
                <a:latin typeface="Calibri"/>
                <a:cs typeface="Calibri"/>
              </a:rPr>
              <a:t>ALCARAZ</a:t>
            </a:r>
            <a:endParaRPr sz="1050" dirty="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615"/>
              </a:spcBef>
            </a:pPr>
            <a:r>
              <a:rPr sz="900" spc="150" dirty="0">
                <a:latin typeface="Calibri"/>
                <a:cs typeface="Calibri"/>
              </a:rPr>
              <a:t>ΠΑΝΕΠΙΣΤ</a:t>
            </a:r>
            <a:r>
              <a:rPr lang="el-GR" sz="900" spc="150" dirty="0">
                <a:latin typeface="Calibri"/>
                <a:cs typeface="Calibri"/>
              </a:rPr>
              <a:t>Η</a:t>
            </a:r>
            <a:r>
              <a:rPr sz="900" spc="150" dirty="0">
                <a:latin typeface="Calibri"/>
                <a:cs typeface="Calibri"/>
              </a:rPr>
              <a:t>ΜΙΟ</a:t>
            </a:r>
            <a:r>
              <a:rPr sz="900" spc="160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ΤΗΣ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145" dirty="0">
                <a:latin typeface="Calibri"/>
                <a:cs typeface="Calibri"/>
              </a:rPr>
              <a:t>Μ</a:t>
            </a:r>
            <a:r>
              <a:rPr lang="el-GR" sz="900" spc="145" dirty="0">
                <a:latin typeface="Calibri"/>
                <a:cs typeface="Calibri"/>
              </a:rPr>
              <a:t>Α</a:t>
            </a:r>
            <a:r>
              <a:rPr sz="900" spc="145" dirty="0">
                <a:latin typeface="Calibri"/>
                <a:cs typeface="Calibri"/>
              </a:rPr>
              <a:t>ΛΑΓΑ,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66797" y="3025775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2500630" y="0"/>
                  </a:moveTo>
                  <a:lnTo>
                    <a:pt x="191452" y="0"/>
                  </a:lnTo>
                  <a:lnTo>
                    <a:pt x="147637" y="5079"/>
                  </a:lnTo>
                  <a:lnTo>
                    <a:pt x="107315" y="19367"/>
                  </a:lnTo>
                  <a:lnTo>
                    <a:pt x="71755" y="41910"/>
                  </a:lnTo>
                  <a:lnTo>
                    <a:pt x="41910" y="71754"/>
                  </a:lnTo>
                  <a:lnTo>
                    <a:pt x="19367" y="107314"/>
                  </a:lnTo>
                  <a:lnTo>
                    <a:pt x="5080" y="147637"/>
                  </a:lnTo>
                  <a:lnTo>
                    <a:pt x="0" y="191452"/>
                  </a:lnTo>
                  <a:lnTo>
                    <a:pt x="0" y="957262"/>
                  </a:lnTo>
                  <a:lnTo>
                    <a:pt x="5080" y="1001394"/>
                  </a:lnTo>
                  <a:lnTo>
                    <a:pt x="19367" y="1041400"/>
                  </a:lnTo>
                  <a:lnTo>
                    <a:pt x="41910" y="1076960"/>
                  </a:lnTo>
                  <a:lnTo>
                    <a:pt x="71755" y="1106805"/>
                  </a:lnTo>
                  <a:lnTo>
                    <a:pt x="107315" y="1129347"/>
                  </a:lnTo>
                  <a:lnTo>
                    <a:pt x="147637" y="1143635"/>
                  </a:lnTo>
                  <a:lnTo>
                    <a:pt x="191452" y="1148714"/>
                  </a:lnTo>
                  <a:lnTo>
                    <a:pt x="2500630" y="1148714"/>
                  </a:lnTo>
                  <a:lnTo>
                    <a:pt x="2544445" y="1143635"/>
                  </a:lnTo>
                  <a:lnTo>
                    <a:pt x="2584767" y="1129347"/>
                  </a:lnTo>
                  <a:lnTo>
                    <a:pt x="2620327" y="1106805"/>
                  </a:lnTo>
                  <a:lnTo>
                    <a:pt x="2649855" y="1076960"/>
                  </a:lnTo>
                  <a:lnTo>
                    <a:pt x="2672715" y="1041400"/>
                  </a:lnTo>
                  <a:lnTo>
                    <a:pt x="2687002" y="1001394"/>
                  </a:lnTo>
                  <a:lnTo>
                    <a:pt x="2692082" y="957262"/>
                  </a:lnTo>
                  <a:lnTo>
                    <a:pt x="2692082" y="191452"/>
                  </a:lnTo>
                  <a:lnTo>
                    <a:pt x="2687002" y="147637"/>
                  </a:lnTo>
                  <a:lnTo>
                    <a:pt x="2672715" y="107314"/>
                  </a:lnTo>
                  <a:lnTo>
                    <a:pt x="2649855" y="71754"/>
                  </a:lnTo>
                  <a:lnTo>
                    <a:pt x="2620327" y="41910"/>
                  </a:lnTo>
                  <a:lnTo>
                    <a:pt x="2584767" y="19367"/>
                  </a:lnTo>
                  <a:lnTo>
                    <a:pt x="2544445" y="5079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6797" y="3025775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0" y="191452"/>
                  </a:moveTo>
                  <a:lnTo>
                    <a:pt x="5080" y="147637"/>
                  </a:lnTo>
                  <a:lnTo>
                    <a:pt x="19367" y="107314"/>
                  </a:lnTo>
                  <a:lnTo>
                    <a:pt x="41910" y="71754"/>
                  </a:lnTo>
                  <a:lnTo>
                    <a:pt x="71755" y="41910"/>
                  </a:lnTo>
                  <a:lnTo>
                    <a:pt x="107315" y="19367"/>
                  </a:lnTo>
                  <a:lnTo>
                    <a:pt x="147637" y="5079"/>
                  </a:lnTo>
                  <a:lnTo>
                    <a:pt x="191452" y="0"/>
                  </a:lnTo>
                  <a:lnTo>
                    <a:pt x="2500630" y="0"/>
                  </a:lnTo>
                  <a:lnTo>
                    <a:pt x="2544445" y="5079"/>
                  </a:lnTo>
                  <a:lnTo>
                    <a:pt x="2584767" y="19367"/>
                  </a:lnTo>
                  <a:lnTo>
                    <a:pt x="2620327" y="41910"/>
                  </a:lnTo>
                  <a:lnTo>
                    <a:pt x="2649855" y="71754"/>
                  </a:lnTo>
                  <a:lnTo>
                    <a:pt x="2672715" y="107314"/>
                  </a:lnTo>
                  <a:lnTo>
                    <a:pt x="2687002" y="147637"/>
                  </a:lnTo>
                  <a:lnTo>
                    <a:pt x="2692082" y="191452"/>
                  </a:lnTo>
                  <a:lnTo>
                    <a:pt x="2692082" y="957262"/>
                  </a:lnTo>
                  <a:lnTo>
                    <a:pt x="2687002" y="1001394"/>
                  </a:lnTo>
                  <a:lnTo>
                    <a:pt x="2672715" y="1041400"/>
                  </a:lnTo>
                  <a:lnTo>
                    <a:pt x="2649855" y="1076960"/>
                  </a:lnTo>
                  <a:lnTo>
                    <a:pt x="2620327" y="1106805"/>
                  </a:lnTo>
                  <a:lnTo>
                    <a:pt x="2584767" y="1129347"/>
                  </a:lnTo>
                  <a:lnTo>
                    <a:pt x="2544445" y="1143635"/>
                  </a:lnTo>
                  <a:lnTo>
                    <a:pt x="2500630" y="1148714"/>
                  </a:lnTo>
                  <a:lnTo>
                    <a:pt x="191452" y="1148714"/>
                  </a:lnTo>
                  <a:lnTo>
                    <a:pt x="147637" y="1143635"/>
                  </a:lnTo>
                  <a:lnTo>
                    <a:pt x="107315" y="1129347"/>
                  </a:lnTo>
                  <a:lnTo>
                    <a:pt x="71755" y="1106805"/>
                  </a:lnTo>
                  <a:lnTo>
                    <a:pt x="41910" y="1076960"/>
                  </a:lnTo>
                  <a:lnTo>
                    <a:pt x="19367" y="1041400"/>
                  </a:lnTo>
                  <a:lnTo>
                    <a:pt x="5080" y="1001394"/>
                  </a:lnTo>
                  <a:lnTo>
                    <a:pt x="0" y="957262"/>
                  </a:lnTo>
                  <a:lnTo>
                    <a:pt x="0" y="1914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66797" y="1824037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80">
                  <a:moveTo>
                    <a:pt x="2589530" y="0"/>
                  </a:moveTo>
                  <a:lnTo>
                    <a:pt x="102552" y="0"/>
                  </a:lnTo>
                  <a:lnTo>
                    <a:pt x="62547" y="7937"/>
                  </a:lnTo>
                  <a:lnTo>
                    <a:pt x="29845" y="29845"/>
                  </a:lnTo>
                  <a:lnTo>
                    <a:pt x="7937" y="62547"/>
                  </a:lnTo>
                  <a:lnTo>
                    <a:pt x="0" y="102552"/>
                  </a:lnTo>
                  <a:lnTo>
                    <a:pt x="0" y="511810"/>
                  </a:lnTo>
                  <a:lnTo>
                    <a:pt x="7937" y="551814"/>
                  </a:lnTo>
                  <a:lnTo>
                    <a:pt x="29845" y="584517"/>
                  </a:lnTo>
                  <a:lnTo>
                    <a:pt x="62547" y="606425"/>
                  </a:lnTo>
                  <a:lnTo>
                    <a:pt x="102552" y="614362"/>
                  </a:lnTo>
                  <a:lnTo>
                    <a:pt x="2589530" y="614362"/>
                  </a:lnTo>
                  <a:lnTo>
                    <a:pt x="2629535" y="606425"/>
                  </a:lnTo>
                  <a:lnTo>
                    <a:pt x="2661920" y="584517"/>
                  </a:lnTo>
                  <a:lnTo>
                    <a:pt x="2684145" y="551814"/>
                  </a:lnTo>
                  <a:lnTo>
                    <a:pt x="2692082" y="511810"/>
                  </a:lnTo>
                  <a:lnTo>
                    <a:pt x="2692082" y="102552"/>
                  </a:lnTo>
                  <a:lnTo>
                    <a:pt x="2684145" y="62547"/>
                  </a:lnTo>
                  <a:lnTo>
                    <a:pt x="2661920" y="29845"/>
                  </a:lnTo>
                  <a:lnTo>
                    <a:pt x="2629535" y="7937"/>
                  </a:lnTo>
                  <a:lnTo>
                    <a:pt x="25895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66797" y="1824037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80">
                  <a:moveTo>
                    <a:pt x="0" y="102552"/>
                  </a:moveTo>
                  <a:lnTo>
                    <a:pt x="7937" y="62547"/>
                  </a:lnTo>
                  <a:lnTo>
                    <a:pt x="29845" y="29845"/>
                  </a:lnTo>
                  <a:lnTo>
                    <a:pt x="62547" y="7937"/>
                  </a:lnTo>
                  <a:lnTo>
                    <a:pt x="102552" y="0"/>
                  </a:lnTo>
                  <a:lnTo>
                    <a:pt x="2589530" y="0"/>
                  </a:lnTo>
                  <a:lnTo>
                    <a:pt x="2629535" y="7937"/>
                  </a:lnTo>
                  <a:lnTo>
                    <a:pt x="2661920" y="29845"/>
                  </a:lnTo>
                  <a:lnTo>
                    <a:pt x="2684145" y="62547"/>
                  </a:lnTo>
                  <a:lnTo>
                    <a:pt x="2692082" y="102552"/>
                  </a:lnTo>
                  <a:lnTo>
                    <a:pt x="2692082" y="511810"/>
                  </a:lnTo>
                  <a:lnTo>
                    <a:pt x="2684145" y="551814"/>
                  </a:lnTo>
                  <a:lnTo>
                    <a:pt x="2661920" y="584517"/>
                  </a:lnTo>
                  <a:lnTo>
                    <a:pt x="2629535" y="606425"/>
                  </a:lnTo>
                  <a:lnTo>
                    <a:pt x="2589530" y="614362"/>
                  </a:lnTo>
                  <a:lnTo>
                    <a:pt x="102552" y="614362"/>
                  </a:lnTo>
                  <a:lnTo>
                    <a:pt x="62547" y="606425"/>
                  </a:lnTo>
                  <a:lnTo>
                    <a:pt x="29845" y="584517"/>
                  </a:lnTo>
                  <a:lnTo>
                    <a:pt x="7937" y="551814"/>
                  </a:lnTo>
                  <a:lnTo>
                    <a:pt x="0" y="511810"/>
                  </a:lnTo>
                  <a:lnTo>
                    <a:pt x="0" y="1025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91382" y="4254182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442912" y="220662"/>
                  </a:moveTo>
                  <a:lnTo>
                    <a:pt x="0" y="220662"/>
                  </a:lnTo>
                  <a:lnTo>
                    <a:pt x="221297" y="441324"/>
                  </a:lnTo>
                  <a:lnTo>
                    <a:pt x="442912" y="220662"/>
                  </a:lnTo>
                  <a:close/>
                </a:path>
                <a:path w="443229" h="441325">
                  <a:moveTo>
                    <a:pt x="332104" y="0"/>
                  </a:moveTo>
                  <a:lnTo>
                    <a:pt x="110807" y="0"/>
                  </a:lnTo>
                  <a:lnTo>
                    <a:pt x="110807" y="220662"/>
                  </a:lnTo>
                  <a:lnTo>
                    <a:pt x="332104" y="220662"/>
                  </a:lnTo>
                  <a:lnTo>
                    <a:pt x="3321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91382" y="4254182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332104" y="0"/>
                  </a:moveTo>
                  <a:lnTo>
                    <a:pt x="332104" y="220662"/>
                  </a:lnTo>
                  <a:lnTo>
                    <a:pt x="442912" y="220662"/>
                  </a:lnTo>
                  <a:lnTo>
                    <a:pt x="221297" y="441324"/>
                  </a:lnTo>
                  <a:lnTo>
                    <a:pt x="0" y="220662"/>
                  </a:lnTo>
                  <a:lnTo>
                    <a:pt x="110807" y="220662"/>
                  </a:lnTo>
                  <a:lnTo>
                    <a:pt x="110807" y="0"/>
                  </a:lnTo>
                  <a:lnTo>
                    <a:pt x="33210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66797" y="4752340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2500630" y="0"/>
                  </a:moveTo>
                  <a:lnTo>
                    <a:pt x="191452" y="0"/>
                  </a:lnTo>
                  <a:lnTo>
                    <a:pt x="147637" y="5080"/>
                  </a:lnTo>
                  <a:lnTo>
                    <a:pt x="107315" y="19367"/>
                  </a:lnTo>
                  <a:lnTo>
                    <a:pt x="71755" y="41910"/>
                  </a:lnTo>
                  <a:lnTo>
                    <a:pt x="41910" y="71755"/>
                  </a:lnTo>
                  <a:lnTo>
                    <a:pt x="19367" y="107315"/>
                  </a:lnTo>
                  <a:lnTo>
                    <a:pt x="5080" y="147637"/>
                  </a:lnTo>
                  <a:lnTo>
                    <a:pt x="0" y="191452"/>
                  </a:lnTo>
                  <a:lnTo>
                    <a:pt x="0" y="957262"/>
                  </a:lnTo>
                  <a:lnTo>
                    <a:pt x="5080" y="1001395"/>
                  </a:lnTo>
                  <a:lnTo>
                    <a:pt x="19367" y="1041400"/>
                  </a:lnTo>
                  <a:lnTo>
                    <a:pt x="41910" y="1076960"/>
                  </a:lnTo>
                  <a:lnTo>
                    <a:pt x="71755" y="1106805"/>
                  </a:lnTo>
                  <a:lnTo>
                    <a:pt x="107315" y="1129347"/>
                  </a:lnTo>
                  <a:lnTo>
                    <a:pt x="147637" y="1143635"/>
                  </a:lnTo>
                  <a:lnTo>
                    <a:pt x="191452" y="1148715"/>
                  </a:lnTo>
                  <a:lnTo>
                    <a:pt x="2500630" y="1148715"/>
                  </a:lnTo>
                  <a:lnTo>
                    <a:pt x="2544445" y="1143635"/>
                  </a:lnTo>
                  <a:lnTo>
                    <a:pt x="2584767" y="1129347"/>
                  </a:lnTo>
                  <a:lnTo>
                    <a:pt x="2620327" y="1106805"/>
                  </a:lnTo>
                  <a:lnTo>
                    <a:pt x="2649855" y="1076960"/>
                  </a:lnTo>
                  <a:lnTo>
                    <a:pt x="2672715" y="1041400"/>
                  </a:lnTo>
                  <a:lnTo>
                    <a:pt x="2687002" y="1001395"/>
                  </a:lnTo>
                  <a:lnTo>
                    <a:pt x="2692082" y="957262"/>
                  </a:lnTo>
                  <a:lnTo>
                    <a:pt x="2692082" y="191452"/>
                  </a:lnTo>
                  <a:lnTo>
                    <a:pt x="2687002" y="147637"/>
                  </a:lnTo>
                  <a:lnTo>
                    <a:pt x="2672715" y="107315"/>
                  </a:lnTo>
                  <a:lnTo>
                    <a:pt x="2649855" y="71755"/>
                  </a:lnTo>
                  <a:lnTo>
                    <a:pt x="2620327" y="41910"/>
                  </a:lnTo>
                  <a:lnTo>
                    <a:pt x="2584767" y="19367"/>
                  </a:lnTo>
                  <a:lnTo>
                    <a:pt x="2544445" y="508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6797" y="4752340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0" y="191452"/>
                  </a:moveTo>
                  <a:lnTo>
                    <a:pt x="5080" y="147637"/>
                  </a:lnTo>
                  <a:lnTo>
                    <a:pt x="19367" y="107315"/>
                  </a:lnTo>
                  <a:lnTo>
                    <a:pt x="41910" y="71755"/>
                  </a:lnTo>
                  <a:lnTo>
                    <a:pt x="71755" y="41910"/>
                  </a:lnTo>
                  <a:lnTo>
                    <a:pt x="107315" y="19367"/>
                  </a:lnTo>
                  <a:lnTo>
                    <a:pt x="147637" y="5080"/>
                  </a:lnTo>
                  <a:lnTo>
                    <a:pt x="191452" y="0"/>
                  </a:lnTo>
                  <a:lnTo>
                    <a:pt x="2500630" y="0"/>
                  </a:lnTo>
                  <a:lnTo>
                    <a:pt x="2544445" y="5080"/>
                  </a:lnTo>
                  <a:lnTo>
                    <a:pt x="2584767" y="19367"/>
                  </a:lnTo>
                  <a:lnTo>
                    <a:pt x="2620327" y="41910"/>
                  </a:lnTo>
                  <a:lnTo>
                    <a:pt x="2649855" y="71755"/>
                  </a:lnTo>
                  <a:lnTo>
                    <a:pt x="2672715" y="107315"/>
                  </a:lnTo>
                  <a:lnTo>
                    <a:pt x="2687002" y="147637"/>
                  </a:lnTo>
                  <a:lnTo>
                    <a:pt x="2692082" y="191452"/>
                  </a:lnTo>
                  <a:lnTo>
                    <a:pt x="2692082" y="957262"/>
                  </a:lnTo>
                  <a:lnTo>
                    <a:pt x="2687002" y="1001395"/>
                  </a:lnTo>
                  <a:lnTo>
                    <a:pt x="2672715" y="1041400"/>
                  </a:lnTo>
                  <a:lnTo>
                    <a:pt x="2649855" y="1076960"/>
                  </a:lnTo>
                  <a:lnTo>
                    <a:pt x="2620327" y="1106805"/>
                  </a:lnTo>
                  <a:lnTo>
                    <a:pt x="2584767" y="1129347"/>
                  </a:lnTo>
                  <a:lnTo>
                    <a:pt x="2544445" y="1143635"/>
                  </a:lnTo>
                  <a:lnTo>
                    <a:pt x="2500630" y="1148715"/>
                  </a:lnTo>
                  <a:lnTo>
                    <a:pt x="191452" y="1148715"/>
                  </a:lnTo>
                  <a:lnTo>
                    <a:pt x="147637" y="1143635"/>
                  </a:lnTo>
                  <a:lnTo>
                    <a:pt x="107315" y="1129347"/>
                  </a:lnTo>
                  <a:lnTo>
                    <a:pt x="71755" y="1106805"/>
                  </a:lnTo>
                  <a:lnTo>
                    <a:pt x="41910" y="1076960"/>
                  </a:lnTo>
                  <a:lnTo>
                    <a:pt x="19367" y="1041400"/>
                  </a:lnTo>
                  <a:lnTo>
                    <a:pt x="5080" y="1001395"/>
                  </a:lnTo>
                  <a:lnTo>
                    <a:pt x="0" y="957262"/>
                  </a:lnTo>
                  <a:lnTo>
                    <a:pt x="0" y="1914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91382" y="2517775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442912" y="220662"/>
                  </a:moveTo>
                  <a:lnTo>
                    <a:pt x="0" y="220662"/>
                  </a:lnTo>
                  <a:lnTo>
                    <a:pt x="221297" y="441325"/>
                  </a:lnTo>
                  <a:lnTo>
                    <a:pt x="442912" y="220662"/>
                  </a:lnTo>
                  <a:close/>
                </a:path>
                <a:path w="443229" h="441325">
                  <a:moveTo>
                    <a:pt x="332104" y="0"/>
                  </a:moveTo>
                  <a:lnTo>
                    <a:pt x="110807" y="0"/>
                  </a:lnTo>
                  <a:lnTo>
                    <a:pt x="110807" y="220662"/>
                  </a:lnTo>
                  <a:lnTo>
                    <a:pt x="332104" y="220662"/>
                  </a:lnTo>
                  <a:lnTo>
                    <a:pt x="3321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91382" y="2517775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332104" y="0"/>
                  </a:moveTo>
                  <a:lnTo>
                    <a:pt x="332104" y="220662"/>
                  </a:lnTo>
                  <a:lnTo>
                    <a:pt x="442912" y="220662"/>
                  </a:lnTo>
                  <a:lnTo>
                    <a:pt x="221297" y="441325"/>
                  </a:lnTo>
                  <a:lnTo>
                    <a:pt x="0" y="220662"/>
                  </a:lnTo>
                  <a:lnTo>
                    <a:pt x="110807" y="220662"/>
                  </a:lnTo>
                  <a:lnTo>
                    <a:pt x="110807" y="0"/>
                  </a:lnTo>
                  <a:lnTo>
                    <a:pt x="33210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36287" y="3035935"/>
              <a:ext cx="1213167" cy="11703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99437" y="810260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4" y="26035"/>
                  </a:lnTo>
                  <a:lnTo>
                    <a:pt x="6984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4" y="476885"/>
                  </a:lnTo>
                  <a:lnTo>
                    <a:pt x="26034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99437" y="810260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4" y="53975"/>
                  </a:lnTo>
                  <a:lnTo>
                    <a:pt x="26034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4" y="504825"/>
                  </a:lnTo>
                  <a:lnTo>
                    <a:pt x="6984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99805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89"/>
                  </a:moveTo>
                  <a:lnTo>
                    <a:pt x="0" y="199389"/>
                  </a:lnTo>
                  <a:lnTo>
                    <a:pt x="181610" y="381317"/>
                  </a:lnTo>
                  <a:lnTo>
                    <a:pt x="363220" y="199389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4" y="0"/>
                  </a:lnTo>
                  <a:lnTo>
                    <a:pt x="90804" y="199389"/>
                  </a:lnTo>
                  <a:lnTo>
                    <a:pt x="272415" y="199389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99805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89"/>
                  </a:lnTo>
                  <a:lnTo>
                    <a:pt x="363220" y="199389"/>
                  </a:lnTo>
                  <a:lnTo>
                    <a:pt x="181610" y="381317"/>
                  </a:lnTo>
                  <a:lnTo>
                    <a:pt x="0" y="199389"/>
                  </a:lnTo>
                  <a:lnTo>
                    <a:pt x="90804" y="199389"/>
                  </a:lnTo>
                  <a:lnTo>
                    <a:pt x="90804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14827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4" y="26035"/>
                  </a:lnTo>
                  <a:lnTo>
                    <a:pt x="6984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4" y="476885"/>
                  </a:lnTo>
                  <a:lnTo>
                    <a:pt x="26034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4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4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14827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4" y="53975"/>
                  </a:lnTo>
                  <a:lnTo>
                    <a:pt x="26034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4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4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4" y="504825"/>
                  </a:lnTo>
                  <a:lnTo>
                    <a:pt x="6984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10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5" y="0"/>
                  </a:lnTo>
                  <a:lnTo>
                    <a:pt x="90805" y="199390"/>
                  </a:lnTo>
                  <a:lnTo>
                    <a:pt x="272415" y="199390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90"/>
                  </a:lnTo>
                  <a:lnTo>
                    <a:pt x="363220" y="199390"/>
                  </a:lnTo>
                  <a:lnTo>
                    <a:pt x="181610" y="381317"/>
                  </a:lnTo>
                  <a:lnTo>
                    <a:pt x="0" y="199390"/>
                  </a:lnTo>
                  <a:lnTo>
                    <a:pt x="90805" y="199390"/>
                  </a:lnTo>
                  <a:lnTo>
                    <a:pt x="90805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5" y="476885"/>
                  </a:lnTo>
                  <a:lnTo>
                    <a:pt x="26035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5" y="504825"/>
                  </a:lnTo>
                  <a:lnTo>
                    <a:pt x="6985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3915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09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4" y="0"/>
                  </a:moveTo>
                  <a:lnTo>
                    <a:pt x="90804" y="0"/>
                  </a:lnTo>
                  <a:lnTo>
                    <a:pt x="90804" y="199390"/>
                  </a:lnTo>
                  <a:lnTo>
                    <a:pt x="272414" y="199390"/>
                  </a:lnTo>
                  <a:lnTo>
                    <a:pt x="27241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3915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4" y="0"/>
                  </a:moveTo>
                  <a:lnTo>
                    <a:pt x="272414" y="199390"/>
                  </a:lnTo>
                  <a:lnTo>
                    <a:pt x="363220" y="199390"/>
                  </a:lnTo>
                  <a:lnTo>
                    <a:pt x="181609" y="381317"/>
                  </a:lnTo>
                  <a:lnTo>
                    <a:pt x="0" y="199390"/>
                  </a:lnTo>
                  <a:lnTo>
                    <a:pt x="90804" y="199390"/>
                  </a:lnTo>
                  <a:lnTo>
                    <a:pt x="90804" y="0"/>
                  </a:lnTo>
                  <a:lnTo>
                    <a:pt x="27241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9437" y="563562"/>
              <a:ext cx="204787" cy="1908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97252" y="602615"/>
              <a:ext cx="204787" cy="1908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59190" y="506094"/>
              <a:ext cx="204787" cy="1908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1767" y="591502"/>
              <a:ext cx="204787" cy="1908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64040" y="563562"/>
              <a:ext cx="204787" cy="1908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6142" y="526732"/>
              <a:ext cx="204787" cy="1908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37762" y="601344"/>
              <a:ext cx="204787" cy="1908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8590" y="542925"/>
              <a:ext cx="204787" cy="19081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22927" y="545782"/>
              <a:ext cx="204787" cy="1908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20425" y="584517"/>
              <a:ext cx="204787" cy="1908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82362" y="487997"/>
              <a:ext cx="204787" cy="19081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4940" y="573405"/>
              <a:ext cx="204787" cy="1908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199437" y="1773554"/>
              <a:ext cx="3947795" cy="4230370"/>
            </a:xfrm>
            <a:custGeom>
              <a:avLst/>
              <a:gdLst/>
              <a:ahLst/>
              <a:cxnLst/>
              <a:rect l="l" t="t" r="r" b="b"/>
              <a:pathLst>
                <a:path w="3947795" h="4230370">
                  <a:moveTo>
                    <a:pt x="3947477" y="0"/>
                  </a:moveTo>
                  <a:lnTo>
                    <a:pt x="0" y="0"/>
                  </a:lnTo>
                  <a:lnTo>
                    <a:pt x="0" y="4230370"/>
                  </a:lnTo>
                  <a:lnTo>
                    <a:pt x="3947477" y="4230370"/>
                  </a:lnTo>
                  <a:lnTo>
                    <a:pt x="3947477" y="0"/>
                  </a:lnTo>
                  <a:close/>
                </a:path>
              </a:pathLst>
            </a:custGeom>
            <a:solidFill>
              <a:srgbClr val="FFBA00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99437" y="1773554"/>
              <a:ext cx="3947795" cy="4230370"/>
            </a:xfrm>
            <a:custGeom>
              <a:avLst/>
              <a:gdLst/>
              <a:ahLst/>
              <a:cxnLst/>
              <a:rect l="l" t="t" r="r" b="b"/>
              <a:pathLst>
                <a:path w="3947795" h="4230370">
                  <a:moveTo>
                    <a:pt x="0" y="0"/>
                  </a:moveTo>
                  <a:lnTo>
                    <a:pt x="3947477" y="0"/>
                  </a:lnTo>
                  <a:lnTo>
                    <a:pt x="3947477" y="4230370"/>
                  </a:lnTo>
                  <a:lnTo>
                    <a:pt x="0" y="423037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15897" y="1773554"/>
              <a:ext cx="369570" cy="4230370"/>
            </a:xfrm>
            <a:custGeom>
              <a:avLst/>
              <a:gdLst/>
              <a:ahLst/>
              <a:cxnLst/>
              <a:rect l="l" t="t" r="r" b="b"/>
              <a:pathLst>
                <a:path w="369570" h="4230370">
                  <a:moveTo>
                    <a:pt x="369252" y="0"/>
                  </a:moveTo>
                  <a:lnTo>
                    <a:pt x="0" y="0"/>
                  </a:lnTo>
                  <a:lnTo>
                    <a:pt x="0" y="4230370"/>
                  </a:lnTo>
                  <a:lnTo>
                    <a:pt x="369252" y="4230370"/>
                  </a:lnTo>
                  <a:lnTo>
                    <a:pt x="369252" y="0"/>
                  </a:lnTo>
                  <a:close/>
                </a:path>
              </a:pathLst>
            </a:custGeom>
            <a:solidFill>
              <a:srgbClr val="F7D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15897" y="1773554"/>
              <a:ext cx="369570" cy="4230370"/>
            </a:xfrm>
            <a:custGeom>
              <a:avLst/>
              <a:gdLst/>
              <a:ahLst/>
              <a:cxnLst/>
              <a:rect l="l" t="t" r="r" b="b"/>
              <a:pathLst>
                <a:path w="369570" h="4230370">
                  <a:moveTo>
                    <a:pt x="0" y="4230370"/>
                  </a:moveTo>
                  <a:lnTo>
                    <a:pt x="0" y="0"/>
                  </a:lnTo>
                  <a:lnTo>
                    <a:pt x="369252" y="0"/>
                  </a:lnTo>
                  <a:lnTo>
                    <a:pt x="369252" y="4230370"/>
                  </a:lnTo>
                  <a:lnTo>
                    <a:pt x="0" y="423037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55344" y="779145"/>
            <a:ext cx="274193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55" dirty="0">
                <a:latin typeface="Times New Roman"/>
                <a:cs typeface="Times New Roman"/>
              </a:rPr>
              <a:t>Εξαρτήματα </a:t>
            </a:r>
            <a:r>
              <a:rPr sz="1850" spc="150" dirty="0">
                <a:latin typeface="Times New Roman"/>
                <a:cs typeface="Times New Roman"/>
              </a:rPr>
              <a:t>ανίχνευσης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6364" y="1444307"/>
            <a:ext cx="6510655" cy="47517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723900" indent="-146050">
              <a:lnSpc>
                <a:spcPct val="100000"/>
              </a:lnSpc>
              <a:spcBef>
                <a:spcPts val="49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723900" algn="l"/>
              </a:tabLst>
            </a:pPr>
            <a:r>
              <a:rPr sz="1050" spc="80" dirty="0">
                <a:latin typeface="Calibri"/>
                <a:cs typeface="Calibri"/>
              </a:rPr>
              <a:t>Τα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κύρια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εξαρτήματα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ενός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IDS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είναι:</a:t>
            </a:r>
            <a:endParaRPr sz="1050">
              <a:latin typeface="Calibri"/>
              <a:cs typeface="Calibri"/>
            </a:endParaRPr>
          </a:p>
          <a:p>
            <a:pPr marL="851535" lvl="1" indent="-91440">
              <a:lnSpc>
                <a:spcPct val="100000"/>
              </a:lnSpc>
              <a:spcBef>
                <a:spcPts val="103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851535" algn="l"/>
              </a:tabLst>
            </a:pPr>
            <a:r>
              <a:rPr sz="900" b="1" spc="55" dirty="0">
                <a:latin typeface="Calibri"/>
                <a:cs typeface="Calibri"/>
              </a:rPr>
              <a:t>Πηγές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ανίχνευσης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δεδομένων:</a:t>
            </a:r>
            <a:endParaRPr sz="900">
              <a:latin typeface="Calibri"/>
              <a:cs typeface="Calibri"/>
            </a:endParaRPr>
          </a:p>
          <a:p>
            <a:pPr marL="1034415" lvl="2" indent="-90805">
              <a:lnSpc>
                <a:spcPct val="100000"/>
              </a:lnSpc>
              <a:spcBef>
                <a:spcPts val="95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4415" algn="l"/>
              </a:tabLst>
            </a:pPr>
            <a:r>
              <a:rPr sz="800" spc="60" dirty="0">
                <a:latin typeface="Calibri"/>
                <a:cs typeface="Calibri"/>
              </a:rPr>
              <a:t>Στόχοι: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αντίληψη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δεδομένων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για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ανίχνευση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και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λήψη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 marL="1035050" marR="471170" lvl="2" indent="-91440">
              <a:lnSpc>
                <a:spcPct val="103600"/>
              </a:lnSpc>
              <a:spcBef>
                <a:spcPts val="90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5050" algn="l"/>
              </a:tabLst>
            </a:pPr>
            <a:r>
              <a:rPr sz="800" spc="50" dirty="0">
                <a:latin typeface="Calibri"/>
                <a:cs typeface="Calibri"/>
              </a:rPr>
              <a:t>Πόροι: (επ)αισθητήρες </a:t>
            </a:r>
            <a:r>
              <a:rPr sz="800" spc="40" dirty="0">
                <a:latin typeface="Calibri"/>
                <a:cs typeface="Calibri"/>
              </a:rPr>
              <a:t>(π.χ. </a:t>
            </a:r>
            <a:r>
              <a:rPr sz="800" spc="50" dirty="0">
                <a:latin typeface="Calibri"/>
                <a:cs typeface="Calibri"/>
              </a:rPr>
              <a:t>φυσικοί αισθητήρες, έξυπνοι </a:t>
            </a:r>
            <a:r>
              <a:rPr sz="800" spc="45" dirty="0">
                <a:latin typeface="Calibri"/>
                <a:cs typeface="Calibri"/>
              </a:rPr>
              <a:t>μετρητές), </a:t>
            </a:r>
            <a:r>
              <a:rPr sz="800" spc="55" dirty="0">
                <a:latin typeface="Calibri"/>
                <a:cs typeface="Calibri"/>
              </a:rPr>
              <a:t>πράκτορες </a:t>
            </a:r>
            <a:r>
              <a:rPr sz="800" spc="50" dirty="0">
                <a:latin typeface="Calibri"/>
                <a:cs typeface="Calibri"/>
              </a:rPr>
              <a:t>λογισμικού, αρχεία </a:t>
            </a:r>
            <a:r>
              <a:rPr sz="800" spc="55" dirty="0">
                <a:latin typeface="Calibri"/>
                <a:cs typeface="Calibri"/>
              </a:rPr>
              <a:t> καταγραφής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(τείχη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(ηλεκτρονικής)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προστασίας,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λειτουργικό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σύστημα,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προσβάσεις...),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ειδοποιήσεις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κ.λπ.</a:t>
            </a:r>
            <a:endParaRPr sz="8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Clr>
                <a:srgbClr val="FFBA00"/>
              </a:buClr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851535" lvl="1" indent="-91440">
              <a:lnSpc>
                <a:spcPct val="100000"/>
              </a:lnSpc>
              <a:buClr>
                <a:srgbClr val="FFBA00"/>
              </a:buClr>
              <a:buSzPct val="155555"/>
              <a:buFont typeface="Arial"/>
              <a:buChar char="•"/>
              <a:tabLst>
                <a:tab pos="851535" algn="l"/>
              </a:tabLst>
            </a:pPr>
            <a:r>
              <a:rPr sz="900" b="1" spc="55" dirty="0">
                <a:latin typeface="Calibri"/>
                <a:cs typeface="Calibri"/>
              </a:rPr>
              <a:t>Πηγές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συλλογής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δεδομένων:</a:t>
            </a:r>
            <a:endParaRPr sz="900">
              <a:latin typeface="Calibri"/>
              <a:cs typeface="Calibri"/>
            </a:endParaRPr>
          </a:p>
          <a:p>
            <a:pPr marL="1034415" lvl="2" indent="-90805">
              <a:lnSpc>
                <a:spcPct val="100000"/>
              </a:lnSpc>
              <a:spcBef>
                <a:spcPts val="95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4415" algn="l"/>
              </a:tabLst>
            </a:pPr>
            <a:r>
              <a:rPr sz="800" spc="65" dirty="0">
                <a:latin typeface="Calibri"/>
                <a:cs typeface="Calibri"/>
              </a:rPr>
              <a:t>Στόχος: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συλλογή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δεδομένων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από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πηγές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αντίληψης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για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ανίχνευση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και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λήψη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 marL="1034415" lvl="2" indent="-90805">
              <a:lnSpc>
                <a:spcPct val="100000"/>
              </a:lnSpc>
              <a:spcBef>
                <a:spcPts val="93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4415" algn="l"/>
              </a:tabLst>
            </a:pP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κεντρικά,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κατανεμημένα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ή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αποκεντρωμένα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συστήματα</a:t>
            </a:r>
            <a:endParaRPr sz="800">
              <a:latin typeface="Calibri"/>
              <a:cs typeface="Calibri"/>
            </a:endParaRPr>
          </a:p>
          <a:p>
            <a:pPr marL="851535" lvl="1" indent="-91440">
              <a:lnSpc>
                <a:spcPct val="100000"/>
              </a:lnSpc>
              <a:spcBef>
                <a:spcPts val="109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851535" algn="l"/>
              </a:tabLst>
            </a:pPr>
            <a:r>
              <a:rPr sz="900" b="1" spc="60" dirty="0">
                <a:latin typeface="Calibri"/>
                <a:cs typeface="Calibri"/>
              </a:rPr>
              <a:t>Ανιχνευτές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και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ανάλυση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endParaRPr sz="900">
              <a:latin typeface="Calibri"/>
              <a:cs typeface="Calibri"/>
            </a:endParaRPr>
          </a:p>
          <a:p>
            <a:pPr marL="1034415" lvl="2" indent="-90805">
              <a:lnSpc>
                <a:spcPct val="100000"/>
              </a:lnSpc>
              <a:spcBef>
                <a:spcPts val="88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4415" algn="l"/>
              </a:tabLst>
            </a:pPr>
            <a:r>
              <a:rPr sz="800" spc="50" dirty="0">
                <a:latin typeface="Calibri"/>
                <a:cs typeface="Calibri"/>
              </a:rPr>
              <a:t>Στόχος: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ανάλυση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στοιχείων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επιθέσεων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προκαθορισμένων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μοτίβων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ή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υπογραφών</a:t>
            </a:r>
            <a:endParaRPr sz="800">
              <a:latin typeface="Calibri"/>
              <a:cs typeface="Calibri"/>
            </a:endParaRPr>
          </a:p>
          <a:p>
            <a:pPr marL="1034415" lvl="2" indent="-90805">
              <a:lnSpc>
                <a:spcPct val="100000"/>
              </a:lnSpc>
              <a:spcBef>
                <a:spcPts val="100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4415" algn="l"/>
              </a:tabLst>
            </a:pP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τεχνικές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ανίχνευσης,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όπως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μοντέλα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μηχανικής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μάθησης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(ML)</a:t>
            </a:r>
            <a:endParaRPr sz="800">
              <a:latin typeface="Calibri"/>
              <a:cs typeface="Calibri"/>
            </a:endParaRPr>
          </a:p>
          <a:p>
            <a:pPr marL="851535" lvl="1" indent="-91440">
              <a:lnSpc>
                <a:spcPct val="100000"/>
              </a:lnSpc>
              <a:spcBef>
                <a:spcPts val="1025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851535" algn="l"/>
              </a:tabLst>
            </a:pPr>
            <a:r>
              <a:rPr sz="900" b="1" spc="60" dirty="0">
                <a:latin typeface="Calibri"/>
                <a:cs typeface="Calibri"/>
              </a:rPr>
              <a:t>Βάσεις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δεδομένων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για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αποθήκευση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endParaRPr sz="900">
              <a:latin typeface="Calibri"/>
              <a:cs typeface="Calibri"/>
            </a:endParaRPr>
          </a:p>
          <a:p>
            <a:pPr marL="1034415" lvl="2" indent="-90805">
              <a:lnSpc>
                <a:spcPct val="100000"/>
              </a:lnSpc>
              <a:spcBef>
                <a:spcPts val="95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4415" algn="l"/>
              </a:tabLst>
            </a:pPr>
            <a:r>
              <a:rPr sz="800" spc="65" dirty="0">
                <a:latin typeface="Calibri"/>
                <a:cs typeface="Calibri"/>
              </a:rPr>
              <a:t>Στόχος: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να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διατηρείται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αντίγραφο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των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αποδεικτικών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στοιχείων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-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προηγούμενη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εμπειρία/αποδεικτικά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στοιχεία</a:t>
            </a:r>
            <a:endParaRPr sz="800">
              <a:latin typeface="Calibri"/>
              <a:cs typeface="Calibri"/>
            </a:endParaRPr>
          </a:p>
          <a:p>
            <a:pPr marL="1034415" lvl="2" indent="-90805">
              <a:lnSpc>
                <a:spcPct val="100000"/>
              </a:lnSpc>
              <a:spcBef>
                <a:spcPts val="93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4415" algn="l"/>
              </a:tabLst>
            </a:pP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ιστορικοί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να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βοηθήσουν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στην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ανίχνευση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φυσιολογικής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ή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μη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φυσιολογικής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συμπεριφοράς</a:t>
            </a:r>
            <a:endParaRPr sz="800">
              <a:latin typeface="Calibri"/>
              <a:cs typeface="Calibri"/>
            </a:endParaRPr>
          </a:p>
          <a:p>
            <a:pPr marL="900430" lvl="1" indent="-140335">
              <a:lnSpc>
                <a:spcPct val="100000"/>
              </a:lnSpc>
              <a:spcBef>
                <a:spcPts val="1115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900430" algn="l"/>
              </a:tabLst>
            </a:pPr>
            <a:r>
              <a:rPr sz="900" b="1" spc="45" dirty="0">
                <a:latin typeface="Calibri"/>
                <a:cs typeface="Calibri"/>
              </a:rPr>
              <a:t>Διαχειριστές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ειδοποιήσεων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και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ειδοποιήσεων</a:t>
            </a:r>
            <a:endParaRPr sz="900">
              <a:latin typeface="Calibri"/>
              <a:cs typeface="Calibri"/>
            </a:endParaRPr>
          </a:p>
          <a:p>
            <a:pPr marL="1034415" lvl="2" indent="-90805">
              <a:lnSpc>
                <a:spcPct val="100000"/>
              </a:lnSpc>
              <a:spcBef>
                <a:spcPts val="95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4415" algn="l"/>
              </a:tabLst>
            </a:pPr>
            <a:r>
              <a:rPr sz="800" spc="50" dirty="0">
                <a:latin typeface="Calibri"/>
                <a:cs typeface="Calibri"/>
              </a:rPr>
              <a:t>Στόχος: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να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ενημερωθούν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οι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αντίστοιχοι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διευθυντές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την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κατάσταση.</a:t>
            </a:r>
            <a:endParaRPr sz="800">
              <a:latin typeface="Calibri"/>
              <a:cs typeface="Calibri"/>
            </a:endParaRPr>
          </a:p>
          <a:p>
            <a:pPr marL="1034415" lvl="2" indent="-90805">
              <a:lnSpc>
                <a:spcPct val="100000"/>
              </a:lnSpc>
              <a:spcBef>
                <a:spcPts val="90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4415" algn="l"/>
              </a:tabLst>
            </a:pP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συναγερμοί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αναφορές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(μέσω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SMS,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ηλεκτρονικού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ταχυδρομείου,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ειδικών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εφαρμογών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.)</a:t>
            </a:r>
            <a:endParaRPr sz="800">
              <a:latin typeface="Calibri"/>
              <a:cs typeface="Calibri"/>
            </a:endParaRPr>
          </a:p>
          <a:p>
            <a:pPr marL="723900" indent="-146050">
              <a:lnSpc>
                <a:spcPct val="100000"/>
              </a:lnSpc>
              <a:spcBef>
                <a:spcPts val="103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723900" algn="l"/>
              </a:tabLst>
            </a:pPr>
            <a:r>
              <a:rPr sz="1050" spc="-5" dirty="0">
                <a:latin typeface="Calibri"/>
                <a:cs typeface="Calibri"/>
              </a:rPr>
              <a:t>ΑΠΟΤΕΛΕΣΜΑ: ένα </a:t>
            </a:r>
            <a:r>
              <a:rPr sz="1200" b="1" spc="-5" dirty="0">
                <a:solidFill>
                  <a:srgbClr val="BF0000"/>
                </a:solidFill>
                <a:latin typeface="Courier New"/>
                <a:cs typeface="Courier New"/>
              </a:rPr>
              <a:t>αυτόματο</a:t>
            </a:r>
            <a:r>
              <a:rPr sz="1200" b="1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BF0000"/>
                </a:solidFill>
                <a:latin typeface="Courier New"/>
                <a:cs typeface="Courier New"/>
              </a:rPr>
              <a:t>κεντρικό</a:t>
            </a:r>
            <a:r>
              <a:rPr sz="1200" b="1" spc="15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sz="1200" b="1" spc="-15" dirty="0">
                <a:solidFill>
                  <a:srgbClr val="BF0000"/>
                </a:solidFill>
                <a:latin typeface="Courier New"/>
                <a:cs typeface="Courier New"/>
              </a:rPr>
              <a:t>σύστημα</a:t>
            </a:r>
            <a:r>
              <a:rPr sz="1200" b="1" spc="-10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BF0000"/>
                </a:solidFill>
                <a:latin typeface="Courier New"/>
                <a:cs typeface="Courier New"/>
              </a:rPr>
              <a:t>παρακολούθησης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197850" y="359092"/>
            <a:ext cx="436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latin typeface="Calibri"/>
                <a:cs typeface="Calibri"/>
              </a:rPr>
              <a:t>Δεδομένα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158537" y="6513512"/>
            <a:ext cx="121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460547" y="5078729"/>
            <a:ext cx="11188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200" spc="114" dirty="0" err="1">
                <a:latin typeface="Calibri"/>
                <a:cs typeface="Calibri"/>
              </a:rPr>
              <a:t>Δι</a:t>
            </a:r>
            <a:r>
              <a:rPr sz="1200" spc="114" dirty="0">
                <a:latin typeface="Calibri"/>
                <a:cs typeface="Calibri"/>
              </a:rPr>
              <a:t>αχειριστής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ει</a:t>
            </a:r>
            <a:r>
              <a:rPr sz="1200" spc="155" dirty="0">
                <a:latin typeface="Calibri"/>
                <a:cs typeface="Calibri"/>
              </a:rPr>
              <a:t>δοπ</a:t>
            </a:r>
            <a:r>
              <a:rPr sz="1200" spc="150" dirty="0">
                <a:latin typeface="Calibri"/>
                <a:cs typeface="Calibri"/>
              </a:rPr>
              <a:t>ο</a:t>
            </a:r>
            <a:r>
              <a:rPr sz="1200" spc="80" dirty="0">
                <a:latin typeface="Calibri"/>
                <a:cs typeface="Calibri"/>
              </a:rPr>
              <a:t>ι</a:t>
            </a:r>
            <a:r>
              <a:rPr sz="1200" spc="160" dirty="0">
                <a:latin typeface="Calibri"/>
                <a:cs typeface="Calibri"/>
              </a:rPr>
              <a:t>ή</a:t>
            </a:r>
            <a:r>
              <a:rPr sz="1200" spc="155" dirty="0">
                <a:latin typeface="Calibri"/>
                <a:cs typeface="Calibri"/>
              </a:rPr>
              <a:t>σ</a:t>
            </a:r>
            <a:r>
              <a:rPr sz="1200" spc="114" dirty="0">
                <a:latin typeface="Calibri"/>
                <a:cs typeface="Calibri"/>
              </a:rPr>
              <a:t>εων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66517" y="3487737"/>
            <a:ext cx="194437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00" marR="5080" indent="-571500">
              <a:lnSpc>
                <a:spcPct val="101699"/>
              </a:lnSpc>
              <a:spcBef>
                <a:spcPts val="75"/>
              </a:spcBef>
            </a:pPr>
            <a:r>
              <a:rPr sz="1200" spc="130" dirty="0">
                <a:latin typeface="Calibri"/>
                <a:cs typeface="Calibri"/>
              </a:rPr>
              <a:t>Ανιχνευτής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αναλυτής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150" dirty="0">
                <a:latin typeface="Calibri"/>
                <a:cs typeface="Calibri"/>
              </a:rPr>
              <a:t>δεδομένων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660161" y="2006283"/>
            <a:ext cx="668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140" dirty="0">
                <a:latin typeface="Calibri"/>
                <a:cs typeface="Calibri"/>
              </a:rPr>
              <a:t>Συλλογή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65744" y="2704703"/>
            <a:ext cx="177800" cy="2834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60" dirty="0">
                <a:solidFill>
                  <a:srgbClr val="BF0000"/>
                </a:solidFill>
                <a:latin typeface="Calibri"/>
                <a:cs typeface="Calibri"/>
              </a:rPr>
              <a:t>ΚΕΝΤΡΙΚΌ</a:t>
            </a:r>
            <a:r>
              <a:rPr sz="1200" b="1" spc="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BF0000"/>
                </a:solidFill>
                <a:latin typeface="Calibri"/>
                <a:cs typeface="Calibri"/>
              </a:rPr>
              <a:t>ΣΎΣΤΗΜΑ</a:t>
            </a:r>
            <a:r>
              <a:rPr sz="1200" b="1" spc="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BF0000"/>
                </a:solidFill>
                <a:latin typeface="Calibri"/>
                <a:cs typeface="Calibri"/>
              </a:rPr>
              <a:t>ΠΑΡΑΚΟΛΟΎΘΗΣΗΣ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1236959" y="5078095"/>
            <a:ext cx="963294" cy="1767205"/>
            <a:chOff x="11236959" y="5078095"/>
            <a:chExt cx="963294" cy="1767205"/>
          </a:xfrm>
        </p:grpSpPr>
        <p:sp>
          <p:nvSpPr>
            <p:cNvPr id="61" name="object 61"/>
            <p:cNvSpPr/>
            <p:nvPr/>
          </p:nvSpPr>
          <p:spPr>
            <a:xfrm>
              <a:off x="11244897" y="5086032"/>
              <a:ext cx="723265" cy="873125"/>
            </a:xfrm>
            <a:custGeom>
              <a:avLst/>
              <a:gdLst/>
              <a:ahLst/>
              <a:cxnLst/>
              <a:rect l="l" t="t" r="r" b="b"/>
              <a:pathLst>
                <a:path w="723265" h="873125">
                  <a:moveTo>
                    <a:pt x="723265" y="0"/>
                  </a:moveTo>
                  <a:lnTo>
                    <a:pt x="329247" y="8889"/>
                  </a:lnTo>
                  <a:lnTo>
                    <a:pt x="280670" y="22224"/>
                  </a:lnTo>
                  <a:lnTo>
                    <a:pt x="234950" y="58737"/>
                  </a:lnTo>
                  <a:lnTo>
                    <a:pt x="193040" y="116204"/>
                  </a:lnTo>
                  <a:lnTo>
                    <a:pt x="173672" y="152717"/>
                  </a:lnTo>
                  <a:lnTo>
                    <a:pt x="155257" y="193674"/>
                  </a:lnTo>
                  <a:lnTo>
                    <a:pt x="138430" y="238759"/>
                  </a:lnTo>
                  <a:lnTo>
                    <a:pt x="122555" y="288607"/>
                  </a:lnTo>
                  <a:lnTo>
                    <a:pt x="108585" y="341947"/>
                  </a:lnTo>
                  <a:lnTo>
                    <a:pt x="95885" y="399414"/>
                  </a:lnTo>
                  <a:lnTo>
                    <a:pt x="84772" y="460374"/>
                  </a:lnTo>
                  <a:lnTo>
                    <a:pt x="75565" y="524509"/>
                  </a:lnTo>
                  <a:lnTo>
                    <a:pt x="67945" y="591819"/>
                  </a:lnTo>
                  <a:lnTo>
                    <a:pt x="62547" y="661987"/>
                  </a:lnTo>
                  <a:lnTo>
                    <a:pt x="0" y="663257"/>
                  </a:lnTo>
                  <a:lnTo>
                    <a:pt x="254952" y="873124"/>
                  </a:lnTo>
                  <a:lnTo>
                    <a:pt x="516905" y="653097"/>
                  </a:lnTo>
                  <a:lnTo>
                    <a:pt x="456247" y="653097"/>
                  </a:lnTo>
                  <a:lnTo>
                    <a:pt x="461962" y="582929"/>
                  </a:lnTo>
                  <a:lnTo>
                    <a:pt x="469582" y="515619"/>
                  </a:lnTo>
                  <a:lnTo>
                    <a:pt x="478790" y="451484"/>
                  </a:lnTo>
                  <a:lnTo>
                    <a:pt x="489902" y="390524"/>
                  </a:lnTo>
                  <a:lnTo>
                    <a:pt x="502285" y="333057"/>
                  </a:lnTo>
                  <a:lnTo>
                    <a:pt x="516572" y="279717"/>
                  </a:lnTo>
                  <a:lnTo>
                    <a:pt x="532130" y="229869"/>
                  </a:lnTo>
                  <a:lnTo>
                    <a:pt x="549275" y="184467"/>
                  </a:lnTo>
                  <a:lnTo>
                    <a:pt x="567372" y="143509"/>
                  </a:lnTo>
                  <a:lnTo>
                    <a:pt x="587057" y="107314"/>
                  </a:lnTo>
                  <a:lnTo>
                    <a:pt x="628967" y="49529"/>
                  </a:lnTo>
                  <a:lnTo>
                    <a:pt x="674687" y="13334"/>
                  </a:lnTo>
                  <a:lnTo>
                    <a:pt x="698500" y="3492"/>
                  </a:lnTo>
                  <a:lnTo>
                    <a:pt x="723265" y="0"/>
                  </a:lnTo>
                  <a:close/>
                </a:path>
                <a:path w="723265" h="873125">
                  <a:moveTo>
                    <a:pt x="518795" y="651509"/>
                  </a:moveTo>
                  <a:lnTo>
                    <a:pt x="456247" y="653097"/>
                  </a:lnTo>
                  <a:lnTo>
                    <a:pt x="516905" y="653097"/>
                  </a:lnTo>
                  <a:lnTo>
                    <a:pt x="518795" y="651509"/>
                  </a:lnTo>
                  <a:close/>
                </a:path>
              </a:pathLst>
            </a:custGeom>
            <a:solidFill>
              <a:srgbClr val="BF8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776392" y="5086350"/>
              <a:ext cx="415925" cy="864235"/>
            </a:xfrm>
            <a:custGeom>
              <a:avLst/>
              <a:gdLst/>
              <a:ahLst/>
              <a:cxnLst/>
              <a:rect l="l" t="t" r="r" b="b"/>
              <a:pathLst>
                <a:path w="415925" h="864235">
                  <a:moveTo>
                    <a:pt x="203517" y="0"/>
                  </a:moveTo>
                  <a:lnTo>
                    <a:pt x="154304" y="7619"/>
                  </a:lnTo>
                  <a:lnTo>
                    <a:pt x="106362" y="40322"/>
                  </a:lnTo>
                  <a:lnTo>
                    <a:pt x="60960" y="98107"/>
                  </a:lnTo>
                  <a:lnTo>
                    <a:pt x="39370" y="136525"/>
                  </a:lnTo>
                  <a:lnTo>
                    <a:pt x="19050" y="181292"/>
                  </a:lnTo>
                  <a:lnTo>
                    <a:pt x="0" y="232092"/>
                  </a:lnTo>
                  <a:lnTo>
                    <a:pt x="14287" y="270827"/>
                  </a:lnTo>
                  <a:lnTo>
                    <a:pt x="27622" y="311467"/>
                  </a:lnTo>
                  <a:lnTo>
                    <a:pt x="40004" y="354330"/>
                  </a:lnTo>
                  <a:lnTo>
                    <a:pt x="51435" y="399097"/>
                  </a:lnTo>
                  <a:lnTo>
                    <a:pt x="61912" y="445769"/>
                  </a:lnTo>
                  <a:lnTo>
                    <a:pt x="71437" y="493712"/>
                  </a:lnTo>
                  <a:lnTo>
                    <a:pt x="80010" y="543560"/>
                  </a:lnTo>
                  <a:lnTo>
                    <a:pt x="87312" y="594360"/>
                  </a:lnTo>
                  <a:lnTo>
                    <a:pt x="93662" y="646747"/>
                  </a:lnTo>
                  <a:lnTo>
                    <a:pt x="99060" y="699769"/>
                  </a:lnTo>
                  <a:lnTo>
                    <a:pt x="103187" y="754062"/>
                  </a:lnTo>
                  <a:lnTo>
                    <a:pt x="106045" y="808672"/>
                  </a:lnTo>
                  <a:lnTo>
                    <a:pt x="107950" y="863917"/>
                  </a:lnTo>
                  <a:lnTo>
                    <a:pt x="415607" y="856932"/>
                  </a:lnTo>
                  <a:lnTo>
                    <a:pt x="415607" y="284797"/>
                  </a:lnTo>
                  <a:lnTo>
                    <a:pt x="411797" y="272415"/>
                  </a:lnTo>
                  <a:lnTo>
                    <a:pt x="391795" y="217805"/>
                  </a:lnTo>
                  <a:lnTo>
                    <a:pt x="370522" y="168909"/>
                  </a:lnTo>
                  <a:lnTo>
                    <a:pt x="348615" y="126364"/>
                  </a:lnTo>
                  <a:lnTo>
                    <a:pt x="325437" y="89852"/>
                  </a:lnTo>
                  <a:lnTo>
                    <a:pt x="301942" y="59372"/>
                  </a:lnTo>
                  <a:lnTo>
                    <a:pt x="253365" y="17462"/>
                  </a:lnTo>
                  <a:lnTo>
                    <a:pt x="228600" y="5397"/>
                  </a:lnTo>
                  <a:lnTo>
                    <a:pt x="203517" y="0"/>
                  </a:lnTo>
                  <a:close/>
                </a:path>
              </a:pathLst>
            </a:custGeom>
            <a:solidFill>
              <a:srgbClr val="9A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244897" y="5086032"/>
              <a:ext cx="947419" cy="873125"/>
            </a:xfrm>
            <a:custGeom>
              <a:avLst/>
              <a:gdLst/>
              <a:ahLst/>
              <a:cxnLst/>
              <a:rect l="l" t="t" r="r" b="b"/>
              <a:pathLst>
                <a:path w="947420" h="873125">
                  <a:moveTo>
                    <a:pt x="723265" y="0"/>
                  </a:moveTo>
                  <a:lnTo>
                    <a:pt x="674687" y="13334"/>
                  </a:lnTo>
                  <a:lnTo>
                    <a:pt x="628967" y="49529"/>
                  </a:lnTo>
                  <a:lnTo>
                    <a:pt x="587057" y="107314"/>
                  </a:lnTo>
                  <a:lnTo>
                    <a:pt x="567372" y="143509"/>
                  </a:lnTo>
                  <a:lnTo>
                    <a:pt x="549275" y="184467"/>
                  </a:lnTo>
                  <a:lnTo>
                    <a:pt x="532130" y="229869"/>
                  </a:lnTo>
                  <a:lnTo>
                    <a:pt x="516572" y="279717"/>
                  </a:lnTo>
                  <a:lnTo>
                    <a:pt x="502285" y="333057"/>
                  </a:lnTo>
                  <a:lnTo>
                    <a:pt x="489902" y="390524"/>
                  </a:lnTo>
                  <a:lnTo>
                    <a:pt x="478790" y="451484"/>
                  </a:lnTo>
                  <a:lnTo>
                    <a:pt x="469582" y="515619"/>
                  </a:lnTo>
                  <a:lnTo>
                    <a:pt x="461962" y="582929"/>
                  </a:lnTo>
                  <a:lnTo>
                    <a:pt x="456247" y="653097"/>
                  </a:lnTo>
                  <a:lnTo>
                    <a:pt x="518795" y="651509"/>
                  </a:lnTo>
                  <a:lnTo>
                    <a:pt x="254952" y="873124"/>
                  </a:lnTo>
                  <a:lnTo>
                    <a:pt x="0" y="663257"/>
                  </a:lnTo>
                  <a:lnTo>
                    <a:pt x="62547" y="661987"/>
                  </a:lnTo>
                  <a:lnTo>
                    <a:pt x="67945" y="591819"/>
                  </a:lnTo>
                  <a:lnTo>
                    <a:pt x="75565" y="524509"/>
                  </a:lnTo>
                  <a:lnTo>
                    <a:pt x="84772" y="460374"/>
                  </a:lnTo>
                  <a:lnTo>
                    <a:pt x="95885" y="399414"/>
                  </a:lnTo>
                  <a:lnTo>
                    <a:pt x="108585" y="341947"/>
                  </a:lnTo>
                  <a:lnTo>
                    <a:pt x="122555" y="288607"/>
                  </a:lnTo>
                  <a:lnTo>
                    <a:pt x="138430" y="238759"/>
                  </a:lnTo>
                  <a:lnTo>
                    <a:pt x="155257" y="193674"/>
                  </a:lnTo>
                  <a:lnTo>
                    <a:pt x="173672" y="152717"/>
                  </a:lnTo>
                  <a:lnTo>
                    <a:pt x="193040" y="116204"/>
                  </a:lnTo>
                  <a:lnTo>
                    <a:pt x="234950" y="58737"/>
                  </a:lnTo>
                  <a:lnTo>
                    <a:pt x="280670" y="22224"/>
                  </a:lnTo>
                  <a:lnTo>
                    <a:pt x="329247" y="8889"/>
                  </a:lnTo>
                  <a:lnTo>
                    <a:pt x="723265" y="0"/>
                  </a:lnTo>
                  <a:lnTo>
                    <a:pt x="745807" y="2222"/>
                  </a:lnTo>
                  <a:lnTo>
                    <a:pt x="790257" y="21272"/>
                  </a:lnTo>
                  <a:lnTo>
                    <a:pt x="832802" y="59054"/>
                  </a:lnTo>
                  <a:lnTo>
                    <a:pt x="872490" y="114299"/>
                  </a:lnTo>
                  <a:lnTo>
                    <a:pt x="891222" y="147954"/>
                  </a:lnTo>
                  <a:lnTo>
                    <a:pt x="909320" y="185419"/>
                  </a:lnTo>
                  <a:lnTo>
                    <a:pt x="926147" y="226059"/>
                  </a:lnTo>
                  <a:lnTo>
                    <a:pt x="942340" y="270509"/>
                  </a:lnTo>
                  <a:lnTo>
                    <a:pt x="947102" y="285432"/>
                  </a:lnTo>
                </a:path>
                <a:path w="947420" h="873125">
                  <a:moveTo>
                    <a:pt x="947102" y="857567"/>
                  </a:moveTo>
                  <a:lnTo>
                    <a:pt x="639445" y="864552"/>
                  </a:lnTo>
                  <a:lnTo>
                    <a:pt x="637540" y="808989"/>
                  </a:lnTo>
                  <a:lnTo>
                    <a:pt x="634365" y="754379"/>
                  </a:lnTo>
                  <a:lnTo>
                    <a:pt x="630237" y="700404"/>
                  </a:lnTo>
                  <a:lnTo>
                    <a:pt x="625157" y="647064"/>
                  </a:lnTo>
                  <a:lnTo>
                    <a:pt x="618807" y="594994"/>
                  </a:lnTo>
                  <a:lnTo>
                    <a:pt x="611187" y="543877"/>
                  </a:lnTo>
                  <a:lnTo>
                    <a:pt x="602615" y="494347"/>
                  </a:lnTo>
                  <a:lnTo>
                    <a:pt x="593090" y="446087"/>
                  </a:lnTo>
                  <a:lnTo>
                    <a:pt x="582612" y="399414"/>
                  </a:lnTo>
                  <a:lnTo>
                    <a:pt x="571182" y="354647"/>
                  </a:lnTo>
                  <a:lnTo>
                    <a:pt x="558800" y="311784"/>
                  </a:lnTo>
                  <a:lnTo>
                    <a:pt x="545465" y="271144"/>
                  </a:lnTo>
                  <a:lnTo>
                    <a:pt x="531495" y="232727"/>
                  </a:lnTo>
                </a:path>
              </a:pathLst>
            </a:custGeom>
            <a:ln w="158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626532" y="5958522"/>
              <a:ext cx="565785" cy="878840"/>
            </a:xfrm>
            <a:custGeom>
              <a:avLst/>
              <a:gdLst/>
              <a:ahLst/>
              <a:cxnLst/>
              <a:rect l="l" t="t" r="r" b="b"/>
              <a:pathLst>
                <a:path w="565784" h="878840">
                  <a:moveTo>
                    <a:pt x="565467" y="222567"/>
                  </a:moveTo>
                  <a:lnTo>
                    <a:pt x="258762" y="222567"/>
                  </a:lnTo>
                  <a:lnTo>
                    <a:pt x="254000" y="293052"/>
                  </a:lnTo>
                  <a:lnTo>
                    <a:pt x="247332" y="360362"/>
                  </a:lnTo>
                  <a:lnTo>
                    <a:pt x="238759" y="424497"/>
                  </a:lnTo>
                  <a:lnTo>
                    <a:pt x="228600" y="485457"/>
                  </a:lnTo>
                  <a:lnTo>
                    <a:pt x="216534" y="543242"/>
                  </a:lnTo>
                  <a:lnTo>
                    <a:pt x="203200" y="596899"/>
                  </a:lnTo>
                  <a:lnTo>
                    <a:pt x="187959" y="646747"/>
                  </a:lnTo>
                  <a:lnTo>
                    <a:pt x="171450" y="692149"/>
                  </a:lnTo>
                  <a:lnTo>
                    <a:pt x="153670" y="733424"/>
                  </a:lnTo>
                  <a:lnTo>
                    <a:pt x="134937" y="769937"/>
                  </a:lnTo>
                  <a:lnTo>
                    <a:pt x="93662" y="828039"/>
                  </a:lnTo>
                  <a:lnTo>
                    <a:pt x="48259" y="865187"/>
                  </a:lnTo>
                  <a:lnTo>
                    <a:pt x="0" y="878839"/>
                  </a:lnTo>
                  <a:lnTo>
                    <a:pt x="393700" y="865187"/>
                  </a:lnTo>
                  <a:lnTo>
                    <a:pt x="442277" y="851217"/>
                  </a:lnTo>
                  <a:lnTo>
                    <a:pt x="487362" y="814387"/>
                  </a:lnTo>
                  <a:lnTo>
                    <a:pt x="528637" y="755967"/>
                  </a:lnTo>
                  <a:lnTo>
                    <a:pt x="547687" y="719454"/>
                  </a:lnTo>
                  <a:lnTo>
                    <a:pt x="565467" y="678497"/>
                  </a:lnTo>
                  <a:lnTo>
                    <a:pt x="565467" y="222567"/>
                  </a:lnTo>
                  <a:close/>
                </a:path>
                <a:path w="565784" h="878840">
                  <a:moveTo>
                    <a:pt x="457200" y="0"/>
                  </a:moveTo>
                  <a:lnTo>
                    <a:pt x="196214" y="224789"/>
                  </a:lnTo>
                  <a:lnTo>
                    <a:pt x="258762" y="222567"/>
                  </a:lnTo>
                  <a:lnTo>
                    <a:pt x="565467" y="222567"/>
                  </a:lnTo>
                  <a:lnTo>
                    <a:pt x="565467" y="866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F8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305857" y="5972175"/>
              <a:ext cx="509905" cy="865505"/>
            </a:xfrm>
            <a:custGeom>
              <a:avLst/>
              <a:gdLst/>
              <a:ahLst/>
              <a:cxnLst/>
              <a:rect l="l" t="t" r="r" b="b"/>
              <a:pathLst>
                <a:path w="509904" h="865504">
                  <a:moveTo>
                    <a:pt x="393700" y="0"/>
                  </a:moveTo>
                  <a:lnTo>
                    <a:pt x="0" y="13969"/>
                  </a:lnTo>
                  <a:lnTo>
                    <a:pt x="2539" y="67627"/>
                  </a:lnTo>
                  <a:lnTo>
                    <a:pt x="6032" y="120967"/>
                  </a:lnTo>
                  <a:lnTo>
                    <a:pt x="10795" y="173672"/>
                  </a:lnTo>
                  <a:lnTo>
                    <a:pt x="16509" y="225742"/>
                  </a:lnTo>
                  <a:lnTo>
                    <a:pt x="23177" y="276859"/>
                  </a:lnTo>
                  <a:lnTo>
                    <a:pt x="30797" y="326707"/>
                  </a:lnTo>
                  <a:lnTo>
                    <a:pt x="39687" y="375284"/>
                  </a:lnTo>
                  <a:lnTo>
                    <a:pt x="49529" y="422592"/>
                  </a:lnTo>
                  <a:lnTo>
                    <a:pt x="60007" y="468312"/>
                  </a:lnTo>
                  <a:lnTo>
                    <a:pt x="71754" y="512445"/>
                  </a:lnTo>
                  <a:lnTo>
                    <a:pt x="84137" y="554672"/>
                  </a:lnTo>
                  <a:lnTo>
                    <a:pt x="97472" y="595312"/>
                  </a:lnTo>
                  <a:lnTo>
                    <a:pt x="118109" y="649922"/>
                  </a:lnTo>
                  <a:lnTo>
                    <a:pt x="140017" y="698182"/>
                  </a:lnTo>
                  <a:lnTo>
                    <a:pt x="162559" y="740727"/>
                  </a:lnTo>
                  <a:lnTo>
                    <a:pt x="186054" y="776922"/>
                  </a:lnTo>
                  <a:lnTo>
                    <a:pt x="209867" y="807085"/>
                  </a:lnTo>
                  <a:lnTo>
                    <a:pt x="259079" y="848360"/>
                  </a:lnTo>
                  <a:lnTo>
                    <a:pt x="308927" y="865187"/>
                  </a:lnTo>
                  <a:lnTo>
                    <a:pt x="333692" y="864235"/>
                  </a:lnTo>
                  <a:lnTo>
                    <a:pt x="382270" y="843597"/>
                  </a:lnTo>
                  <a:lnTo>
                    <a:pt x="428625" y="797560"/>
                  </a:lnTo>
                  <a:lnTo>
                    <a:pt x="450532" y="765175"/>
                  </a:lnTo>
                  <a:lnTo>
                    <a:pt x="471487" y="726757"/>
                  </a:lnTo>
                  <a:lnTo>
                    <a:pt x="491172" y="681672"/>
                  </a:lnTo>
                  <a:lnTo>
                    <a:pt x="509587" y="630555"/>
                  </a:lnTo>
                  <a:lnTo>
                    <a:pt x="494982" y="592137"/>
                  </a:lnTo>
                  <a:lnTo>
                    <a:pt x="481329" y="551497"/>
                  </a:lnTo>
                  <a:lnTo>
                    <a:pt x="468312" y="508952"/>
                  </a:lnTo>
                  <a:lnTo>
                    <a:pt x="456247" y="464184"/>
                  </a:lnTo>
                  <a:lnTo>
                    <a:pt x="445134" y="417830"/>
                  </a:lnTo>
                  <a:lnTo>
                    <a:pt x="434975" y="369570"/>
                  </a:lnTo>
                  <a:lnTo>
                    <a:pt x="426084" y="320040"/>
                  </a:lnTo>
                  <a:lnTo>
                    <a:pt x="417829" y="269240"/>
                  </a:lnTo>
                  <a:lnTo>
                    <a:pt x="410845" y="217170"/>
                  </a:lnTo>
                  <a:lnTo>
                    <a:pt x="404812" y="164147"/>
                  </a:lnTo>
                  <a:lnTo>
                    <a:pt x="400050" y="110172"/>
                  </a:lnTo>
                  <a:lnTo>
                    <a:pt x="396239" y="55244"/>
                  </a:lnTo>
                  <a:lnTo>
                    <a:pt x="393700" y="0"/>
                  </a:lnTo>
                  <a:close/>
                </a:path>
              </a:pathLst>
            </a:custGeom>
            <a:solidFill>
              <a:srgbClr val="9A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305857" y="5958522"/>
              <a:ext cx="886460" cy="878840"/>
            </a:xfrm>
            <a:custGeom>
              <a:avLst/>
              <a:gdLst/>
              <a:ahLst/>
              <a:cxnLst/>
              <a:rect l="l" t="t" r="r" b="b"/>
              <a:pathLst>
                <a:path w="886459" h="878840">
                  <a:moveTo>
                    <a:pt x="320675" y="878839"/>
                  </a:moveTo>
                  <a:lnTo>
                    <a:pt x="369252" y="865187"/>
                  </a:lnTo>
                  <a:lnTo>
                    <a:pt x="414337" y="828039"/>
                  </a:lnTo>
                  <a:lnTo>
                    <a:pt x="455612" y="769937"/>
                  </a:lnTo>
                  <a:lnTo>
                    <a:pt x="474662" y="733424"/>
                  </a:lnTo>
                  <a:lnTo>
                    <a:pt x="492442" y="692149"/>
                  </a:lnTo>
                  <a:lnTo>
                    <a:pt x="508952" y="646747"/>
                  </a:lnTo>
                  <a:lnTo>
                    <a:pt x="523875" y="596899"/>
                  </a:lnTo>
                  <a:lnTo>
                    <a:pt x="537209" y="543242"/>
                  </a:lnTo>
                  <a:lnTo>
                    <a:pt x="549275" y="485457"/>
                  </a:lnTo>
                  <a:lnTo>
                    <a:pt x="559434" y="424497"/>
                  </a:lnTo>
                  <a:lnTo>
                    <a:pt x="568007" y="360362"/>
                  </a:lnTo>
                  <a:lnTo>
                    <a:pt x="574675" y="293052"/>
                  </a:lnTo>
                  <a:lnTo>
                    <a:pt x="579437" y="222567"/>
                  </a:lnTo>
                  <a:lnTo>
                    <a:pt x="516889" y="224789"/>
                  </a:lnTo>
                  <a:lnTo>
                    <a:pt x="777875" y="0"/>
                  </a:lnTo>
                  <a:lnTo>
                    <a:pt x="886142" y="86677"/>
                  </a:lnTo>
                </a:path>
                <a:path w="886459" h="878840">
                  <a:moveTo>
                    <a:pt x="886142" y="678497"/>
                  </a:moveTo>
                  <a:lnTo>
                    <a:pt x="868362" y="719454"/>
                  </a:lnTo>
                  <a:lnTo>
                    <a:pt x="849312" y="755967"/>
                  </a:lnTo>
                  <a:lnTo>
                    <a:pt x="808037" y="814387"/>
                  </a:lnTo>
                  <a:lnTo>
                    <a:pt x="762952" y="851217"/>
                  </a:lnTo>
                  <a:lnTo>
                    <a:pt x="714692" y="865187"/>
                  </a:lnTo>
                  <a:lnTo>
                    <a:pt x="320675" y="878839"/>
                  </a:lnTo>
                  <a:lnTo>
                    <a:pt x="298132" y="877252"/>
                  </a:lnTo>
                  <a:lnTo>
                    <a:pt x="253364" y="858519"/>
                  </a:lnTo>
                  <a:lnTo>
                    <a:pt x="210502" y="821054"/>
                  </a:lnTo>
                  <a:lnTo>
                    <a:pt x="170179" y="766444"/>
                  </a:lnTo>
                  <a:lnTo>
                    <a:pt x="150812" y="733107"/>
                  </a:lnTo>
                  <a:lnTo>
                    <a:pt x="132397" y="695959"/>
                  </a:lnTo>
                  <a:lnTo>
                    <a:pt x="114934" y="655319"/>
                  </a:lnTo>
                  <a:lnTo>
                    <a:pt x="98425" y="611187"/>
                  </a:lnTo>
                  <a:lnTo>
                    <a:pt x="82867" y="564197"/>
                  </a:lnTo>
                  <a:lnTo>
                    <a:pt x="68262" y="514032"/>
                  </a:lnTo>
                  <a:lnTo>
                    <a:pt x="54927" y="461009"/>
                  </a:lnTo>
                  <a:lnTo>
                    <a:pt x="42862" y="405447"/>
                  </a:lnTo>
                  <a:lnTo>
                    <a:pt x="32067" y="347344"/>
                  </a:lnTo>
                  <a:lnTo>
                    <a:pt x="22542" y="287019"/>
                  </a:lnTo>
                  <a:lnTo>
                    <a:pt x="14604" y="224789"/>
                  </a:lnTo>
                  <a:lnTo>
                    <a:pt x="8254" y="160337"/>
                  </a:lnTo>
                  <a:lnTo>
                    <a:pt x="3175" y="94614"/>
                  </a:lnTo>
                  <a:lnTo>
                    <a:pt x="0" y="27304"/>
                  </a:lnTo>
                  <a:lnTo>
                    <a:pt x="393700" y="13334"/>
                  </a:lnTo>
                  <a:lnTo>
                    <a:pt x="396239" y="68897"/>
                  </a:lnTo>
                  <a:lnTo>
                    <a:pt x="400050" y="123507"/>
                  </a:lnTo>
                  <a:lnTo>
                    <a:pt x="404812" y="177482"/>
                  </a:lnTo>
                  <a:lnTo>
                    <a:pt x="410845" y="230822"/>
                  </a:lnTo>
                  <a:lnTo>
                    <a:pt x="417829" y="282892"/>
                  </a:lnTo>
                  <a:lnTo>
                    <a:pt x="426084" y="333692"/>
                  </a:lnTo>
                  <a:lnTo>
                    <a:pt x="434975" y="383222"/>
                  </a:lnTo>
                  <a:lnTo>
                    <a:pt x="445134" y="431164"/>
                  </a:lnTo>
                  <a:lnTo>
                    <a:pt x="456247" y="477837"/>
                  </a:lnTo>
                  <a:lnTo>
                    <a:pt x="468312" y="522287"/>
                  </a:lnTo>
                  <a:lnTo>
                    <a:pt x="481329" y="565149"/>
                  </a:lnTo>
                  <a:lnTo>
                    <a:pt x="494982" y="605472"/>
                  </a:lnTo>
                  <a:lnTo>
                    <a:pt x="509587" y="643889"/>
                  </a:lnTo>
                </a:path>
              </a:pathLst>
            </a:custGeom>
            <a:ln w="158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94">
            <a:extLst>
              <a:ext uri="{FF2B5EF4-FFF2-40B4-BE49-F238E27FC236}">
                <a16:creationId xmlns:a16="http://schemas.microsoft.com/office/drawing/2014/main" id="{28C67B19-7E8D-A828-B522-D207DA225F31}"/>
              </a:ext>
            </a:extLst>
          </p:cNvPr>
          <p:cNvSpPr txBox="1"/>
          <p:nvPr/>
        </p:nvSpPr>
        <p:spPr>
          <a:xfrm>
            <a:off x="9590404" y="1067117"/>
            <a:ext cx="8889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5" dirty="0">
                <a:latin typeface="Calibri"/>
                <a:cs typeface="Calibri"/>
              </a:rPr>
              <a:t>π</a:t>
            </a:r>
            <a:r>
              <a:rPr sz="1200" spc="135" dirty="0" err="1">
                <a:latin typeface="Calibri"/>
                <a:cs typeface="Calibri"/>
              </a:rPr>
              <a:t>ράκτορε</a:t>
            </a:r>
            <a:r>
              <a:rPr lang="el-GR" sz="1200" spc="135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8" name="object 98">
            <a:extLst>
              <a:ext uri="{FF2B5EF4-FFF2-40B4-BE49-F238E27FC236}">
                <a16:creationId xmlns:a16="http://schemas.microsoft.com/office/drawing/2014/main" id="{EFAF55CC-BC51-62F0-27B6-581CBC944986}"/>
              </a:ext>
            </a:extLst>
          </p:cNvPr>
          <p:cNvSpPr txBox="1"/>
          <p:nvPr/>
        </p:nvSpPr>
        <p:spPr>
          <a:xfrm>
            <a:off x="8322944" y="855345"/>
            <a:ext cx="1221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5" dirty="0">
                <a:latin typeface="Calibri"/>
                <a:cs typeface="Calibri"/>
              </a:rPr>
              <a:t>α</a:t>
            </a:r>
            <a:r>
              <a:rPr sz="1200" spc="70" dirty="0" err="1">
                <a:latin typeface="Calibri"/>
                <a:cs typeface="Calibri"/>
              </a:rPr>
              <a:t>ι</a:t>
            </a:r>
            <a:r>
              <a:rPr sz="1200" spc="150" dirty="0" err="1">
                <a:latin typeface="Calibri"/>
                <a:cs typeface="Calibri"/>
              </a:rPr>
              <a:t>σ</a:t>
            </a:r>
            <a:r>
              <a:rPr sz="1200" spc="145" dirty="0" err="1">
                <a:latin typeface="Calibri"/>
                <a:cs typeface="Calibri"/>
              </a:rPr>
              <a:t>θη</a:t>
            </a:r>
            <a:r>
              <a:rPr sz="1200" spc="100" dirty="0" err="1">
                <a:latin typeface="Calibri"/>
                <a:cs typeface="Calibri"/>
              </a:rPr>
              <a:t>τ</a:t>
            </a:r>
            <a:r>
              <a:rPr sz="1200" spc="145" dirty="0" err="1">
                <a:latin typeface="Calibri"/>
                <a:cs typeface="Calibri"/>
              </a:rPr>
              <a:t>ή</a:t>
            </a:r>
            <a:r>
              <a:rPr sz="1200" spc="140" dirty="0" err="1">
                <a:latin typeface="Calibri"/>
                <a:cs typeface="Calibri"/>
              </a:rPr>
              <a:t>ρ</a:t>
            </a:r>
            <a:r>
              <a:rPr sz="1200" spc="120" dirty="0" err="1">
                <a:latin typeface="Calibri"/>
                <a:cs typeface="Calibri"/>
              </a:rPr>
              <a:t>ε</a:t>
            </a:r>
            <a:r>
              <a:rPr sz="1200" spc="125" dirty="0" err="1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9" name="object 99">
            <a:extLst>
              <a:ext uri="{FF2B5EF4-FFF2-40B4-BE49-F238E27FC236}">
                <a16:creationId xmlns:a16="http://schemas.microsoft.com/office/drawing/2014/main" id="{5A3528E2-C50A-CEB1-1169-46C4752B9471}"/>
              </a:ext>
            </a:extLst>
          </p:cNvPr>
          <p:cNvSpPr txBox="1"/>
          <p:nvPr/>
        </p:nvSpPr>
        <p:spPr>
          <a:xfrm>
            <a:off x="9836467" y="844556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latin typeface="Calibri"/>
                <a:cs typeface="Calibri"/>
              </a:rPr>
              <a:t>S</a:t>
            </a:r>
            <a:r>
              <a:rPr sz="1200" spc="265" dirty="0">
                <a:latin typeface="Calibri"/>
                <a:cs typeface="Calibri"/>
              </a:rPr>
              <a:t>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0" name="object 101">
            <a:extLst>
              <a:ext uri="{FF2B5EF4-FFF2-40B4-BE49-F238E27FC236}">
                <a16:creationId xmlns:a16="http://schemas.microsoft.com/office/drawing/2014/main" id="{6FDA0F8D-909C-07E4-E40E-765FD137813E}"/>
              </a:ext>
            </a:extLst>
          </p:cNvPr>
          <p:cNvSpPr txBox="1"/>
          <p:nvPr/>
        </p:nvSpPr>
        <p:spPr>
          <a:xfrm>
            <a:off x="10771186" y="795078"/>
            <a:ext cx="99123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7145">
              <a:lnSpc>
                <a:spcPct val="101699"/>
              </a:lnSpc>
              <a:spcBef>
                <a:spcPts val="75"/>
              </a:spcBef>
            </a:pPr>
            <a:r>
              <a:rPr sz="1200" spc="100" dirty="0">
                <a:latin typeface="Calibri"/>
                <a:cs typeface="Calibri"/>
              </a:rPr>
              <a:t>Κ</a:t>
            </a:r>
            <a:r>
              <a:rPr sz="1200" spc="110" dirty="0">
                <a:latin typeface="Calibri"/>
                <a:cs typeface="Calibri"/>
              </a:rPr>
              <a:t>α</a:t>
            </a:r>
            <a:r>
              <a:rPr sz="1200" spc="65" dirty="0">
                <a:latin typeface="Calibri"/>
                <a:cs typeface="Calibri"/>
              </a:rPr>
              <a:t>τ</a:t>
            </a:r>
            <a:r>
              <a:rPr sz="1200" spc="110" dirty="0">
                <a:latin typeface="Calibri"/>
                <a:cs typeface="Calibri"/>
              </a:rPr>
              <a:t>α</a:t>
            </a:r>
            <a:r>
              <a:rPr sz="1200" spc="80" dirty="0">
                <a:latin typeface="Calibri"/>
                <a:cs typeface="Calibri"/>
              </a:rPr>
              <a:t>γ</a:t>
            </a:r>
            <a:r>
              <a:rPr sz="1200" spc="95" dirty="0">
                <a:latin typeface="Calibri"/>
                <a:cs typeface="Calibri"/>
              </a:rPr>
              <a:t>ρ</a:t>
            </a:r>
            <a:r>
              <a:rPr sz="1200" spc="114" dirty="0">
                <a:latin typeface="Calibri"/>
                <a:cs typeface="Calibri"/>
              </a:rPr>
              <a:t>α</a:t>
            </a:r>
            <a:r>
              <a:rPr sz="1200" spc="130" dirty="0">
                <a:latin typeface="Calibri"/>
                <a:cs typeface="Calibri"/>
              </a:rPr>
              <a:t>φ</a:t>
            </a:r>
            <a:r>
              <a:rPr sz="1200" spc="85" dirty="0">
                <a:latin typeface="Calibri"/>
                <a:cs typeface="Calibri"/>
              </a:rPr>
              <a:t>έ</a:t>
            </a:r>
            <a:r>
              <a:rPr sz="1200" spc="75" dirty="0">
                <a:latin typeface="Calibri"/>
                <a:cs typeface="Calibri"/>
              </a:rPr>
              <a:t>ς</a:t>
            </a:r>
            <a:r>
              <a:rPr sz="1200" spc="55" dirty="0">
                <a:latin typeface="Calibri"/>
                <a:cs typeface="Calibri"/>
              </a:rPr>
              <a:t>,  </a:t>
            </a:r>
            <a:r>
              <a:rPr sz="1200" spc="95" dirty="0">
                <a:latin typeface="Calibri"/>
                <a:cs typeface="Calibri"/>
              </a:rPr>
              <a:t>ε</a:t>
            </a:r>
            <a:r>
              <a:rPr sz="1200" spc="50" dirty="0">
                <a:latin typeface="Calibri"/>
                <a:cs typeface="Calibri"/>
              </a:rPr>
              <a:t>ι</a:t>
            </a:r>
            <a:r>
              <a:rPr sz="1200" spc="114" dirty="0">
                <a:latin typeface="Calibri"/>
                <a:cs typeface="Calibri"/>
              </a:rPr>
              <a:t>δ</a:t>
            </a:r>
            <a:r>
              <a:rPr sz="1200" spc="110" dirty="0">
                <a:latin typeface="Calibri"/>
                <a:cs typeface="Calibri"/>
              </a:rPr>
              <a:t>ο</a:t>
            </a:r>
            <a:r>
              <a:rPr sz="1200" spc="114" dirty="0">
                <a:latin typeface="Calibri"/>
                <a:cs typeface="Calibri"/>
              </a:rPr>
              <a:t>π</a:t>
            </a:r>
            <a:r>
              <a:rPr sz="1200" spc="110" dirty="0">
                <a:latin typeface="Calibri"/>
                <a:cs typeface="Calibri"/>
              </a:rPr>
              <a:t>ο</a:t>
            </a:r>
            <a:r>
              <a:rPr sz="1200" spc="55" dirty="0">
                <a:latin typeface="Calibri"/>
                <a:cs typeface="Calibri"/>
              </a:rPr>
              <a:t>ι</a:t>
            </a:r>
            <a:r>
              <a:rPr sz="1200" spc="114" dirty="0">
                <a:latin typeface="Calibri"/>
                <a:cs typeface="Calibri"/>
              </a:rPr>
              <a:t>ή</a:t>
            </a:r>
            <a:r>
              <a:rPr sz="1200" spc="110" dirty="0">
                <a:latin typeface="Calibri"/>
                <a:cs typeface="Calibri"/>
              </a:rPr>
              <a:t>σ</a:t>
            </a:r>
            <a:r>
              <a:rPr sz="1200" spc="95" dirty="0">
                <a:latin typeface="Calibri"/>
                <a:cs typeface="Calibri"/>
              </a:rPr>
              <a:t>ε</a:t>
            </a:r>
            <a:r>
              <a:rPr sz="1200" spc="55" dirty="0">
                <a:latin typeface="Calibri"/>
                <a:cs typeface="Calibri"/>
              </a:rPr>
              <a:t>ι</a:t>
            </a:r>
            <a:r>
              <a:rPr sz="1200" spc="100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850" y="1802447"/>
            <a:ext cx="5793740" cy="190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1050" spc="45" dirty="0">
                <a:latin typeface="Calibri"/>
                <a:cs typeface="Calibri"/>
              </a:rPr>
              <a:t>-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b="1" spc="80" dirty="0">
                <a:latin typeface="Calibri"/>
                <a:cs typeface="Calibri"/>
              </a:rPr>
              <a:t>Τα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κύρια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εξαρτήματα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ενός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IDS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είναι:</a:t>
            </a:r>
            <a:endParaRPr sz="1050">
              <a:latin typeface="Calibri"/>
              <a:cs typeface="Calibri"/>
            </a:endParaRPr>
          </a:p>
          <a:p>
            <a:pPr marL="181610">
              <a:lnSpc>
                <a:spcPct val="100000"/>
              </a:lnSpc>
              <a:spcBef>
                <a:spcPts val="570"/>
              </a:spcBef>
            </a:pPr>
            <a:r>
              <a:rPr sz="900" b="1" spc="40" dirty="0">
                <a:latin typeface="Calibri"/>
                <a:cs typeface="Calibri"/>
              </a:rPr>
              <a:t>-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Πηγές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ανίχνευσης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r>
              <a:rPr sz="900" spc="65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365125">
              <a:lnSpc>
                <a:spcPct val="100000"/>
              </a:lnSpc>
              <a:spcBef>
                <a:spcPts val="590"/>
              </a:spcBef>
            </a:pPr>
            <a:r>
              <a:rPr sz="800" spc="45" dirty="0">
                <a:latin typeface="Calibri"/>
                <a:cs typeface="Calibri"/>
              </a:rPr>
              <a:t>-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Στόχοι: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αντίληψη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δεδομένων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για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ανίχνευση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και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λήψη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 marL="456565" indent="-91440">
              <a:lnSpc>
                <a:spcPct val="103600"/>
              </a:lnSpc>
              <a:spcBef>
                <a:spcPts val="535"/>
              </a:spcBef>
            </a:pPr>
            <a:r>
              <a:rPr sz="800" spc="35" dirty="0">
                <a:latin typeface="Calibri"/>
                <a:cs typeface="Calibri"/>
              </a:rPr>
              <a:t>- </a:t>
            </a:r>
            <a:r>
              <a:rPr sz="800" spc="50" dirty="0">
                <a:latin typeface="Calibri"/>
                <a:cs typeface="Calibri"/>
              </a:rPr>
              <a:t>Πόροι: (επ)αισθητήρες </a:t>
            </a:r>
            <a:r>
              <a:rPr sz="800" spc="40" dirty="0">
                <a:latin typeface="Calibri"/>
                <a:cs typeface="Calibri"/>
              </a:rPr>
              <a:t>(π.χ. </a:t>
            </a:r>
            <a:r>
              <a:rPr sz="800" spc="50" dirty="0">
                <a:latin typeface="Calibri"/>
                <a:cs typeface="Calibri"/>
              </a:rPr>
              <a:t>φυσικοί αισθητήρες, έξυπνοι </a:t>
            </a:r>
            <a:r>
              <a:rPr sz="800" spc="45" dirty="0">
                <a:latin typeface="Calibri"/>
                <a:cs typeface="Calibri"/>
              </a:rPr>
              <a:t>μετρητές), </a:t>
            </a:r>
            <a:r>
              <a:rPr sz="800" spc="55" dirty="0">
                <a:latin typeface="Calibri"/>
                <a:cs typeface="Calibri"/>
              </a:rPr>
              <a:t>πράκτορες </a:t>
            </a:r>
            <a:r>
              <a:rPr sz="800" spc="50" dirty="0">
                <a:latin typeface="Calibri"/>
                <a:cs typeface="Calibri"/>
              </a:rPr>
              <a:t>λογισμικού, </a:t>
            </a:r>
            <a:r>
              <a:rPr sz="800" spc="55" dirty="0">
                <a:latin typeface="Calibri"/>
                <a:cs typeface="Calibri"/>
              </a:rPr>
              <a:t>αρχεία </a:t>
            </a:r>
            <a:r>
              <a:rPr sz="800" spc="60" dirty="0">
                <a:latin typeface="Calibri"/>
                <a:cs typeface="Calibri"/>
              </a:rPr>
              <a:t>καταγραφής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(τείχη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(ηλεκτρονικής)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προστασίας,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λειτουργικό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σύστημα,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προσβάσεις...),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ειδοποιήσεις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κ.λπ.</a:t>
            </a:r>
            <a:endParaRPr sz="800">
              <a:latin typeface="Calibri"/>
              <a:cs typeface="Calibri"/>
            </a:endParaRPr>
          </a:p>
          <a:p>
            <a:pPr marL="181610">
              <a:lnSpc>
                <a:spcPct val="100000"/>
              </a:lnSpc>
              <a:spcBef>
                <a:spcPts val="550"/>
              </a:spcBef>
            </a:pPr>
            <a:r>
              <a:rPr sz="900" b="1" spc="40" dirty="0">
                <a:latin typeface="Calibri"/>
                <a:cs typeface="Calibri"/>
              </a:rPr>
              <a:t>-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Πηγές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συλλογής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r>
              <a:rPr sz="900" spc="65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365125">
              <a:lnSpc>
                <a:spcPct val="100000"/>
              </a:lnSpc>
              <a:spcBef>
                <a:spcPts val="590"/>
              </a:spcBef>
            </a:pPr>
            <a:r>
              <a:rPr sz="800" spc="35" dirty="0">
                <a:latin typeface="Calibri"/>
                <a:cs typeface="Calibri"/>
              </a:rPr>
              <a:t>-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Στόχος: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συλλογή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δεδομένων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από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πηγές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αντίληψης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ανίχνευση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λήψη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 marL="365125">
              <a:lnSpc>
                <a:spcPct val="100000"/>
              </a:lnSpc>
              <a:spcBef>
                <a:spcPts val="570"/>
              </a:spcBef>
            </a:pPr>
            <a:r>
              <a:rPr sz="800" spc="25" dirty="0">
                <a:latin typeface="Calibri"/>
                <a:cs typeface="Calibri"/>
              </a:rPr>
              <a:t>-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Πόροι: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κεντρικά,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κατανεμημένα </a:t>
            </a:r>
            <a:r>
              <a:rPr sz="800" spc="40" dirty="0">
                <a:latin typeface="Calibri"/>
                <a:cs typeface="Calibri"/>
              </a:rPr>
              <a:t>ή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αποκεντρωμένα </a:t>
            </a:r>
            <a:r>
              <a:rPr sz="800" spc="25" dirty="0">
                <a:latin typeface="Calibri"/>
                <a:cs typeface="Calibri"/>
              </a:rPr>
              <a:t>συστήματα</a:t>
            </a:r>
            <a:endParaRPr sz="800">
              <a:latin typeface="Calibri"/>
              <a:cs typeface="Calibri"/>
            </a:endParaRPr>
          </a:p>
          <a:p>
            <a:pPr marL="181610">
              <a:lnSpc>
                <a:spcPct val="100000"/>
              </a:lnSpc>
              <a:spcBef>
                <a:spcPts val="635"/>
              </a:spcBef>
            </a:pPr>
            <a:r>
              <a:rPr sz="900" b="1" spc="40" dirty="0">
                <a:latin typeface="Calibri"/>
                <a:cs typeface="Calibri"/>
              </a:rPr>
              <a:t>-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Ανιχνευτές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και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ανάλυση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δεδομένων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>
              <a:latin typeface="Calibri"/>
              <a:cs typeface="Calibri"/>
            </a:endParaRPr>
          </a:p>
          <a:p>
            <a:pPr marL="365125">
              <a:lnSpc>
                <a:spcPct val="100000"/>
              </a:lnSpc>
            </a:pPr>
            <a:r>
              <a:rPr sz="800" spc="35" dirty="0">
                <a:latin typeface="Calibri"/>
                <a:cs typeface="Calibri"/>
              </a:rPr>
              <a:t>-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Στόχος: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ανάλυση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στοιχείων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επιθέσεων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με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τη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χρήση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προκαθορισμένων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μοτίβων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ή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υπογραφών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730" y="4459287"/>
            <a:ext cx="5208270" cy="148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ts val="760"/>
              </a:lnSpc>
            </a:pPr>
            <a:r>
              <a:rPr sz="800" spc="45" dirty="0">
                <a:latin typeface="Calibri"/>
                <a:cs typeface="Calibri"/>
              </a:rPr>
              <a:t>-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Πόροι: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τεχνικές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ανίχνευσης,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όπως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μοντέλα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μηχανικής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μάθησης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ML)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r>
              <a:rPr sz="900" b="1" spc="40" dirty="0">
                <a:latin typeface="Calibri"/>
                <a:cs typeface="Calibri"/>
              </a:rPr>
              <a:t>-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Βάσεις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για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αποθήκευση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δεδομένων</a:t>
            </a:r>
            <a:endParaRPr sz="900">
              <a:latin typeface="Calibri"/>
              <a:cs typeface="Calibri"/>
            </a:endParaRPr>
          </a:p>
          <a:p>
            <a:pPr marL="182245">
              <a:lnSpc>
                <a:spcPct val="101800"/>
              </a:lnSpc>
              <a:spcBef>
                <a:spcPts val="575"/>
              </a:spcBef>
            </a:pPr>
            <a:r>
              <a:rPr sz="800" spc="45" dirty="0">
                <a:latin typeface="Calibri"/>
                <a:cs typeface="Calibri"/>
              </a:rPr>
              <a:t>-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Στόχος: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να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διατηρείται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αντίγραφο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των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αποδεικτικών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στοιχείων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προηγούμενη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εμπειρία/αποδεικτικά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στοιχεία</a:t>
            </a:r>
            <a:endParaRPr sz="8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570"/>
              </a:spcBef>
            </a:pPr>
            <a:r>
              <a:rPr sz="800" spc="35" dirty="0">
                <a:latin typeface="Calibri"/>
                <a:cs typeface="Calibri"/>
              </a:rPr>
              <a:t>-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ιστορικοί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να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βοηθήσουν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στην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ανίχνευση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φυσιολογικής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ή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μη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φυσιολογικής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συμπεριφοράς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r>
              <a:rPr sz="900" b="1" spc="25" dirty="0">
                <a:latin typeface="Calibri"/>
                <a:cs typeface="Calibri"/>
              </a:rPr>
              <a:t>-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25" dirty="0">
                <a:latin typeface="Calibri"/>
                <a:cs typeface="Calibri"/>
              </a:rPr>
              <a:t>Διαχειριστές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b="1" spc="40" dirty="0">
                <a:latin typeface="Calibri"/>
                <a:cs typeface="Calibri"/>
              </a:rPr>
              <a:t>ειδοποιήσεων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40" dirty="0">
                <a:latin typeface="Calibri"/>
                <a:cs typeface="Calibri"/>
              </a:rPr>
              <a:t>και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30" dirty="0">
                <a:latin typeface="Calibri"/>
                <a:cs typeface="Calibri"/>
              </a:rPr>
              <a:t>ειδοποιήσεων</a:t>
            </a:r>
            <a:endParaRPr sz="9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595"/>
              </a:spcBef>
            </a:pPr>
            <a:r>
              <a:rPr sz="800" spc="35" dirty="0">
                <a:latin typeface="Calibri"/>
                <a:cs typeface="Calibri"/>
              </a:rPr>
              <a:t>-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Στόχος: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να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ενημερωθούν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οι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αντίστοιχοι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διευθυντές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την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κατάσταση.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</a:pPr>
            <a:r>
              <a:rPr sz="800" spc="35" dirty="0">
                <a:latin typeface="Calibri"/>
                <a:cs typeface="Calibri"/>
              </a:rPr>
              <a:t>-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συναγερμοί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αναφορές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μέσω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SMS,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ηλεκτρονικού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ταχυδρομείου,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ειδικών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εφαρμογών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κ.λπ.)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5" name="object 5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7999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7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7999"/>
                  </a:lnTo>
                  <a:lnTo>
                    <a:pt x="26034" y="6857999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93065" y="1357312"/>
            <a:ext cx="6845300" cy="4933950"/>
          </a:xfrm>
          <a:custGeom>
            <a:avLst/>
            <a:gdLst/>
            <a:ahLst/>
            <a:cxnLst/>
            <a:rect l="l" t="t" r="r" b="b"/>
            <a:pathLst>
              <a:path w="6845300" h="4933950">
                <a:moveTo>
                  <a:pt x="6844982" y="0"/>
                </a:moveTo>
                <a:lnTo>
                  <a:pt x="112712" y="0"/>
                </a:lnTo>
                <a:lnTo>
                  <a:pt x="112712" y="2847657"/>
                </a:lnTo>
                <a:lnTo>
                  <a:pt x="0" y="2847657"/>
                </a:lnTo>
                <a:lnTo>
                  <a:pt x="0" y="4933632"/>
                </a:lnTo>
                <a:lnTo>
                  <a:pt x="6434137" y="4933632"/>
                </a:lnTo>
                <a:lnTo>
                  <a:pt x="6434137" y="2847657"/>
                </a:lnTo>
                <a:lnTo>
                  <a:pt x="6844982" y="2847657"/>
                </a:lnTo>
                <a:lnTo>
                  <a:pt x="6844982" y="0"/>
                </a:lnTo>
                <a:close/>
              </a:path>
            </a:pathLst>
          </a:custGeom>
          <a:solidFill>
            <a:srgbClr val="FFFFFF">
              <a:alpha val="9137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197" y="6167437"/>
            <a:ext cx="3294062" cy="6121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9417" y="0"/>
            <a:ext cx="1130934" cy="112776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658859" y="3017837"/>
            <a:ext cx="2708275" cy="1164590"/>
            <a:chOff x="8658859" y="3017837"/>
            <a:chExt cx="2708275" cy="1164590"/>
          </a:xfrm>
        </p:grpSpPr>
        <p:sp>
          <p:nvSpPr>
            <p:cNvPr id="13" name="object 13"/>
            <p:cNvSpPr/>
            <p:nvPr/>
          </p:nvSpPr>
          <p:spPr>
            <a:xfrm>
              <a:off x="8666797" y="3025775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2500630" y="0"/>
                  </a:moveTo>
                  <a:lnTo>
                    <a:pt x="191452" y="0"/>
                  </a:lnTo>
                  <a:lnTo>
                    <a:pt x="147637" y="5079"/>
                  </a:lnTo>
                  <a:lnTo>
                    <a:pt x="107315" y="19367"/>
                  </a:lnTo>
                  <a:lnTo>
                    <a:pt x="71755" y="41910"/>
                  </a:lnTo>
                  <a:lnTo>
                    <a:pt x="41910" y="71754"/>
                  </a:lnTo>
                  <a:lnTo>
                    <a:pt x="19367" y="107314"/>
                  </a:lnTo>
                  <a:lnTo>
                    <a:pt x="5080" y="147637"/>
                  </a:lnTo>
                  <a:lnTo>
                    <a:pt x="0" y="191452"/>
                  </a:lnTo>
                  <a:lnTo>
                    <a:pt x="0" y="957262"/>
                  </a:lnTo>
                  <a:lnTo>
                    <a:pt x="5080" y="1001394"/>
                  </a:lnTo>
                  <a:lnTo>
                    <a:pt x="19367" y="1041400"/>
                  </a:lnTo>
                  <a:lnTo>
                    <a:pt x="41910" y="1076960"/>
                  </a:lnTo>
                  <a:lnTo>
                    <a:pt x="71755" y="1106805"/>
                  </a:lnTo>
                  <a:lnTo>
                    <a:pt x="107315" y="1129347"/>
                  </a:lnTo>
                  <a:lnTo>
                    <a:pt x="147637" y="1143635"/>
                  </a:lnTo>
                  <a:lnTo>
                    <a:pt x="191452" y="1148714"/>
                  </a:lnTo>
                  <a:lnTo>
                    <a:pt x="2500630" y="1148714"/>
                  </a:lnTo>
                  <a:lnTo>
                    <a:pt x="2544445" y="1143635"/>
                  </a:lnTo>
                  <a:lnTo>
                    <a:pt x="2584767" y="1129347"/>
                  </a:lnTo>
                  <a:lnTo>
                    <a:pt x="2620327" y="1106805"/>
                  </a:lnTo>
                  <a:lnTo>
                    <a:pt x="2649855" y="1076960"/>
                  </a:lnTo>
                  <a:lnTo>
                    <a:pt x="2672715" y="1041400"/>
                  </a:lnTo>
                  <a:lnTo>
                    <a:pt x="2687002" y="1001394"/>
                  </a:lnTo>
                  <a:lnTo>
                    <a:pt x="2692082" y="957262"/>
                  </a:lnTo>
                  <a:lnTo>
                    <a:pt x="2692082" y="191452"/>
                  </a:lnTo>
                  <a:lnTo>
                    <a:pt x="2687002" y="147637"/>
                  </a:lnTo>
                  <a:lnTo>
                    <a:pt x="2672715" y="107314"/>
                  </a:lnTo>
                  <a:lnTo>
                    <a:pt x="2649855" y="71754"/>
                  </a:lnTo>
                  <a:lnTo>
                    <a:pt x="2620327" y="41910"/>
                  </a:lnTo>
                  <a:lnTo>
                    <a:pt x="2584767" y="19367"/>
                  </a:lnTo>
                  <a:lnTo>
                    <a:pt x="2544445" y="5079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66797" y="3025775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0" y="191452"/>
                  </a:moveTo>
                  <a:lnTo>
                    <a:pt x="5080" y="147637"/>
                  </a:lnTo>
                  <a:lnTo>
                    <a:pt x="19367" y="107314"/>
                  </a:lnTo>
                  <a:lnTo>
                    <a:pt x="41910" y="71754"/>
                  </a:lnTo>
                  <a:lnTo>
                    <a:pt x="71755" y="41910"/>
                  </a:lnTo>
                  <a:lnTo>
                    <a:pt x="107315" y="19367"/>
                  </a:lnTo>
                  <a:lnTo>
                    <a:pt x="147637" y="5079"/>
                  </a:lnTo>
                  <a:lnTo>
                    <a:pt x="191452" y="0"/>
                  </a:lnTo>
                  <a:lnTo>
                    <a:pt x="2500630" y="0"/>
                  </a:lnTo>
                  <a:lnTo>
                    <a:pt x="2544445" y="5079"/>
                  </a:lnTo>
                  <a:lnTo>
                    <a:pt x="2584767" y="19367"/>
                  </a:lnTo>
                  <a:lnTo>
                    <a:pt x="2620327" y="41910"/>
                  </a:lnTo>
                  <a:lnTo>
                    <a:pt x="2649855" y="71754"/>
                  </a:lnTo>
                  <a:lnTo>
                    <a:pt x="2672715" y="107314"/>
                  </a:lnTo>
                  <a:lnTo>
                    <a:pt x="2687002" y="147637"/>
                  </a:lnTo>
                  <a:lnTo>
                    <a:pt x="2692082" y="191452"/>
                  </a:lnTo>
                  <a:lnTo>
                    <a:pt x="2692082" y="957262"/>
                  </a:lnTo>
                  <a:lnTo>
                    <a:pt x="2687002" y="1001394"/>
                  </a:lnTo>
                  <a:lnTo>
                    <a:pt x="2672715" y="1041400"/>
                  </a:lnTo>
                  <a:lnTo>
                    <a:pt x="2649855" y="1076960"/>
                  </a:lnTo>
                  <a:lnTo>
                    <a:pt x="2620327" y="1106805"/>
                  </a:lnTo>
                  <a:lnTo>
                    <a:pt x="2584767" y="1129347"/>
                  </a:lnTo>
                  <a:lnTo>
                    <a:pt x="2544445" y="1143635"/>
                  </a:lnTo>
                  <a:lnTo>
                    <a:pt x="2500630" y="1148714"/>
                  </a:lnTo>
                  <a:lnTo>
                    <a:pt x="191452" y="1148714"/>
                  </a:lnTo>
                  <a:lnTo>
                    <a:pt x="147637" y="1143635"/>
                  </a:lnTo>
                  <a:lnTo>
                    <a:pt x="107315" y="1129347"/>
                  </a:lnTo>
                  <a:lnTo>
                    <a:pt x="71755" y="1106805"/>
                  </a:lnTo>
                  <a:lnTo>
                    <a:pt x="41910" y="1076960"/>
                  </a:lnTo>
                  <a:lnTo>
                    <a:pt x="19367" y="1041400"/>
                  </a:lnTo>
                  <a:lnTo>
                    <a:pt x="5080" y="1001394"/>
                  </a:lnTo>
                  <a:lnTo>
                    <a:pt x="0" y="957262"/>
                  </a:lnTo>
                  <a:lnTo>
                    <a:pt x="0" y="1914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58859" y="1816100"/>
            <a:ext cx="2708275" cy="630555"/>
            <a:chOff x="8658859" y="1816100"/>
            <a:chExt cx="2708275" cy="630555"/>
          </a:xfrm>
        </p:grpSpPr>
        <p:sp>
          <p:nvSpPr>
            <p:cNvPr id="16" name="object 16"/>
            <p:cNvSpPr/>
            <p:nvPr/>
          </p:nvSpPr>
          <p:spPr>
            <a:xfrm>
              <a:off x="8666797" y="1824037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80">
                  <a:moveTo>
                    <a:pt x="2589530" y="0"/>
                  </a:moveTo>
                  <a:lnTo>
                    <a:pt x="102552" y="0"/>
                  </a:lnTo>
                  <a:lnTo>
                    <a:pt x="62547" y="7937"/>
                  </a:lnTo>
                  <a:lnTo>
                    <a:pt x="29845" y="29845"/>
                  </a:lnTo>
                  <a:lnTo>
                    <a:pt x="7937" y="62547"/>
                  </a:lnTo>
                  <a:lnTo>
                    <a:pt x="0" y="102552"/>
                  </a:lnTo>
                  <a:lnTo>
                    <a:pt x="0" y="511810"/>
                  </a:lnTo>
                  <a:lnTo>
                    <a:pt x="7937" y="551814"/>
                  </a:lnTo>
                  <a:lnTo>
                    <a:pt x="29845" y="584517"/>
                  </a:lnTo>
                  <a:lnTo>
                    <a:pt x="62547" y="606425"/>
                  </a:lnTo>
                  <a:lnTo>
                    <a:pt x="102552" y="614362"/>
                  </a:lnTo>
                  <a:lnTo>
                    <a:pt x="2589530" y="614362"/>
                  </a:lnTo>
                  <a:lnTo>
                    <a:pt x="2629535" y="606425"/>
                  </a:lnTo>
                  <a:lnTo>
                    <a:pt x="2661920" y="584517"/>
                  </a:lnTo>
                  <a:lnTo>
                    <a:pt x="2684145" y="551814"/>
                  </a:lnTo>
                  <a:lnTo>
                    <a:pt x="2692082" y="511810"/>
                  </a:lnTo>
                  <a:lnTo>
                    <a:pt x="2692082" y="102552"/>
                  </a:lnTo>
                  <a:lnTo>
                    <a:pt x="2684145" y="62547"/>
                  </a:lnTo>
                  <a:lnTo>
                    <a:pt x="2661920" y="29845"/>
                  </a:lnTo>
                  <a:lnTo>
                    <a:pt x="2629535" y="7937"/>
                  </a:lnTo>
                  <a:lnTo>
                    <a:pt x="25895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66797" y="1824037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80">
                  <a:moveTo>
                    <a:pt x="0" y="102552"/>
                  </a:moveTo>
                  <a:lnTo>
                    <a:pt x="7937" y="62547"/>
                  </a:lnTo>
                  <a:lnTo>
                    <a:pt x="29845" y="29845"/>
                  </a:lnTo>
                  <a:lnTo>
                    <a:pt x="62547" y="7937"/>
                  </a:lnTo>
                  <a:lnTo>
                    <a:pt x="102552" y="0"/>
                  </a:lnTo>
                  <a:lnTo>
                    <a:pt x="2589530" y="0"/>
                  </a:lnTo>
                  <a:lnTo>
                    <a:pt x="2629535" y="7937"/>
                  </a:lnTo>
                  <a:lnTo>
                    <a:pt x="2661920" y="29845"/>
                  </a:lnTo>
                  <a:lnTo>
                    <a:pt x="2684145" y="62547"/>
                  </a:lnTo>
                  <a:lnTo>
                    <a:pt x="2692082" y="102552"/>
                  </a:lnTo>
                  <a:lnTo>
                    <a:pt x="2692082" y="511810"/>
                  </a:lnTo>
                  <a:lnTo>
                    <a:pt x="2684145" y="551814"/>
                  </a:lnTo>
                  <a:lnTo>
                    <a:pt x="2661920" y="584517"/>
                  </a:lnTo>
                  <a:lnTo>
                    <a:pt x="2629535" y="606425"/>
                  </a:lnTo>
                  <a:lnTo>
                    <a:pt x="2589530" y="614362"/>
                  </a:lnTo>
                  <a:lnTo>
                    <a:pt x="102552" y="614362"/>
                  </a:lnTo>
                  <a:lnTo>
                    <a:pt x="62547" y="606425"/>
                  </a:lnTo>
                  <a:lnTo>
                    <a:pt x="29845" y="584517"/>
                  </a:lnTo>
                  <a:lnTo>
                    <a:pt x="7937" y="551814"/>
                  </a:lnTo>
                  <a:lnTo>
                    <a:pt x="0" y="511810"/>
                  </a:lnTo>
                  <a:lnTo>
                    <a:pt x="0" y="1025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783444" y="4246245"/>
            <a:ext cx="459105" cy="457200"/>
            <a:chOff x="9783444" y="4246245"/>
            <a:chExt cx="459105" cy="457200"/>
          </a:xfrm>
        </p:grpSpPr>
        <p:sp>
          <p:nvSpPr>
            <p:cNvPr id="19" name="object 19"/>
            <p:cNvSpPr/>
            <p:nvPr/>
          </p:nvSpPr>
          <p:spPr>
            <a:xfrm>
              <a:off x="9791382" y="4254182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442912" y="220662"/>
                  </a:moveTo>
                  <a:lnTo>
                    <a:pt x="0" y="220662"/>
                  </a:lnTo>
                  <a:lnTo>
                    <a:pt x="221297" y="441324"/>
                  </a:lnTo>
                  <a:lnTo>
                    <a:pt x="442912" y="220662"/>
                  </a:lnTo>
                  <a:close/>
                </a:path>
                <a:path w="443229" h="441325">
                  <a:moveTo>
                    <a:pt x="332104" y="0"/>
                  </a:moveTo>
                  <a:lnTo>
                    <a:pt x="110807" y="0"/>
                  </a:lnTo>
                  <a:lnTo>
                    <a:pt x="110807" y="220662"/>
                  </a:lnTo>
                  <a:lnTo>
                    <a:pt x="332104" y="220662"/>
                  </a:lnTo>
                  <a:lnTo>
                    <a:pt x="3321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91382" y="4254182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332104" y="0"/>
                  </a:moveTo>
                  <a:lnTo>
                    <a:pt x="332104" y="220662"/>
                  </a:lnTo>
                  <a:lnTo>
                    <a:pt x="442912" y="220662"/>
                  </a:lnTo>
                  <a:lnTo>
                    <a:pt x="221297" y="441324"/>
                  </a:lnTo>
                  <a:lnTo>
                    <a:pt x="0" y="220662"/>
                  </a:lnTo>
                  <a:lnTo>
                    <a:pt x="110807" y="220662"/>
                  </a:lnTo>
                  <a:lnTo>
                    <a:pt x="110807" y="0"/>
                  </a:lnTo>
                  <a:lnTo>
                    <a:pt x="33210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658859" y="4744402"/>
            <a:ext cx="2708275" cy="1164590"/>
            <a:chOff x="8658859" y="4744402"/>
            <a:chExt cx="2708275" cy="1164590"/>
          </a:xfrm>
        </p:grpSpPr>
        <p:sp>
          <p:nvSpPr>
            <p:cNvPr id="22" name="object 22"/>
            <p:cNvSpPr/>
            <p:nvPr/>
          </p:nvSpPr>
          <p:spPr>
            <a:xfrm>
              <a:off x="8666797" y="4752340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2500630" y="0"/>
                  </a:moveTo>
                  <a:lnTo>
                    <a:pt x="191452" y="0"/>
                  </a:lnTo>
                  <a:lnTo>
                    <a:pt x="147637" y="5080"/>
                  </a:lnTo>
                  <a:lnTo>
                    <a:pt x="107315" y="19367"/>
                  </a:lnTo>
                  <a:lnTo>
                    <a:pt x="71755" y="41910"/>
                  </a:lnTo>
                  <a:lnTo>
                    <a:pt x="41910" y="71755"/>
                  </a:lnTo>
                  <a:lnTo>
                    <a:pt x="19367" y="107315"/>
                  </a:lnTo>
                  <a:lnTo>
                    <a:pt x="5080" y="147637"/>
                  </a:lnTo>
                  <a:lnTo>
                    <a:pt x="0" y="191452"/>
                  </a:lnTo>
                  <a:lnTo>
                    <a:pt x="0" y="957262"/>
                  </a:lnTo>
                  <a:lnTo>
                    <a:pt x="5080" y="1001395"/>
                  </a:lnTo>
                  <a:lnTo>
                    <a:pt x="19367" y="1041400"/>
                  </a:lnTo>
                  <a:lnTo>
                    <a:pt x="41910" y="1076960"/>
                  </a:lnTo>
                  <a:lnTo>
                    <a:pt x="71755" y="1106805"/>
                  </a:lnTo>
                  <a:lnTo>
                    <a:pt x="107315" y="1129347"/>
                  </a:lnTo>
                  <a:lnTo>
                    <a:pt x="147637" y="1143635"/>
                  </a:lnTo>
                  <a:lnTo>
                    <a:pt x="191452" y="1148715"/>
                  </a:lnTo>
                  <a:lnTo>
                    <a:pt x="2500630" y="1148715"/>
                  </a:lnTo>
                  <a:lnTo>
                    <a:pt x="2544445" y="1143635"/>
                  </a:lnTo>
                  <a:lnTo>
                    <a:pt x="2584767" y="1129347"/>
                  </a:lnTo>
                  <a:lnTo>
                    <a:pt x="2620327" y="1106805"/>
                  </a:lnTo>
                  <a:lnTo>
                    <a:pt x="2649855" y="1076960"/>
                  </a:lnTo>
                  <a:lnTo>
                    <a:pt x="2672715" y="1041400"/>
                  </a:lnTo>
                  <a:lnTo>
                    <a:pt x="2687002" y="1001395"/>
                  </a:lnTo>
                  <a:lnTo>
                    <a:pt x="2692082" y="957262"/>
                  </a:lnTo>
                  <a:lnTo>
                    <a:pt x="2692082" y="191452"/>
                  </a:lnTo>
                  <a:lnTo>
                    <a:pt x="2687002" y="147637"/>
                  </a:lnTo>
                  <a:lnTo>
                    <a:pt x="2672715" y="107315"/>
                  </a:lnTo>
                  <a:lnTo>
                    <a:pt x="2649855" y="71755"/>
                  </a:lnTo>
                  <a:lnTo>
                    <a:pt x="2620327" y="41910"/>
                  </a:lnTo>
                  <a:lnTo>
                    <a:pt x="2584767" y="19367"/>
                  </a:lnTo>
                  <a:lnTo>
                    <a:pt x="2544445" y="508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666797" y="4752340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0" y="191452"/>
                  </a:moveTo>
                  <a:lnTo>
                    <a:pt x="5080" y="147637"/>
                  </a:lnTo>
                  <a:lnTo>
                    <a:pt x="19367" y="107315"/>
                  </a:lnTo>
                  <a:lnTo>
                    <a:pt x="41910" y="71755"/>
                  </a:lnTo>
                  <a:lnTo>
                    <a:pt x="71755" y="41910"/>
                  </a:lnTo>
                  <a:lnTo>
                    <a:pt x="107315" y="19367"/>
                  </a:lnTo>
                  <a:lnTo>
                    <a:pt x="147637" y="5080"/>
                  </a:lnTo>
                  <a:lnTo>
                    <a:pt x="191452" y="0"/>
                  </a:lnTo>
                  <a:lnTo>
                    <a:pt x="2500630" y="0"/>
                  </a:lnTo>
                  <a:lnTo>
                    <a:pt x="2544445" y="5080"/>
                  </a:lnTo>
                  <a:lnTo>
                    <a:pt x="2584767" y="19367"/>
                  </a:lnTo>
                  <a:lnTo>
                    <a:pt x="2620327" y="41910"/>
                  </a:lnTo>
                  <a:lnTo>
                    <a:pt x="2649855" y="71755"/>
                  </a:lnTo>
                  <a:lnTo>
                    <a:pt x="2672715" y="107315"/>
                  </a:lnTo>
                  <a:lnTo>
                    <a:pt x="2687002" y="147637"/>
                  </a:lnTo>
                  <a:lnTo>
                    <a:pt x="2692082" y="191452"/>
                  </a:lnTo>
                  <a:lnTo>
                    <a:pt x="2692082" y="957262"/>
                  </a:lnTo>
                  <a:lnTo>
                    <a:pt x="2687002" y="1001395"/>
                  </a:lnTo>
                  <a:lnTo>
                    <a:pt x="2672715" y="1041400"/>
                  </a:lnTo>
                  <a:lnTo>
                    <a:pt x="2649855" y="1076960"/>
                  </a:lnTo>
                  <a:lnTo>
                    <a:pt x="2620327" y="1106805"/>
                  </a:lnTo>
                  <a:lnTo>
                    <a:pt x="2584767" y="1129347"/>
                  </a:lnTo>
                  <a:lnTo>
                    <a:pt x="2544445" y="1143635"/>
                  </a:lnTo>
                  <a:lnTo>
                    <a:pt x="2500630" y="1148715"/>
                  </a:lnTo>
                  <a:lnTo>
                    <a:pt x="191452" y="1148715"/>
                  </a:lnTo>
                  <a:lnTo>
                    <a:pt x="147637" y="1143635"/>
                  </a:lnTo>
                  <a:lnTo>
                    <a:pt x="107315" y="1129347"/>
                  </a:lnTo>
                  <a:lnTo>
                    <a:pt x="71755" y="1106805"/>
                  </a:lnTo>
                  <a:lnTo>
                    <a:pt x="41910" y="1076960"/>
                  </a:lnTo>
                  <a:lnTo>
                    <a:pt x="19367" y="1041400"/>
                  </a:lnTo>
                  <a:lnTo>
                    <a:pt x="5080" y="1001395"/>
                  </a:lnTo>
                  <a:lnTo>
                    <a:pt x="0" y="957262"/>
                  </a:lnTo>
                  <a:lnTo>
                    <a:pt x="0" y="1914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783444" y="2509837"/>
            <a:ext cx="459105" cy="457200"/>
            <a:chOff x="9783444" y="2509837"/>
            <a:chExt cx="459105" cy="457200"/>
          </a:xfrm>
        </p:grpSpPr>
        <p:sp>
          <p:nvSpPr>
            <p:cNvPr id="25" name="object 25"/>
            <p:cNvSpPr/>
            <p:nvPr/>
          </p:nvSpPr>
          <p:spPr>
            <a:xfrm>
              <a:off x="9791382" y="2517775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442912" y="220662"/>
                  </a:moveTo>
                  <a:lnTo>
                    <a:pt x="0" y="220662"/>
                  </a:lnTo>
                  <a:lnTo>
                    <a:pt x="221297" y="441325"/>
                  </a:lnTo>
                  <a:lnTo>
                    <a:pt x="442912" y="220662"/>
                  </a:lnTo>
                  <a:close/>
                </a:path>
                <a:path w="443229" h="441325">
                  <a:moveTo>
                    <a:pt x="332104" y="0"/>
                  </a:moveTo>
                  <a:lnTo>
                    <a:pt x="110807" y="0"/>
                  </a:lnTo>
                  <a:lnTo>
                    <a:pt x="110807" y="220662"/>
                  </a:lnTo>
                  <a:lnTo>
                    <a:pt x="332104" y="220662"/>
                  </a:lnTo>
                  <a:lnTo>
                    <a:pt x="3321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91382" y="2517775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332104" y="0"/>
                  </a:moveTo>
                  <a:lnTo>
                    <a:pt x="332104" y="220662"/>
                  </a:lnTo>
                  <a:lnTo>
                    <a:pt x="442912" y="220662"/>
                  </a:lnTo>
                  <a:lnTo>
                    <a:pt x="221297" y="441325"/>
                  </a:lnTo>
                  <a:lnTo>
                    <a:pt x="0" y="220662"/>
                  </a:lnTo>
                  <a:lnTo>
                    <a:pt x="110807" y="220662"/>
                  </a:lnTo>
                  <a:lnTo>
                    <a:pt x="110807" y="0"/>
                  </a:lnTo>
                  <a:lnTo>
                    <a:pt x="33210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36287" y="3035935"/>
            <a:ext cx="1213167" cy="1170305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8191817" y="802322"/>
            <a:ext cx="1179830" cy="546735"/>
            <a:chOff x="8191817" y="802322"/>
            <a:chExt cx="1179830" cy="546735"/>
          </a:xfrm>
        </p:grpSpPr>
        <p:sp>
          <p:nvSpPr>
            <p:cNvPr id="29" name="object 29"/>
            <p:cNvSpPr/>
            <p:nvPr/>
          </p:nvSpPr>
          <p:spPr>
            <a:xfrm>
              <a:off x="8199755" y="810259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5" y="476885"/>
                  </a:lnTo>
                  <a:lnTo>
                    <a:pt x="26035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99755" y="810259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5" y="504825"/>
                  </a:lnTo>
                  <a:lnTo>
                    <a:pt x="6985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8591867" y="1386839"/>
            <a:ext cx="379095" cy="397510"/>
            <a:chOff x="8591867" y="1386839"/>
            <a:chExt cx="379095" cy="397510"/>
          </a:xfrm>
        </p:grpSpPr>
        <p:sp>
          <p:nvSpPr>
            <p:cNvPr id="32" name="object 32"/>
            <p:cNvSpPr/>
            <p:nvPr/>
          </p:nvSpPr>
          <p:spPr>
            <a:xfrm>
              <a:off x="8599805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89"/>
                  </a:moveTo>
                  <a:lnTo>
                    <a:pt x="0" y="199389"/>
                  </a:lnTo>
                  <a:lnTo>
                    <a:pt x="181610" y="381317"/>
                  </a:lnTo>
                  <a:lnTo>
                    <a:pt x="363220" y="199389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4" y="0"/>
                  </a:lnTo>
                  <a:lnTo>
                    <a:pt x="90804" y="199389"/>
                  </a:lnTo>
                  <a:lnTo>
                    <a:pt x="272415" y="199389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99805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89"/>
                  </a:lnTo>
                  <a:lnTo>
                    <a:pt x="363220" y="199389"/>
                  </a:lnTo>
                  <a:lnTo>
                    <a:pt x="181610" y="381317"/>
                  </a:lnTo>
                  <a:lnTo>
                    <a:pt x="0" y="199389"/>
                  </a:lnTo>
                  <a:lnTo>
                    <a:pt x="90804" y="199389"/>
                  </a:lnTo>
                  <a:lnTo>
                    <a:pt x="90804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9406890" y="797559"/>
            <a:ext cx="1179830" cy="546735"/>
            <a:chOff x="9406890" y="797559"/>
            <a:chExt cx="1179830" cy="546735"/>
          </a:xfrm>
        </p:grpSpPr>
        <p:sp>
          <p:nvSpPr>
            <p:cNvPr id="35" name="object 35"/>
            <p:cNvSpPr/>
            <p:nvPr/>
          </p:nvSpPr>
          <p:spPr>
            <a:xfrm>
              <a:off x="9414827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4" y="26035"/>
                  </a:lnTo>
                  <a:lnTo>
                    <a:pt x="6984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4" y="476885"/>
                  </a:lnTo>
                  <a:lnTo>
                    <a:pt x="26034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4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4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414827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4" y="53975"/>
                  </a:lnTo>
                  <a:lnTo>
                    <a:pt x="26034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4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4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4" y="504825"/>
                  </a:lnTo>
                  <a:lnTo>
                    <a:pt x="6984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9814559" y="1384617"/>
            <a:ext cx="379095" cy="397510"/>
            <a:chOff x="9814559" y="1384617"/>
            <a:chExt cx="379095" cy="397510"/>
          </a:xfrm>
        </p:grpSpPr>
        <p:sp>
          <p:nvSpPr>
            <p:cNvPr id="38" name="object 38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10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5" y="0"/>
                  </a:lnTo>
                  <a:lnTo>
                    <a:pt x="90805" y="199390"/>
                  </a:lnTo>
                  <a:lnTo>
                    <a:pt x="272415" y="199390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90"/>
                  </a:lnTo>
                  <a:lnTo>
                    <a:pt x="363220" y="199390"/>
                  </a:lnTo>
                  <a:lnTo>
                    <a:pt x="181610" y="381317"/>
                  </a:lnTo>
                  <a:lnTo>
                    <a:pt x="0" y="199390"/>
                  </a:lnTo>
                  <a:lnTo>
                    <a:pt x="90805" y="199390"/>
                  </a:lnTo>
                  <a:lnTo>
                    <a:pt x="90805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0619105" y="794384"/>
            <a:ext cx="1179830" cy="546735"/>
            <a:chOff x="10619105" y="794384"/>
            <a:chExt cx="1179830" cy="546735"/>
          </a:xfrm>
        </p:grpSpPr>
        <p:sp>
          <p:nvSpPr>
            <p:cNvPr id="41" name="object 41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5" y="476885"/>
                  </a:lnTo>
                  <a:lnTo>
                    <a:pt x="26035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5" y="504825"/>
                  </a:lnTo>
                  <a:lnTo>
                    <a:pt x="6985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1031219" y="1384617"/>
            <a:ext cx="379095" cy="397510"/>
            <a:chOff x="11031219" y="1384617"/>
            <a:chExt cx="379095" cy="397510"/>
          </a:xfrm>
        </p:grpSpPr>
        <p:sp>
          <p:nvSpPr>
            <p:cNvPr id="44" name="object 44"/>
            <p:cNvSpPr/>
            <p:nvPr/>
          </p:nvSpPr>
          <p:spPr>
            <a:xfrm>
              <a:off x="1103915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09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4" y="0"/>
                  </a:moveTo>
                  <a:lnTo>
                    <a:pt x="90804" y="0"/>
                  </a:lnTo>
                  <a:lnTo>
                    <a:pt x="90804" y="199390"/>
                  </a:lnTo>
                  <a:lnTo>
                    <a:pt x="272414" y="199390"/>
                  </a:lnTo>
                  <a:lnTo>
                    <a:pt x="27241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03915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4" y="0"/>
                  </a:moveTo>
                  <a:lnTo>
                    <a:pt x="272414" y="199390"/>
                  </a:lnTo>
                  <a:lnTo>
                    <a:pt x="363220" y="199390"/>
                  </a:lnTo>
                  <a:lnTo>
                    <a:pt x="181609" y="381317"/>
                  </a:lnTo>
                  <a:lnTo>
                    <a:pt x="0" y="199390"/>
                  </a:lnTo>
                  <a:lnTo>
                    <a:pt x="90804" y="199390"/>
                  </a:lnTo>
                  <a:lnTo>
                    <a:pt x="90804" y="0"/>
                  </a:lnTo>
                  <a:lnTo>
                    <a:pt x="27241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99755" y="563562"/>
            <a:ext cx="204787" cy="19081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97252" y="602615"/>
            <a:ext cx="204787" cy="19081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59190" y="506094"/>
            <a:ext cx="204787" cy="19081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61767" y="591502"/>
            <a:ext cx="204787" cy="19081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64040" y="563562"/>
            <a:ext cx="204787" cy="19081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76142" y="526732"/>
            <a:ext cx="204787" cy="19081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37762" y="601344"/>
            <a:ext cx="204787" cy="19081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08590" y="542925"/>
            <a:ext cx="204787" cy="19081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22927" y="545782"/>
            <a:ext cx="204787" cy="19081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20425" y="584517"/>
            <a:ext cx="204787" cy="190817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82362" y="487997"/>
            <a:ext cx="204787" cy="190817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84940" y="573405"/>
            <a:ext cx="204787" cy="190817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7787322" y="1744979"/>
            <a:ext cx="4378960" cy="4287520"/>
            <a:chOff x="7787322" y="1744979"/>
            <a:chExt cx="4378960" cy="4287520"/>
          </a:xfrm>
        </p:grpSpPr>
        <p:sp>
          <p:nvSpPr>
            <p:cNvPr id="59" name="object 59"/>
            <p:cNvSpPr/>
            <p:nvPr/>
          </p:nvSpPr>
          <p:spPr>
            <a:xfrm>
              <a:off x="8199754" y="1773554"/>
              <a:ext cx="3947795" cy="4230370"/>
            </a:xfrm>
            <a:custGeom>
              <a:avLst/>
              <a:gdLst/>
              <a:ahLst/>
              <a:cxnLst/>
              <a:rect l="l" t="t" r="r" b="b"/>
              <a:pathLst>
                <a:path w="3947795" h="4230370">
                  <a:moveTo>
                    <a:pt x="3947477" y="0"/>
                  </a:moveTo>
                  <a:lnTo>
                    <a:pt x="0" y="0"/>
                  </a:lnTo>
                  <a:lnTo>
                    <a:pt x="0" y="4230370"/>
                  </a:lnTo>
                  <a:lnTo>
                    <a:pt x="3947477" y="4230370"/>
                  </a:lnTo>
                  <a:lnTo>
                    <a:pt x="3947477" y="0"/>
                  </a:lnTo>
                  <a:close/>
                </a:path>
              </a:pathLst>
            </a:custGeom>
            <a:solidFill>
              <a:srgbClr val="FFBA00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199754" y="1773554"/>
              <a:ext cx="3947795" cy="4230370"/>
            </a:xfrm>
            <a:custGeom>
              <a:avLst/>
              <a:gdLst/>
              <a:ahLst/>
              <a:cxnLst/>
              <a:rect l="l" t="t" r="r" b="b"/>
              <a:pathLst>
                <a:path w="3947795" h="4230370">
                  <a:moveTo>
                    <a:pt x="0" y="0"/>
                  </a:moveTo>
                  <a:lnTo>
                    <a:pt x="3947477" y="0"/>
                  </a:lnTo>
                  <a:lnTo>
                    <a:pt x="3947477" y="4230370"/>
                  </a:lnTo>
                  <a:lnTo>
                    <a:pt x="0" y="423037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815897" y="1773554"/>
              <a:ext cx="369570" cy="4230370"/>
            </a:xfrm>
            <a:custGeom>
              <a:avLst/>
              <a:gdLst/>
              <a:ahLst/>
              <a:cxnLst/>
              <a:rect l="l" t="t" r="r" b="b"/>
              <a:pathLst>
                <a:path w="369570" h="4230370">
                  <a:moveTo>
                    <a:pt x="369252" y="0"/>
                  </a:moveTo>
                  <a:lnTo>
                    <a:pt x="0" y="0"/>
                  </a:lnTo>
                  <a:lnTo>
                    <a:pt x="0" y="4230370"/>
                  </a:lnTo>
                  <a:lnTo>
                    <a:pt x="369252" y="4230370"/>
                  </a:lnTo>
                  <a:lnTo>
                    <a:pt x="369252" y="0"/>
                  </a:lnTo>
                  <a:close/>
                </a:path>
              </a:pathLst>
            </a:custGeom>
            <a:solidFill>
              <a:srgbClr val="F7D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815897" y="1773554"/>
              <a:ext cx="369570" cy="4230370"/>
            </a:xfrm>
            <a:custGeom>
              <a:avLst/>
              <a:gdLst/>
              <a:ahLst/>
              <a:cxnLst/>
              <a:rect l="l" t="t" r="r" b="b"/>
              <a:pathLst>
                <a:path w="369570" h="4230370">
                  <a:moveTo>
                    <a:pt x="0" y="4230370"/>
                  </a:moveTo>
                  <a:lnTo>
                    <a:pt x="0" y="0"/>
                  </a:lnTo>
                  <a:lnTo>
                    <a:pt x="369252" y="0"/>
                  </a:lnTo>
                  <a:lnTo>
                    <a:pt x="369252" y="4230370"/>
                  </a:lnTo>
                  <a:lnTo>
                    <a:pt x="0" y="423037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70964" y="779145"/>
            <a:ext cx="274193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55" dirty="0">
                <a:latin typeface="Times New Roman"/>
                <a:cs typeface="Times New Roman"/>
              </a:rPr>
              <a:t>Εξαρτήματα </a:t>
            </a:r>
            <a:r>
              <a:rPr sz="1850" spc="150" dirty="0">
                <a:latin typeface="Times New Roman"/>
                <a:cs typeface="Times New Roman"/>
              </a:rPr>
              <a:t>ανίχνευσης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98484" y="359092"/>
            <a:ext cx="436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latin typeface="Calibri"/>
                <a:cs typeface="Calibri"/>
              </a:rPr>
              <a:t>Δεδομένα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723072" y="2105977"/>
            <a:ext cx="4326255" cy="101473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R="104139" algn="ctr">
              <a:lnSpc>
                <a:spcPct val="100000"/>
              </a:lnSpc>
              <a:spcBef>
                <a:spcPts val="1475"/>
              </a:spcBef>
            </a:pPr>
            <a:r>
              <a:rPr sz="2100" spc="155" dirty="0">
                <a:latin typeface="Times New Roman"/>
                <a:cs typeface="Times New Roman"/>
              </a:rPr>
              <a:t>Επομένως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75" dirty="0">
                <a:latin typeface="Calibri"/>
                <a:cs typeface="Calibri"/>
              </a:rPr>
              <a:t>...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105" dirty="0">
                <a:latin typeface="Times New Roman"/>
                <a:cs typeface="Times New Roman"/>
              </a:rPr>
              <a:t>τι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135" dirty="0">
                <a:latin typeface="Times New Roman"/>
                <a:cs typeface="Times New Roman"/>
              </a:rPr>
              <a:t>είμαστε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100" i="1" spc="145" dirty="0">
                <a:latin typeface="Calibri"/>
                <a:cs typeface="Calibri"/>
              </a:rPr>
              <a:t>"ψάχνετε"</a:t>
            </a:r>
            <a:r>
              <a:rPr sz="2100" i="1" spc="65" dirty="0">
                <a:latin typeface="Calibri"/>
                <a:cs typeface="Calibri"/>
              </a:rPr>
              <a:t> </a:t>
            </a:r>
            <a:r>
              <a:rPr sz="2100" spc="155" dirty="0">
                <a:latin typeface="Calibri"/>
                <a:cs typeface="Calibri"/>
              </a:rPr>
              <a:t>με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155" dirty="0">
                <a:latin typeface="Calibri"/>
                <a:cs typeface="Calibri"/>
              </a:rPr>
              <a:t>αυτή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135" dirty="0">
                <a:latin typeface="Calibri"/>
                <a:cs typeface="Calibri"/>
              </a:rPr>
              <a:t>την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130" dirty="0">
                <a:latin typeface="Calibri"/>
                <a:cs typeface="Calibri"/>
              </a:rPr>
              <a:t>ανίχνευση;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05104" y="3790950"/>
            <a:ext cx="6090285" cy="11201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661670">
              <a:lnSpc>
                <a:spcPts val="2870"/>
              </a:lnSpc>
              <a:spcBef>
                <a:spcPts val="200"/>
              </a:spcBef>
            </a:pPr>
            <a:r>
              <a:rPr sz="2400" b="1" spc="180" dirty="0">
                <a:latin typeface="Calibri"/>
                <a:cs typeface="Calibri"/>
              </a:rPr>
              <a:t>Καθαρό: </a:t>
            </a:r>
            <a:r>
              <a:rPr sz="2400" b="1" spc="170" dirty="0">
                <a:latin typeface="Calibri"/>
                <a:cs typeface="Calibri"/>
              </a:rPr>
              <a:t>Οτιδήποτε παρουσιάζει </a:t>
            </a:r>
            <a:r>
              <a:rPr sz="2400" b="1" spc="175" dirty="0">
                <a:latin typeface="Calibri"/>
                <a:cs typeface="Calibri"/>
              </a:rPr>
              <a:t> </a:t>
            </a:r>
            <a:r>
              <a:rPr sz="2400" b="1" spc="190" dirty="0">
                <a:latin typeface="Calibri"/>
                <a:cs typeface="Calibri"/>
              </a:rPr>
              <a:t>προσημασμένα </a:t>
            </a:r>
            <a:r>
              <a:rPr sz="2400" b="1" spc="180" dirty="0">
                <a:latin typeface="Calibri"/>
                <a:cs typeface="Calibri"/>
              </a:rPr>
              <a:t>σημάδια </a:t>
            </a:r>
            <a:r>
              <a:rPr sz="2400" b="1" spc="165" dirty="0">
                <a:latin typeface="Calibri"/>
                <a:cs typeface="Calibri"/>
              </a:rPr>
              <a:t>εισβολής </a:t>
            </a:r>
            <a:r>
              <a:rPr sz="2400" b="1" spc="195" dirty="0">
                <a:latin typeface="Calibri"/>
                <a:cs typeface="Calibri"/>
              </a:rPr>
              <a:t>ή 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spc="175" dirty="0">
                <a:latin typeface="Calibri"/>
                <a:cs typeface="Calibri"/>
              </a:rPr>
              <a:t>κυβερνοεπίθεσης</a:t>
            </a:r>
            <a:r>
              <a:rPr sz="2400" b="1" spc="60" dirty="0">
                <a:latin typeface="Calibri"/>
                <a:cs typeface="Calibri"/>
              </a:rPr>
              <a:t> </a:t>
            </a:r>
            <a:r>
              <a:rPr sz="2400" b="1" spc="170" dirty="0">
                <a:latin typeface="Calibri"/>
                <a:cs typeface="Calibri"/>
              </a:rPr>
              <a:t>στο</a:t>
            </a:r>
            <a:r>
              <a:rPr sz="2400" b="1" spc="65" dirty="0">
                <a:latin typeface="Calibri"/>
                <a:cs typeface="Calibri"/>
              </a:rPr>
              <a:t> </a:t>
            </a:r>
            <a:r>
              <a:rPr sz="2400" b="1" spc="160" dirty="0">
                <a:latin typeface="Calibri"/>
                <a:cs typeface="Calibri"/>
              </a:rPr>
              <a:t>δίκτυο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spc="170" dirty="0">
                <a:latin typeface="Calibri"/>
                <a:cs typeface="Calibri"/>
              </a:rPr>
              <a:t>ελέγχου</a:t>
            </a:r>
            <a:r>
              <a:rPr sz="2400" b="1" spc="65" dirty="0">
                <a:latin typeface="Calibri"/>
                <a:cs typeface="Calibri"/>
              </a:rPr>
              <a:t> </a:t>
            </a:r>
            <a:r>
              <a:rPr sz="2400" b="1" spc="160" dirty="0">
                <a:latin typeface="Calibri"/>
                <a:cs typeface="Calibri"/>
              </a:rPr>
              <a:t>και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27529" y="4892992"/>
            <a:ext cx="3600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0" dirty="0">
                <a:latin typeface="Calibri"/>
                <a:cs typeface="Calibri"/>
              </a:rPr>
              <a:t>τους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110" dirty="0">
                <a:latin typeface="Calibri"/>
                <a:cs typeface="Calibri"/>
              </a:rPr>
              <a:t>κύριους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114" dirty="0">
                <a:latin typeface="Calibri"/>
                <a:cs typeface="Calibri"/>
              </a:rPr>
              <a:t>πόρους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95" dirty="0">
                <a:latin typeface="Calibri"/>
                <a:cs typeface="Calibri"/>
              </a:rPr>
              <a:t>της!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203622" y="5779134"/>
            <a:ext cx="1092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6364" y="5932170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459912" y="5077459"/>
            <a:ext cx="11188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spc="114" dirty="0" err="1">
                <a:latin typeface="Calibri"/>
                <a:cs typeface="Calibri"/>
              </a:rPr>
              <a:t>Δι</a:t>
            </a:r>
            <a:r>
              <a:rPr sz="1200" spc="114" dirty="0">
                <a:latin typeface="Calibri"/>
                <a:cs typeface="Calibri"/>
              </a:rPr>
              <a:t>αχειριστής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ει</a:t>
            </a:r>
            <a:r>
              <a:rPr sz="1200" spc="155" dirty="0">
                <a:latin typeface="Calibri"/>
                <a:cs typeface="Calibri"/>
              </a:rPr>
              <a:t>δοπ</a:t>
            </a:r>
            <a:r>
              <a:rPr sz="1200" spc="150" dirty="0">
                <a:latin typeface="Calibri"/>
                <a:cs typeface="Calibri"/>
              </a:rPr>
              <a:t>ο</a:t>
            </a:r>
            <a:r>
              <a:rPr sz="1200" spc="80" dirty="0">
                <a:latin typeface="Calibri"/>
                <a:cs typeface="Calibri"/>
              </a:rPr>
              <a:t>ι</a:t>
            </a:r>
            <a:r>
              <a:rPr sz="1200" spc="160" dirty="0">
                <a:latin typeface="Calibri"/>
                <a:cs typeface="Calibri"/>
              </a:rPr>
              <a:t>ή</a:t>
            </a:r>
            <a:r>
              <a:rPr sz="1200" spc="155" dirty="0">
                <a:latin typeface="Calibri"/>
                <a:cs typeface="Calibri"/>
              </a:rPr>
              <a:t>σ</a:t>
            </a:r>
            <a:r>
              <a:rPr sz="1200" spc="114" dirty="0">
                <a:latin typeface="Calibri"/>
                <a:cs typeface="Calibri"/>
              </a:rPr>
              <a:t>εων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964294" y="3486467"/>
            <a:ext cx="194437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2770" marR="5080" indent="-572770">
              <a:lnSpc>
                <a:spcPct val="101699"/>
              </a:lnSpc>
              <a:spcBef>
                <a:spcPts val="75"/>
              </a:spcBef>
            </a:pPr>
            <a:r>
              <a:rPr sz="1200" spc="130" dirty="0">
                <a:latin typeface="Calibri"/>
                <a:cs typeface="Calibri"/>
              </a:rPr>
              <a:t>Ανιχνευτής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αναλυτής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150" dirty="0">
                <a:latin typeface="Calibri"/>
                <a:cs typeface="Calibri"/>
              </a:rPr>
              <a:t>δεδομένων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647555" y="2048827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120" dirty="0">
                <a:latin typeface="Calibri"/>
                <a:cs typeface="Calibri"/>
              </a:rPr>
              <a:t>Σ</a:t>
            </a:r>
            <a:r>
              <a:rPr sz="1200" spc="145" dirty="0">
                <a:latin typeface="Calibri"/>
                <a:cs typeface="Calibri"/>
              </a:rPr>
              <a:t>υ</a:t>
            </a:r>
            <a:r>
              <a:rPr sz="1200" spc="125" dirty="0">
                <a:latin typeface="Calibri"/>
                <a:cs typeface="Calibri"/>
              </a:rPr>
              <a:t>λλ</a:t>
            </a:r>
            <a:r>
              <a:rPr sz="1200" spc="140" dirty="0">
                <a:latin typeface="Calibri"/>
                <a:cs typeface="Calibri"/>
              </a:rPr>
              <a:t>ο</a:t>
            </a:r>
            <a:r>
              <a:rPr sz="1200" spc="125" dirty="0">
                <a:latin typeface="Calibri"/>
                <a:cs typeface="Calibri"/>
              </a:rPr>
              <a:t>γ</a:t>
            </a:r>
            <a:r>
              <a:rPr sz="1200" spc="160" dirty="0">
                <a:latin typeface="Calibri"/>
                <a:cs typeface="Calibri"/>
              </a:rPr>
              <a:t>ή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865744" y="2952671"/>
            <a:ext cx="177800" cy="2834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spc="60" dirty="0">
                <a:solidFill>
                  <a:srgbClr val="BF0000"/>
                </a:solidFill>
                <a:latin typeface="Calibri"/>
                <a:cs typeface="Calibri"/>
              </a:rPr>
              <a:t>ΚΕΝΤΡΙΚΌ</a:t>
            </a:r>
            <a:r>
              <a:rPr sz="1200" b="1" spc="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BF0000"/>
                </a:solidFill>
                <a:latin typeface="Calibri"/>
                <a:cs typeface="Calibri"/>
              </a:rPr>
              <a:t>ΣΎΣΤΗΜΑ</a:t>
            </a:r>
            <a:r>
              <a:rPr sz="1200" b="1" spc="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200" b="1" spc="65" dirty="0">
                <a:solidFill>
                  <a:srgbClr val="BF0000"/>
                </a:solidFill>
                <a:latin typeface="Calibri"/>
                <a:cs typeface="Calibri"/>
              </a:rPr>
              <a:t>ΠΑΡΑΚΟΛΟΎΘΗΣΗΣ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1236959" y="5076825"/>
            <a:ext cx="963294" cy="1767205"/>
            <a:chOff x="11236959" y="5076825"/>
            <a:chExt cx="963294" cy="1767205"/>
          </a:xfrm>
        </p:grpSpPr>
        <p:sp>
          <p:nvSpPr>
            <p:cNvPr id="80" name="object 80"/>
            <p:cNvSpPr/>
            <p:nvPr/>
          </p:nvSpPr>
          <p:spPr>
            <a:xfrm>
              <a:off x="11244897" y="5084762"/>
              <a:ext cx="723265" cy="873125"/>
            </a:xfrm>
            <a:custGeom>
              <a:avLst/>
              <a:gdLst/>
              <a:ahLst/>
              <a:cxnLst/>
              <a:rect l="l" t="t" r="r" b="b"/>
              <a:pathLst>
                <a:path w="723265" h="873125">
                  <a:moveTo>
                    <a:pt x="723265" y="0"/>
                  </a:moveTo>
                  <a:lnTo>
                    <a:pt x="329247" y="8889"/>
                  </a:lnTo>
                  <a:lnTo>
                    <a:pt x="280670" y="22225"/>
                  </a:lnTo>
                  <a:lnTo>
                    <a:pt x="234950" y="58737"/>
                  </a:lnTo>
                  <a:lnTo>
                    <a:pt x="193040" y="116205"/>
                  </a:lnTo>
                  <a:lnTo>
                    <a:pt x="173672" y="152717"/>
                  </a:lnTo>
                  <a:lnTo>
                    <a:pt x="155257" y="193675"/>
                  </a:lnTo>
                  <a:lnTo>
                    <a:pt x="138430" y="238759"/>
                  </a:lnTo>
                  <a:lnTo>
                    <a:pt x="122555" y="288607"/>
                  </a:lnTo>
                  <a:lnTo>
                    <a:pt x="108585" y="341947"/>
                  </a:lnTo>
                  <a:lnTo>
                    <a:pt x="95885" y="399415"/>
                  </a:lnTo>
                  <a:lnTo>
                    <a:pt x="84772" y="460375"/>
                  </a:lnTo>
                  <a:lnTo>
                    <a:pt x="75565" y="524510"/>
                  </a:lnTo>
                  <a:lnTo>
                    <a:pt x="67945" y="591819"/>
                  </a:lnTo>
                  <a:lnTo>
                    <a:pt x="62547" y="661987"/>
                  </a:lnTo>
                  <a:lnTo>
                    <a:pt x="0" y="663257"/>
                  </a:lnTo>
                  <a:lnTo>
                    <a:pt x="254952" y="873125"/>
                  </a:lnTo>
                  <a:lnTo>
                    <a:pt x="516905" y="653097"/>
                  </a:lnTo>
                  <a:lnTo>
                    <a:pt x="456247" y="653097"/>
                  </a:lnTo>
                  <a:lnTo>
                    <a:pt x="461962" y="582930"/>
                  </a:lnTo>
                  <a:lnTo>
                    <a:pt x="469582" y="515619"/>
                  </a:lnTo>
                  <a:lnTo>
                    <a:pt x="478790" y="451484"/>
                  </a:lnTo>
                  <a:lnTo>
                    <a:pt x="489902" y="390525"/>
                  </a:lnTo>
                  <a:lnTo>
                    <a:pt x="502285" y="333057"/>
                  </a:lnTo>
                  <a:lnTo>
                    <a:pt x="516572" y="279717"/>
                  </a:lnTo>
                  <a:lnTo>
                    <a:pt x="532130" y="229869"/>
                  </a:lnTo>
                  <a:lnTo>
                    <a:pt x="549275" y="184467"/>
                  </a:lnTo>
                  <a:lnTo>
                    <a:pt x="567372" y="143510"/>
                  </a:lnTo>
                  <a:lnTo>
                    <a:pt x="587057" y="107314"/>
                  </a:lnTo>
                  <a:lnTo>
                    <a:pt x="628967" y="49530"/>
                  </a:lnTo>
                  <a:lnTo>
                    <a:pt x="674687" y="13335"/>
                  </a:lnTo>
                  <a:lnTo>
                    <a:pt x="698500" y="3492"/>
                  </a:lnTo>
                  <a:lnTo>
                    <a:pt x="723265" y="0"/>
                  </a:lnTo>
                  <a:close/>
                </a:path>
                <a:path w="723265" h="873125">
                  <a:moveTo>
                    <a:pt x="518795" y="651510"/>
                  </a:moveTo>
                  <a:lnTo>
                    <a:pt x="456247" y="653097"/>
                  </a:lnTo>
                  <a:lnTo>
                    <a:pt x="516905" y="653097"/>
                  </a:lnTo>
                  <a:lnTo>
                    <a:pt x="518795" y="651510"/>
                  </a:lnTo>
                  <a:close/>
                </a:path>
              </a:pathLst>
            </a:custGeom>
            <a:solidFill>
              <a:srgbClr val="BF8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776392" y="5085079"/>
              <a:ext cx="415925" cy="864235"/>
            </a:xfrm>
            <a:custGeom>
              <a:avLst/>
              <a:gdLst/>
              <a:ahLst/>
              <a:cxnLst/>
              <a:rect l="l" t="t" r="r" b="b"/>
              <a:pathLst>
                <a:path w="415925" h="864235">
                  <a:moveTo>
                    <a:pt x="203517" y="0"/>
                  </a:moveTo>
                  <a:lnTo>
                    <a:pt x="154304" y="7620"/>
                  </a:lnTo>
                  <a:lnTo>
                    <a:pt x="106362" y="40322"/>
                  </a:lnTo>
                  <a:lnTo>
                    <a:pt x="60960" y="98107"/>
                  </a:lnTo>
                  <a:lnTo>
                    <a:pt x="39370" y="136525"/>
                  </a:lnTo>
                  <a:lnTo>
                    <a:pt x="19050" y="181292"/>
                  </a:lnTo>
                  <a:lnTo>
                    <a:pt x="0" y="232092"/>
                  </a:lnTo>
                  <a:lnTo>
                    <a:pt x="14287" y="270827"/>
                  </a:lnTo>
                  <a:lnTo>
                    <a:pt x="27622" y="311467"/>
                  </a:lnTo>
                  <a:lnTo>
                    <a:pt x="40004" y="354330"/>
                  </a:lnTo>
                  <a:lnTo>
                    <a:pt x="51435" y="399097"/>
                  </a:lnTo>
                  <a:lnTo>
                    <a:pt x="61912" y="445770"/>
                  </a:lnTo>
                  <a:lnTo>
                    <a:pt x="71437" y="493712"/>
                  </a:lnTo>
                  <a:lnTo>
                    <a:pt x="80010" y="543560"/>
                  </a:lnTo>
                  <a:lnTo>
                    <a:pt x="87312" y="594360"/>
                  </a:lnTo>
                  <a:lnTo>
                    <a:pt x="93662" y="646747"/>
                  </a:lnTo>
                  <a:lnTo>
                    <a:pt x="99060" y="699770"/>
                  </a:lnTo>
                  <a:lnTo>
                    <a:pt x="103187" y="754062"/>
                  </a:lnTo>
                  <a:lnTo>
                    <a:pt x="106045" y="808672"/>
                  </a:lnTo>
                  <a:lnTo>
                    <a:pt x="107950" y="863917"/>
                  </a:lnTo>
                  <a:lnTo>
                    <a:pt x="415607" y="856932"/>
                  </a:lnTo>
                  <a:lnTo>
                    <a:pt x="415607" y="284797"/>
                  </a:lnTo>
                  <a:lnTo>
                    <a:pt x="411797" y="272415"/>
                  </a:lnTo>
                  <a:lnTo>
                    <a:pt x="391795" y="217805"/>
                  </a:lnTo>
                  <a:lnTo>
                    <a:pt x="370522" y="168910"/>
                  </a:lnTo>
                  <a:lnTo>
                    <a:pt x="348615" y="126365"/>
                  </a:lnTo>
                  <a:lnTo>
                    <a:pt x="325437" y="89852"/>
                  </a:lnTo>
                  <a:lnTo>
                    <a:pt x="301942" y="59372"/>
                  </a:lnTo>
                  <a:lnTo>
                    <a:pt x="253365" y="17462"/>
                  </a:lnTo>
                  <a:lnTo>
                    <a:pt x="228600" y="5397"/>
                  </a:lnTo>
                  <a:lnTo>
                    <a:pt x="203517" y="0"/>
                  </a:lnTo>
                  <a:close/>
                </a:path>
              </a:pathLst>
            </a:custGeom>
            <a:solidFill>
              <a:srgbClr val="9A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244897" y="5084762"/>
              <a:ext cx="947419" cy="873125"/>
            </a:xfrm>
            <a:custGeom>
              <a:avLst/>
              <a:gdLst/>
              <a:ahLst/>
              <a:cxnLst/>
              <a:rect l="l" t="t" r="r" b="b"/>
              <a:pathLst>
                <a:path w="947420" h="873125">
                  <a:moveTo>
                    <a:pt x="723265" y="0"/>
                  </a:moveTo>
                  <a:lnTo>
                    <a:pt x="674687" y="13335"/>
                  </a:lnTo>
                  <a:lnTo>
                    <a:pt x="628967" y="49530"/>
                  </a:lnTo>
                  <a:lnTo>
                    <a:pt x="587057" y="107314"/>
                  </a:lnTo>
                  <a:lnTo>
                    <a:pt x="567372" y="143510"/>
                  </a:lnTo>
                  <a:lnTo>
                    <a:pt x="549275" y="184467"/>
                  </a:lnTo>
                  <a:lnTo>
                    <a:pt x="532130" y="229869"/>
                  </a:lnTo>
                  <a:lnTo>
                    <a:pt x="516572" y="279717"/>
                  </a:lnTo>
                  <a:lnTo>
                    <a:pt x="502285" y="333057"/>
                  </a:lnTo>
                  <a:lnTo>
                    <a:pt x="489902" y="390525"/>
                  </a:lnTo>
                  <a:lnTo>
                    <a:pt x="478790" y="451484"/>
                  </a:lnTo>
                  <a:lnTo>
                    <a:pt x="469582" y="515619"/>
                  </a:lnTo>
                  <a:lnTo>
                    <a:pt x="461962" y="582930"/>
                  </a:lnTo>
                  <a:lnTo>
                    <a:pt x="456247" y="653097"/>
                  </a:lnTo>
                  <a:lnTo>
                    <a:pt x="518795" y="651510"/>
                  </a:lnTo>
                  <a:lnTo>
                    <a:pt x="254952" y="873125"/>
                  </a:lnTo>
                  <a:lnTo>
                    <a:pt x="0" y="663257"/>
                  </a:lnTo>
                  <a:lnTo>
                    <a:pt x="62547" y="661987"/>
                  </a:lnTo>
                  <a:lnTo>
                    <a:pt x="67945" y="591819"/>
                  </a:lnTo>
                  <a:lnTo>
                    <a:pt x="75565" y="524510"/>
                  </a:lnTo>
                  <a:lnTo>
                    <a:pt x="84772" y="460375"/>
                  </a:lnTo>
                  <a:lnTo>
                    <a:pt x="95885" y="399415"/>
                  </a:lnTo>
                  <a:lnTo>
                    <a:pt x="108585" y="341947"/>
                  </a:lnTo>
                  <a:lnTo>
                    <a:pt x="122555" y="288607"/>
                  </a:lnTo>
                  <a:lnTo>
                    <a:pt x="138430" y="238759"/>
                  </a:lnTo>
                  <a:lnTo>
                    <a:pt x="155257" y="193675"/>
                  </a:lnTo>
                  <a:lnTo>
                    <a:pt x="173672" y="152717"/>
                  </a:lnTo>
                  <a:lnTo>
                    <a:pt x="193040" y="116205"/>
                  </a:lnTo>
                  <a:lnTo>
                    <a:pt x="234950" y="58737"/>
                  </a:lnTo>
                  <a:lnTo>
                    <a:pt x="280670" y="22225"/>
                  </a:lnTo>
                  <a:lnTo>
                    <a:pt x="329247" y="8889"/>
                  </a:lnTo>
                  <a:lnTo>
                    <a:pt x="723265" y="0"/>
                  </a:lnTo>
                  <a:lnTo>
                    <a:pt x="745807" y="2222"/>
                  </a:lnTo>
                  <a:lnTo>
                    <a:pt x="790257" y="21272"/>
                  </a:lnTo>
                  <a:lnTo>
                    <a:pt x="832802" y="59055"/>
                  </a:lnTo>
                  <a:lnTo>
                    <a:pt x="872490" y="114300"/>
                  </a:lnTo>
                  <a:lnTo>
                    <a:pt x="891222" y="147955"/>
                  </a:lnTo>
                  <a:lnTo>
                    <a:pt x="909320" y="185419"/>
                  </a:lnTo>
                  <a:lnTo>
                    <a:pt x="926147" y="226059"/>
                  </a:lnTo>
                  <a:lnTo>
                    <a:pt x="942340" y="270509"/>
                  </a:lnTo>
                  <a:lnTo>
                    <a:pt x="947102" y="285432"/>
                  </a:lnTo>
                </a:path>
                <a:path w="947420" h="873125">
                  <a:moveTo>
                    <a:pt x="947102" y="857567"/>
                  </a:moveTo>
                  <a:lnTo>
                    <a:pt x="639445" y="864552"/>
                  </a:lnTo>
                  <a:lnTo>
                    <a:pt x="637540" y="808990"/>
                  </a:lnTo>
                  <a:lnTo>
                    <a:pt x="634365" y="754380"/>
                  </a:lnTo>
                  <a:lnTo>
                    <a:pt x="630237" y="700405"/>
                  </a:lnTo>
                  <a:lnTo>
                    <a:pt x="625157" y="647065"/>
                  </a:lnTo>
                  <a:lnTo>
                    <a:pt x="618807" y="594994"/>
                  </a:lnTo>
                  <a:lnTo>
                    <a:pt x="611187" y="543877"/>
                  </a:lnTo>
                  <a:lnTo>
                    <a:pt x="602615" y="494347"/>
                  </a:lnTo>
                  <a:lnTo>
                    <a:pt x="593090" y="446087"/>
                  </a:lnTo>
                  <a:lnTo>
                    <a:pt x="582612" y="399415"/>
                  </a:lnTo>
                  <a:lnTo>
                    <a:pt x="571182" y="354647"/>
                  </a:lnTo>
                  <a:lnTo>
                    <a:pt x="558800" y="311784"/>
                  </a:lnTo>
                  <a:lnTo>
                    <a:pt x="545465" y="271144"/>
                  </a:lnTo>
                  <a:lnTo>
                    <a:pt x="531495" y="232727"/>
                  </a:lnTo>
                </a:path>
              </a:pathLst>
            </a:custGeom>
            <a:ln w="158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626532" y="5957252"/>
              <a:ext cx="565785" cy="878840"/>
            </a:xfrm>
            <a:custGeom>
              <a:avLst/>
              <a:gdLst/>
              <a:ahLst/>
              <a:cxnLst/>
              <a:rect l="l" t="t" r="r" b="b"/>
              <a:pathLst>
                <a:path w="565784" h="878840">
                  <a:moveTo>
                    <a:pt x="565467" y="222567"/>
                  </a:moveTo>
                  <a:lnTo>
                    <a:pt x="258762" y="222567"/>
                  </a:lnTo>
                  <a:lnTo>
                    <a:pt x="254000" y="293052"/>
                  </a:lnTo>
                  <a:lnTo>
                    <a:pt x="247332" y="360362"/>
                  </a:lnTo>
                  <a:lnTo>
                    <a:pt x="238759" y="424497"/>
                  </a:lnTo>
                  <a:lnTo>
                    <a:pt x="228600" y="485457"/>
                  </a:lnTo>
                  <a:lnTo>
                    <a:pt x="216534" y="543242"/>
                  </a:lnTo>
                  <a:lnTo>
                    <a:pt x="203200" y="596900"/>
                  </a:lnTo>
                  <a:lnTo>
                    <a:pt x="187959" y="646747"/>
                  </a:lnTo>
                  <a:lnTo>
                    <a:pt x="171450" y="692150"/>
                  </a:lnTo>
                  <a:lnTo>
                    <a:pt x="153670" y="733425"/>
                  </a:lnTo>
                  <a:lnTo>
                    <a:pt x="134937" y="769937"/>
                  </a:lnTo>
                  <a:lnTo>
                    <a:pt x="93662" y="828040"/>
                  </a:lnTo>
                  <a:lnTo>
                    <a:pt x="48259" y="865187"/>
                  </a:lnTo>
                  <a:lnTo>
                    <a:pt x="0" y="878840"/>
                  </a:lnTo>
                  <a:lnTo>
                    <a:pt x="393700" y="865187"/>
                  </a:lnTo>
                  <a:lnTo>
                    <a:pt x="442277" y="851217"/>
                  </a:lnTo>
                  <a:lnTo>
                    <a:pt x="487362" y="814387"/>
                  </a:lnTo>
                  <a:lnTo>
                    <a:pt x="528637" y="755967"/>
                  </a:lnTo>
                  <a:lnTo>
                    <a:pt x="547687" y="719455"/>
                  </a:lnTo>
                  <a:lnTo>
                    <a:pt x="565467" y="678497"/>
                  </a:lnTo>
                  <a:lnTo>
                    <a:pt x="565467" y="222567"/>
                  </a:lnTo>
                  <a:close/>
                </a:path>
                <a:path w="565784" h="878840">
                  <a:moveTo>
                    <a:pt x="457200" y="0"/>
                  </a:moveTo>
                  <a:lnTo>
                    <a:pt x="196214" y="224790"/>
                  </a:lnTo>
                  <a:lnTo>
                    <a:pt x="258762" y="222567"/>
                  </a:lnTo>
                  <a:lnTo>
                    <a:pt x="565467" y="222567"/>
                  </a:lnTo>
                  <a:lnTo>
                    <a:pt x="565467" y="86677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F8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305857" y="5970905"/>
              <a:ext cx="509905" cy="865505"/>
            </a:xfrm>
            <a:custGeom>
              <a:avLst/>
              <a:gdLst/>
              <a:ahLst/>
              <a:cxnLst/>
              <a:rect l="l" t="t" r="r" b="b"/>
              <a:pathLst>
                <a:path w="509904" h="865504">
                  <a:moveTo>
                    <a:pt x="393700" y="0"/>
                  </a:moveTo>
                  <a:lnTo>
                    <a:pt x="0" y="13970"/>
                  </a:lnTo>
                  <a:lnTo>
                    <a:pt x="2539" y="67627"/>
                  </a:lnTo>
                  <a:lnTo>
                    <a:pt x="6032" y="120967"/>
                  </a:lnTo>
                  <a:lnTo>
                    <a:pt x="10795" y="173672"/>
                  </a:lnTo>
                  <a:lnTo>
                    <a:pt x="16509" y="225742"/>
                  </a:lnTo>
                  <a:lnTo>
                    <a:pt x="23177" y="276860"/>
                  </a:lnTo>
                  <a:lnTo>
                    <a:pt x="30797" y="326707"/>
                  </a:lnTo>
                  <a:lnTo>
                    <a:pt x="39687" y="375285"/>
                  </a:lnTo>
                  <a:lnTo>
                    <a:pt x="49529" y="422592"/>
                  </a:lnTo>
                  <a:lnTo>
                    <a:pt x="60007" y="468312"/>
                  </a:lnTo>
                  <a:lnTo>
                    <a:pt x="71754" y="512445"/>
                  </a:lnTo>
                  <a:lnTo>
                    <a:pt x="84137" y="554672"/>
                  </a:lnTo>
                  <a:lnTo>
                    <a:pt x="97472" y="595312"/>
                  </a:lnTo>
                  <a:lnTo>
                    <a:pt x="118109" y="649922"/>
                  </a:lnTo>
                  <a:lnTo>
                    <a:pt x="140017" y="698182"/>
                  </a:lnTo>
                  <a:lnTo>
                    <a:pt x="162559" y="740727"/>
                  </a:lnTo>
                  <a:lnTo>
                    <a:pt x="186054" y="776922"/>
                  </a:lnTo>
                  <a:lnTo>
                    <a:pt x="209867" y="807085"/>
                  </a:lnTo>
                  <a:lnTo>
                    <a:pt x="259079" y="848360"/>
                  </a:lnTo>
                  <a:lnTo>
                    <a:pt x="308927" y="865187"/>
                  </a:lnTo>
                  <a:lnTo>
                    <a:pt x="333692" y="864235"/>
                  </a:lnTo>
                  <a:lnTo>
                    <a:pt x="382270" y="843597"/>
                  </a:lnTo>
                  <a:lnTo>
                    <a:pt x="428625" y="797560"/>
                  </a:lnTo>
                  <a:lnTo>
                    <a:pt x="450532" y="765175"/>
                  </a:lnTo>
                  <a:lnTo>
                    <a:pt x="471487" y="726757"/>
                  </a:lnTo>
                  <a:lnTo>
                    <a:pt x="491172" y="681672"/>
                  </a:lnTo>
                  <a:lnTo>
                    <a:pt x="509587" y="630555"/>
                  </a:lnTo>
                  <a:lnTo>
                    <a:pt x="494982" y="592137"/>
                  </a:lnTo>
                  <a:lnTo>
                    <a:pt x="481329" y="551497"/>
                  </a:lnTo>
                  <a:lnTo>
                    <a:pt x="468312" y="508952"/>
                  </a:lnTo>
                  <a:lnTo>
                    <a:pt x="456247" y="464185"/>
                  </a:lnTo>
                  <a:lnTo>
                    <a:pt x="445134" y="417830"/>
                  </a:lnTo>
                  <a:lnTo>
                    <a:pt x="434975" y="369570"/>
                  </a:lnTo>
                  <a:lnTo>
                    <a:pt x="426084" y="320040"/>
                  </a:lnTo>
                  <a:lnTo>
                    <a:pt x="417829" y="269240"/>
                  </a:lnTo>
                  <a:lnTo>
                    <a:pt x="410845" y="217170"/>
                  </a:lnTo>
                  <a:lnTo>
                    <a:pt x="404812" y="164147"/>
                  </a:lnTo>
                  <a:lnTo>
                    <a:pt x="400050" y="110172"/>
                  </a:lnTo>
                  <a:lnTo>
                    <a:pt x="396239" y="55245"/>
                  </a:lnTo>
                  <a:lnTo>
                    <a:pt x="393700" y="0"/>
                  </a:lnTo>
                  <a:close/>
                </a:path>
              </a:pathLst>
            </a:custGeom>
            <a:solidFill>
              <a:srgbClr val="9A7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305857" y="5957252"/>
              <a:ext cx="886460" cy="878840"/>
            </a:xfrm>
            <a:custGeom>
              <a:avLst/>
              <a:gdLst/>
              <a:ahLst/>
              <a:cxnLst/>
              <a:rect l="l" t="t" r="r" b="b"/>
              <a:pathLst>
                <a:path w="886459" h="878840">
                  <a:moveTo>
                    <a:pt x="320675" y="878840"/>
                  </a:moveTo>
                  <a:lnTo>
                    <a:pt x="369252" y="865187"/>
                  </a:lnTo>
                  <a:lnTo>
                    <a:pt x="414337" y="828040"/>
                  </a:lnTo>
                  <a:lnTo>
                    <a:pt x="455612" y="769937"/>
                  </a:lnTo>
                  <a:lnTo>
                    <a:pt x="474662" y="733425"/>
                  </a:lnTo>
                  <a:lnTo>
                    <a:pt x="492442" y="692150"/>
                  </a:lnTo>
                  <a:lnTo>
                    <a:pt x="508952" y="646747"/>
                  </a:lnTo>
                  <a:lnTo>
                    <a:pt x="523875" y="596900"/>
                  </a:lnTo>
                  <a:lnTo>
                    <a:pt x="537209" y="543242"/>
                  </a:lnTo>
                  <a:lnTo>
                    <a:pt x="549275" y="485457"/>
                  </a:lnTo>
                  <a:lnTo>
                    <a:pt x="559434" y="424497"/>
                  </a:lnTo>
                  <a:lnTo>
                    <a:pt x="568007" y="360362"/>
                  </a:lnTo>
                  <a:lnTo>
                    <a:pt x="574675" y="293052"/>
                  </a:lnTo>
                  <a:lnTo>
                    <a:pt x="579437" y="222567"/>
                  </a:lnTo>
                  <a:lnTo>
                    <a:pt x="516889" y="224790"/>
                  </a:lnTo>
                  <a:lnTo>
                    <a:pt x="777875" y="0"/>
                  </a:lnTo>
                  <a:lnTo>
                    <a:pt x="886142" y="86677"/>
                  </a:lnTo>
                </a:path>
                <a:path w="886459" h="878840">
                  <a:moveTo>
                    <a:pt x="886142" y="678497"/>
                  </a:moveTo>
                  <a:lnTo>
                    <a:pt x="868362" y="719455"/>
                  </a:lnTo>
                  <a:lnTo>
                    <a:pt x="849312" y="755967"/>
                  </a:lnTo>
                  <a:lnTo>
                    <a:pt x="808037" y="814387"/>
                  </a:lnTo>
                  <a:lnTo>
                    <a:pt x="762952" y="851217"/>
                  </a:lnTo>
                  <a:lnTo>
                    <a:pt x="714692" y="865187"/>
                  </a:lnTo>
                  <a:lnTo>
                    <a:pt x="320675" y="878840"/>
                  </a:lnTo>
                  <a:lnTo>
                    <a:pt x="298132" y="877252"/>
                  </a:lnTo>
                  <a:lnTo>
                    <a:pt x="253364" y="858520"/>
                  </a:lnTo>
                  <a:lnTo>
                    <a:pt x="210502" y="821055"/>
                  </a:lnTo>
                  <a:lnTo>
                    <a:pt x="170179" y="766445"/>
                  </a:lnTo>
                  <a:lnTo>
                    <a:pt x="150812" y="733107"/>
                  </a:lnTo>
                  <a:lnTo>
                    <a:pt x="132397" y="695960"/>
                  </a:lnTo>
                  <a:lnTo>
                    <a:pt x="114934" y="655320"/>
                  </a:lnTo>
                  <a:lnTo>
                    <a:pt x="98425" y="611187"/>
                  </a:lnTo>
                  <a:lnTo>
                    <a:pt x="82867" y="564197"/>
                  </a:lnTo>
                  <a:lnTo>
                    <a:pt x="68262" y="514032"/>
                  </a:lnTo>
                  <a:lnTo>
                    <a:pt x="54927" y="461010"/>
                  </a:lnTo>
                  <a:lnTo>
                    <a:pt x="42862" y="405447"/>
                  </a:lnTo>
                  <a:lnTo>
                    <a:pt x="32067" y="347345"/>
                  </a:lnTo>
                  <a:lnTo>
                    <a:pt x="22542" y="287020"/>
                  </a:lnTo>
                  <a:lnTo>
                    <a:pt x="14604" y="224790"/>
                  </a:lnTo>
                  <a:lnTo>
                    <a:pt x="8254" y="160337"/>
                  </a:lnTo>
                  <a:lnTo>
                    <a:pt x="3175" y="94615"/>
                  </a:lnTo>
                  <a:lnTo>
                    <a:pt x="0" y="27305"/>
                  </a:lnTo>
                  <a:lnTo>
                    <a:pt x="393700" y="13335"/>
                  </a:lnTo>
                  <a:lnTo>
                    <a:pt x="396239" y="68897"/>
                  </a:lnTo>
                  <a:lnTo>
                    <a:pt x="400050" y="123507"/>
                  </a:lnTo>
                  <a:lnTo>
                    <a:pt x="404812" y="177482"/>
                  </a:lnTo>
                  <a:lnTo>
                    <a:pt x="410845" y="230822"/>
                  </a:lnTo>
                  <a:lnTo>
                    <a:pt x="417829" y="282892"/>
                  </a:lnTo>
                  <a:lnTo>
                    <a:pt x="426084" y="333692"/>
                  </a:lnTo>
                  <a:lnTo>
                    <a:pt x="434975" y="383222"/>
                  </a:lnTo>
                  <a:lnTo>
                    <a:pt x="445134" y="431165"/>
                  </a:lnTo>
                  <a:lnTo>
                    <a:pt x="456247" y="477837"/>
                  </a:lnTo>
                  <a:lnTo>
                    <a:pt x="468312" y="522287"/>
                  </a:lnTo>
                  <a:lnTo>
                    <a:pt x="481329" y="565150"/>
                  </a:lnTo>
                  <a:lnTo>
                    <a:pt x="494982" y="605472"/>
                  </a:lnTo>
                  <a:lnTo>
                    <a:pt x="509587" y="643890"/>
                  </a:lnTo>
                </a:path>
              </a:pathLst>
            </a:custGeom>
            <a:ln w="1587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94">
            <a:extLst>
              <a:ext uri="{FF2B5EF4-FFF2-40B4-BE49-F238E27FC236}">
                <a16:creationId xmlns:a16="http://schemas.microsoft.com/office/drawing/2014/main" id="{3D9208A5-CA67-C9E3-3B06-83DB489FB31D}"/>
              </a:ext>
            </a:extLst>
          </p:cNvPr>
          <p:cNvSpPr txBox="1"/>
          <p:nvPr/>
        </p:nvSpPr>
        <p:spPr>
          <a:xfrm>
            <a:off x="9590404" y="1067117"/>
            <a:ext cx="8889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5" dirty="0">
                <a:latin typeface="Calibri"/>
                <a:cs typeface="Calibri"/>
              </a:rPr>
              <a:t>π</a:t>
            </a:r>
            <a:r>
              <a:rPr sz="1200" spc="135" dirty="0" err="1">
                <a:latin typeface="Calibri"/>
                <a:cs typeface="Calibri"/>
              </a:rPr>
              <a:t>ράκτορε</a:t>
            </a:r>
            <a:r>
              <a:rPr lang="el-GR" sz="1200" spc="135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7" name="object 98">
            <a:extLst>
              <a:ext uri="{FF2B5EF4-FFF2-40B4-BE49-F238E27FC236}">
                <a16:creationId xmlns:a16="http://schemas.microsoft.com/office/drawing/2014/main" id="{7CDEF043-212B-C8B5-5351-EA1C9503A761}"/>
              </a:ext>
            </a:extLst>
          </p:cNvPr>
          <p:cNvSpPr txBox="1"/>
          <p:nvPr/>
        </p:nvSpPr>
        <p:spPr>
          <a:xfrm>
            <a:off x="8322944" y="855345"/>
            <a:ext cx="1221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5" dirty="0">
                <a:latin typeface="Calibri"/>
                <a:cs typeface="Calibri"/>
              </a:rPr>
              <a:t>α</a:t>
            </a:r>
            <a:r>
              <a:rPr sz="1200" spc="70" dirty="0" err="1">
                <a:latin typeface="Calibri"/>
                <a:cs typeface="Calibri"/>
              </a:rPr>
              <a:t>ι</a:t>
            </a:r>
            <a:r>
              <a:rPr sz="1200" spc="150" dirty="0" err="1">
                <a:latin typeface="Calibri"/>
                <a:cs typeface="Calibri"/>
              </a:rPr>
              <a:t>σ</a:t>
            </a:r>
            <a:r>
              <a:rPr sz="1200" spc="145" dirty="0" err="1">
                <a:latin typeface="Calibri"/>
                <a:cs typeface="Calibri"/>
              </a:rPr>
              <a:t>θη</a:t>
            </a:r>
            <a:r>
              <a:rPr sz="1200" spc="100" dirty="0" err="1">
                <a:latin typeface="Calibri"/>
                <a:cs typeface="Calibri"/>
              </a:rPr>
              <a:t>τ</a:t>
            </a:r>
            <a:r>
              <a:rPr sz="1200" spc="145" dirty="0" err="1">
                <a:latin typeface="Calibri"/>
                <a:cs typeface="Calibri"/>
              </a:rPr>
              <a:t>ή</a:t>
            </a:r>
            <a:r>
              <a:rPr sz="1200" spc="140" dirty="0" err="1">
                <a:latin typeface="Calibri"/>
                <a:cs typeface="Calibri"/>
              </a:rPr>
              <a:t>ρ</a:t>
            </a:r>
            <a:r>
              <a:rPr sz="1200" spc="120" dirty="0" err="1">
                <a:latin typeface="Calibri"/>
                <a:cs typeface="Calibri"/>
              </a:rPr>
              <a:t>ε</a:t>
            </a:r>
            <a:r>
              <a:rPr sz="1200" spc="125" dirty="0" err="1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8" name="object 99">
            <a:extLst>
              <a:ext uri="{FF2B5EF4-FFF2-40B4-BE49-F238E27FC236}">
                <a16:creationId xmlns:a16="http://schemas.microsoft.com/office/drawing/2014/main" id="{41B14BF2-101E-5507-2CAA-D1AA25579AD8}"/>
              </a:ext>
            </a:extLst>
          </p:cNvPr>
          <p:cNvSpPr txBox="1"/>
          <p:nvPr/>
        </p:nvSpPr>
        <p:spPr>
          <a:xfrm>
            <a:off x="9836467" y="844556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latin typeface="Calibri"/>
                <a:cs typeface="Calibri"/>
              </a:rPr>
              <a:t>S</a:t>
            </a:r>
            <a:r>
              <a:rPr sz="1200" spc="265" dirty="0">
                <a:latin typeface="Calibri"/>
                <a:cs typeface="Calibri"/>
              </a:rPr>
              <a:t>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9" name="object 101">
            <a:extLst>
              <a:ext uri="{FF2B5EF4-FFF2-40B4-BE49-F238E27FC236}">
                <a16:creationId xmlns:a16="http://schemas.microsoft.com/office/drawing/2014/main" id="{B9CB6DEB-E9E1-240F-5F0F-077F9DCE5BB4}"/>
              </a:ext>
            </a:extLst>
          </p:cNvPr>
          <p:cNvSpPr txBox="1"/>
          <p:nvPr/>
        </p:nvSpPr>
        <p:spPr>
          <a:xfrm>
            <a:off x="10771186" y="795078"/>
            <a:ext cx="99123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7145">
              <a:lnSpc>
                <a:spcPct val="101699"/>
              </a:lnSpc>
              <a:spcBef>
                <a:spcPts val="75"/>
              </a:spcBef>
            </a:pPr>
            <a:r>
              <a:rPr sz="1200" spc="100" dirty="0">
                <a:latin typeface="Calibri"/>
                <a:cs typeface="Calibri"/>
              </a:rPr>
              <a:t>Κ</a:t>
            </a:r>
            <a:r>
              <a:rPr sz="1200" spc="110" dirty="0">
                <a:latin typeface="Calibri"/>
                <a:cs typeface="Calibri"/>
              </a:rPr>
              <a:t>α</a:t>
            </a:r>
            <a:r>
              <a:rPr sz="1200" spc="65" dirty="0">
                <a:latin typeface="Calibri"/>
                <a:cs typeface="Calibri"/>
              </a:rPr>
              <a:t>τ</a:t>
            </a:r>
            <a:r>
              <a:rPr sz="1200" spc="110" dirty="0">
                <a:latin typeface="Calibri"/>
                <a:cs typeface="Calibri"/>
              </a:rPr>
              <a:t>α</a:t>
            </a:r>
            <a:r>
              <a:rPr sz="1200" spc="80" dirty="0">
                <a:latin typeface="Calibri"/>
                <a:cs typeface="Calibri"/>
              </a:rPr>
              <a:t>γ</a:t>
            </a:r>
            <a:r>
              <a:rPr sz="1200" spc="95" dirty="0">
                <a:latin typeface="Calibri"/>
                <a:cs typeface="Calibri"/>
              </a:rPr>
              <a:t>ρ</a:t>
            </a:r>
            <a:r>
              <a:rPr sz="1200" spc="114" dirty="0">
                <a:latin typeface="Calibri"/>
                <a:cs typeface="Calibri"/>
              </a:rPr>
              <a:t>α</a:t>
            </a:r>
            <a:r>
              <a:rPr sz="1200" spc="130" dirty="0">
                <a:latin typeface="Calibri"/>
                <a:cs typeface="Calibri"/>
              </a:rPr>
              <a:t>φ</a:t>
            </a:r>
            <a:r>
              <a:rPr sz="1200" spc="85" dirty="0">
                <a:latin typeface="Calibri"/>
                <a:cs typeface="Calibri"/>
              </a:rPr>
              <a:t>έ</a:t>
            </a:r>
            <a:r>
              <a:rPr sz="1200" spc="75" dirty="0">
                <a:latin typeface="Calibri"/>
                <a:cs typeface="Calibri"/>
              </a:rPr>
              <a:t>ς</a:t>
            </a:r>
            <a:r>
              <a:rPr sz="1200" spc="55" dirty="0">
                <a:latin typeface="Calibri"/>
                <a:cs typeface="Calibri"/>
              </a:rPr>
              <a:t>,  </a:t>
            </a:r>
            <a:r>
              <a:rPr sz="1200" spc="95" dirty="0">
                <a:latin typeface="Calibri"/>
                <a:cs typeface="Calibri"/>
              </a:rPr>
              <a:t>ε</a:t>
            </a:r>
            <a:r>
              <a:rPr sz="1200" spc="50" dirty="0">
                <a:latin typeface="Calibri"/>
                <a:cs typeface="Calibri"/>
              </a:rPr>
              <a:t>ι</a:t>
            </a:r>
            <a:r>
              <a:rPr sz="1200" spc="114" dirty="0">
                <a:latin typeface="Calibri"/>
                <a:cs typeface="Calibri"/>
              </a:rPr>
              <a:t>δ</a:t>
            </a:r>
            <a:r>
              <a:rPr sz="1200" spc="110" dirty="0">
                <a:latin typeface="Calibri"/>
                <a:cs typeface="Calibri"/>
              </a:rPr>
              <a:t>ο</a:t>
            </a:r>
            <a:r>
              <a:rPr sz="1200" spc="114" dirty="0">
                <a:latin typeface="Calibri"/>
                <a:cs typeface="Calibri"/>
              </a:rPr>
              <a:t>π</a:t>
            </a:r>
            <a:r>
              <a:rPr sz="1200" spc="110" dirty="0">
                <a:latin typeface="Calibri"/>
                <a:cs typeface="Calibri"/>
              </a:rPr>
              <a:t>ο</a:t>
            </a:r>
            <a:r>
              <a:rPr sz="1200" spc="55" dirty="0">
                <a:latin typeface="Calibri"/>
                <a:cs typeface="Calibri"/>
              </a:rPr>
              <a:t>ι</a:t>
            </a:r>
            <a:r>
              <a:rPr sz="1200" spc="114" dirty="0">
                <a:latin typeface="Calibri"/>
                <a:cs typeface="Calibri"/>
              </a:rPr>
              <a:t>ή</a:t>
            </a:r>
            <a:r>
              <a:rPr sz="1200" spc="110" dirty="0">
                <a:latin typeface="Calibri"/>
                <a:cs typeface="Calibri"/>
              </a:rPr>
              <a:t>σ</a:t>
            </a:r>
            <a:r>
              <a:rPr sz="1200" spc="95" dirty="0">
                <a:latin typeface="Calibri"/>
                <a:cs typeface="Calibri"/>
              </a:rPr>
              <a:t>ε</a:t>
            </a:r>
            <a:r>
              <a:rPr sz="1200" spc="55" dirty="0">
                <a:latin typeface="Calibri"/>
                <a:cs typeface="Calibri"/>
              </a:rPr>
              <a:t>ι</a:t>
            </a:r>
            <a:r>
              <a:rPr sz="1200" spc="100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72655" y="2218054"/>
              <a:ext cx="4553267" cy="263112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67892" y="2213292"/>
              <a:ext cx="4563110" cy="2640965"/>
            </a:xfrm>
            <a:custGeom>
              <a:avLst/>
              <a:gdLst/>
              <a:ahLst/>
              <a:cxnLst/>
              <a:rect l="l" t="t" r="r" b="b"/>
              <a:pathLst>
                <a:path w="4563109" h="2640965">
                  <a:moveTo>
                    <a:pt x="0" y="0"/>
                  </a:moveTo>
                  <a:lnTo>
                    <a:pt x="4562792" y="0"/>
                  </a:lnTo>
                  <a:lnTo>
                    <a:pt x="4562792" y="2640647"/>
                  </a:lnTo>
                  <a:lnTo>
                    <a:pt x="0" y="26406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55902" y="3667125"/>
              <a:ext cx="3021965" cy="0"/>
            </a:xfrm>
            <a:custGeom>
              <a:avLst/>
              <a:gdLst/>
              <a:ahLst/>
              <a:cxnLst/>
              <a:rect l="l" t="t" r="r" b="b"/>
              <a:pathLst>
                <a:path w="3021965">
                  <a:moveTo>
                    <a:pt x="0" y="0"/>
                  </a:moveTo>
                  <a:lnTo>
                    <a:pt x="3021964" y="0"/>
                  </a:lnTo>
                </a:path>
              </a:pathLst>
            </a:custGeom>
            <a:ln w="82550">
              <a:solidFill>
                <a:srgbClr val="0070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04505" y="3393440"/>
              <a:ext cx="2565400" cy="484505"/>
            </a:xfrm>
            <a:custGeom>
              <a:avLst/>
              <a:gdLst/>
              <a:ahLst/>
              <a:cxnLst/>
              <a:rect l="l" t="t" r="r" b="b"/>
              <a:pathLst>
                <a:path w="2565400" h="484504">
                  <a:moveTo>
                    <a:pt x="2565400" y="0"/>
                  </a:moveTo>
                  <a:lnTo>
                    <a:pt x="0" y="0"/>
                  </a:lnTo>
                  <a:lnTo>
                    <a:pt x="0" y="484505"/>
                  </a:lnTo>
                  <a:lnTo>
                    <a:pt x="2565400" y="484505"/>
                  </a:lnTo>
                  <a:lnTo>
                    <a:pt x="2565400" y="0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04505" y="3393440"/>
              <a:ext cx="2565400" cy="484505"/>
            </a:xfrm>
            <a:custGeom>
              <a:avLst/>
              <a:gdLst/>
              <a:ahLst/>
              <a:cxnLst/>
              <a:rect l="l" t="t" r="r" b="b"/>
              <a:pathLst>
                <a:path w="2565400" h="484504">
                  <a:moveTo>
                    <a:pt x="0" y="0"/>
                  </a:moveTo>
                  <a:lnTo>
                    <a:pt x="2565400" y="0"/>
                  </a:lnTo>
                  <a:lnTo>
                    <a:pt x="2565400" y="484505"/>
                  </a:lnTo>
                  <a:lnTo>
                    <a:pt x="0" y="484505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24557" y="3530600"/>
              <a:ext cx="549275" cy="289560"/>
            </a:xfrm>
            <a:custGeom>
              <a:avLst/>
              <a:gdLst/>
              <a:ahLst/>
              <a:cxnLst/>
              <a:rect l="l" t="t" r="r" b="b"/>
              <a:pathLst>
                <a:path w="549275" h="289560">
                  <a:moveTo>
                    <a:pt x="548957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548957" y="289560"/>
                  </a:lnTo>
                  <a:lnTo>
                    <a:pt x="548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24557" y="3530600"/>
              <a:ext cx="549275" cy="289560"/>
            </a:xfrm>
            <a:custGeom>
              <a:avLst/>
              <a:gdLst/>
              <a:ahLst/>
              <a:cxnLst/>
              <a:rect l="l" t="t" r="r" b="b"/>
              <a:pathLst>
                <a:path w="549275" h="289560">
                  <a:moveTo>
                    <a:pt x="0" y="0"/>
                  </a:moveTo>
                  <a:lnTo>
                    <a:pt x="548957" y="0"/>
                  </a:lnTo>
                  <a:lnTo>
                    <a:pt x="548957" y="289560"/>
                  </a:lnTo>
                  <a:lnTo>
                    <a:pt x="0" y="289560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77642" y="3530600"/>
              <a:ext cx="484505" cy="289560"/>
            </a:xfrm>
            <a:custGeom>
              <a:avLst/>
              <a:gdLst/>
              <a:ahLst/>
              <a:cxnLst/>
              <a:rect l="l" t="t" r="r" b="b"/>
              <a:pathLst>
                <a:path w="484504" h="289560">
                  <a:moveTo>
                    <a:pt x="484187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484187" y="289560"/>
                  </a:lnTo>
                  <a:lnTo>
                    <a:pt x="484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77642" y="3530600"/>
              <a:ext cx="484505" cy="289560"/>
            </a:xfrm>
            <a:custGeom>
              <a:avLst/>
              <a:gdLst/>
              <a:ahLst/>
              <a:cxnLst/>
              <a:rect l="l" t="t" r="r" b="b"/>
              <a:pathLst>
                <a:path w="484504" h="289560">
                  <a:moveTo>
                    <a:pt x="0" y="0"/>
                  </a:moveTo>
                  <a:lnTo>
                    <a:pt x="484187" y="0"/>
                  </a:lnTo>
                  <a:lnTo>
                    <a:pt x="484187" y="289560"/>
                  </a:lnTo>
                  <a:lnTo>
                    <a:pt x="0" y="289560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77387" y="3528695"/>
              <a:ext cx="409575" cy="289560"/>
            </a:xfrm>
            <a:custGeom>
              <a:avLst/>
              <a:gdLst/>
              <a:ahLst/>
              <a:cxnLst/>
              <a:rect l="l" t="t" r="r" b="b"/>
              <a:pathLst>
                <a:path w="409575" h="289560">
                  <a:moveTo>
                    <a:pt x="409257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409257" y="289559"/>
                  </a:lnTo>
                  <a:lnTo>
                    <a:pt x="409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77387" y="3528695"/>
              <a:ext cx="409575" cy="289560"/>
            </a:xfrm>
            <a:custGeom>
              <a:avLst/>
              <a:gdLst/>
              <a:ahLst/>
              <a:cxnLst/>
              <a:rect l="l" t="t" r="r" b="b"/>
              <a:pathLst>
                <a:path w="409575" h="289560">
                  <a:moveTo>
                    <a:pt x="0" y="0"/>
                  </a:moveTo>
                  <a:lnTo>
                    <a:pt x="409257" y="0"/>
                  </a:lnTo>
                  <a:lnTo>
                    <a:pt x="409257" y="289559"/>
                  </a:lnTo>
                  <a:lnTo>
                    <a:pt x="0" y="289559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05377" y="3531234"/>
              <a:ext cx="634365" cy="289560"/>
            </a:xfrm>
            <a:custGeom>
              <a:avLst/>
              <a:gdLst/>
              <a:ahLst/>
              <a:cxnLst/>
              <a:rect l="l" t="t" r="r" b="b"/>
              <a:pathLst>
                <a:path w="634365" h="289560">
                  <a:moveTo>
                    <a:pt x="634364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634364" y="289559"/>
                  </a:lnTo>
                  <a:lnTo>
                    <a:pt x="634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05377" y="3531234"/>
              <a:ext cx="634365" cy="289560"/>
            </a:xfrm>
            <a:custGeom>
              <a:avLst/>
              <a:gdLst/>
              <a:ahLst/>
              <a:cxnLst/>
              <a:rect l="l" t="t" r="r" b="b"/>
              <a:pathLst>
                <a:path w="634365" h="289560">
                  <a:moveTo>
                    <a:pt x="0" y="0"/>
                  </a:moveTo>
                  <a:lnTo>
                    <a:pt x="634364" y="0"/>
                  </a:lnTo>
                  <a:lnTo>
                    <a:pt x="634364" y="289559"/>
                  </a:lnTo>
                  <a:lnTo>
                    <a:pt x="0" y="289559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891780" y="3116579"/>
              <a:ext cx="2734310" cy="1054735"/>
            </a:xfrm>
            <a:custGeom>
              <a:avLst/>
              <a:gdLst/>
              <a:ahLst/>
              <a:cxnLst/>
              <a:rect l="l" t="t" r="r" b="b"/>
              <a:pathLst>
                <a:path w="2734309" h="1054735">
                  <a:moveTo>
                    <a:pt x="0" y="16827"/>
                  </a:moveTo>
                  <a:lnTo>
                    <a:pt x="2110422" y="428625"/>
                  </a:lnTo>
                </a:path>
                <a:path w="2734309" h="1054735">
                  <a:moveTo>
                    <a:pt x="1995170" y="0"/>
                  </a:moveTo>
                  <a:lnTo>
                    <a:pt x="2734310" y="411797"/>
                  </a:lnTo>
                </a:path>
                <a:path w="2734309" h="1054735">
                  <a:moveTo>
                    <a:pt x="2718752" y="693420"/>
                  </a:moveTo>
                  <a:lnTo>
                    <a:pt x="2311400" y="1040447"/>
                  </a:lnTo>
                </a:path>
                <a:path w="2734309" h="1054735">
                  <a:moveTo>
                    <a:pt x="2124075" y="707390"/>
                  </a:moveTo>
                  <a:lnTo>
                    <a:pt x="292735" y="105441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33715" y="3528059"/>
              <a:ext cx="372110" cy="289560"/>
            </a:xfrm>
            <a:custGeom>
              <a:avLst/>
              <a:gdLst/>
              <a:ahLst/>
              <a:cxnLst/>
              <a:rect l="l" t="t" r="r" b="b"/>
              <a:pathLst>
                <a:path w="372109" h="289560">
                  <a:moveTo>
                    <a:pt x="371792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371792" y="289559"/>
                  </a:lnTo>
                  <a:lnTo>
                    <a:pt x="371792" y="0"/>
                  </a:lnTo>
                  <a:close/>
                </a:path>
              </a:pathLst>
            </a:custGeom>
            <a:solidFill>
              <a:srgbClr val="F7D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33715" y="3528059"/>
              <a:ext cx="372110" cy="289560"/>
            </a:xfrm>
            <a:custGeom>
              <a:avLst/>
              <a:gdLst/>
              <a:ahLst/>
              <a:cxnLst/>
              <a:rect l="l" t="t" r="r" b="b"/>
              <a:pathLst>
                <a:path w="372109" h="289560">
                  <a:moveTo>
                    <a:pt x="0" y="0"/>
                  </a:moveTo>
                  <a:lnTo>
                    <a:pt x="371792" y="0"/>
                  </a:lnTo>
                  <a:lnTo>
                    <a:pt x="371792" y="289559"/>
                  </a:lnTo>
                  <a:lnTo>
                    <a:pt x="0" y="289559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86950" y="2855912"/>
              <a:ext cx="991235" cy="1580515"/>
            </a:xfrm>
            <a:custGeom>
              <a:avLst/>
              <a:gdLst/>
              <a:ahLst/>
              <a:cxnLst/>
              <a:rect l="l" t="t" r="r" b="b"/>
              <a:pathLst>
                <a:path w="991234" h="1580514">
                  <a:moveTo>
                    <a:pt x="0" y="0"/>
                  </a:moveTo>
                  <a:lnTo>
                    <a:pt x="671829" y="260350"/>
                  </a:lnTo>
                </a:path>
                <a:path w="991234" h="1580514">
                  <a:moveTo>
                    <a:pt x="0" y="232410"/>
                  </a:moveTo>
                  <a:lnTo>
                    <a:pt x="671829" y="0"/>
                  </a:lnTo>
                </a:path>
                <a:path w="991234" h="1580514">
                  <a:moveTo>
                    <a:pt x="319087" y="1319847"/>
                  </a:moveTo>
                  <a:lnTo>
                    <a:pt x="990917" y="1580197"/>
                  </a:lnTo>
                </a:path>
                <a:path w="991234" h="1580514">
                  <a:moveTo>
                    <a:pt x="319087" y="1552257"/>
                  </a:moveTo>
                  <a:lnTo>
                    <a:pt x="990917" y="131984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956607" y="2529204"/>
            <a:ext cx="57912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5" dirty="0">
                <a:solidFill>
                  <a:srgbClr val="BF0000"/>
                </a:solidFill>
                <a:latin typeface="Calibri"/>
                <a:cs typeface="Calibri"/>
              </a:rPr>
              <a:t>IP</a:t>
            </a:r>
            <a:r>
              <a:rPr sz="400" b="1" spc="10" dirty="0">
                <a:solidFill>
                  <a:srgbClr val="BF0000"/>
                </a:solidFill>
                <a:latin typeface="Calibri"/>
                <a:cs typeface="Calibri"/>
              </a:rPr>
              <a:t>S</a:t>
            </a:r>
            <a:r>
              <a:rPr sz="4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400" b="1" spc="5" dirty="0">
                <a:solidFill>
                  <a:srgbClr val="BF0000"/>
                </a:solidFill>
                <a:latin typeface="Calibri"/>
                <a:cs typeface="Calibri"/>
              </a:rPr>
              <a:t>(Intr</a:t>
            </a:r>
            <a:r>
              <a:rPr sz="400" b="1" dirty="0">
                <a:solidFill>
                  <a:srgbClr val="BF0000"/>
                </a:solidFill>
                <a:latin typeface="Calibri"/>
                <a:cs typeface="Calibri"/>
              </a:rPr>
              <a:t>us</a:t>
            </a:r>
            <a:r>
              <a:rPr sz="400" b="1" spc="5" dirty="0">
                <a:solidFill>
                  <a:srgbClr val="BF0000"/>
                </a:solidFill>
                <a:latin typeface="Calibri"/>
                <a:cs typeface="Calibri"/>
              </a:rPr>
              <a:t>io</a:t>
            </a:r>
            <a:r>
              <a:rPr sz="400" b="1" spc="10" dirty="0">
                <a:solidFill>
                  <a:srgbClr val="BF0000"/>
                </a:solidFill>
                <a:latin typeface="Calibri"/>
                <a:cs typeface="Calibri"/>
              </a:rPr>
              <a:t>n</a:t>
            </a:r>
            <a:r>
              <a:rPr sz="400" b="1" spc="5" dirty="0">
                <a:solidFill>
                  <a:srgbClr val="BF0000"/>
                </a:solidFill>
                <a:latin typeface="Calibri"/>
                <a:cs typeface="Calibri"/>
              </a:rPr>
              <a:t> Pr</a:t>
            </a:r>
            <a:r>
              <a:rPr sz="400" b="1" spc="10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400" b="1" dirty="0">
                <a:solidFill>
                  <a:srgbClr val="BF0000"/>
                </a:solidFill>
                <a:latin typeface="Calibri"/>
                <a:cs typeface="Calibri"/>
              </a:rPr>
              <a:t>v</a:t>
            </a:r>
            <a:r>
              <a:rPr sz="400" b="1" spc="10" dirty="0">
                <a:solidFill>
                  <a:srgbClr val="BF0000"/>
                </a:solidFill>
                <a:latin typeface="Calibri"/>
                <a:cs typeface="Calibri"/>
              </a:rPr>
              <a:t>en</a:t>
            </a:r>
            <a:r>
              <a:rPr sz="400" b="1" dirty="0">
                <a:solidFill>
                  <a:srgbClr val="BF0000"/>
                </a:solidFill>
                <a:latin typeface="Calibri"/>
                <a:cs typeface="Calibri"/>
              </a:rPr>
              <a:t>t</a:t>
            </a:r>
            <a:r>
              <a:rPr sz="400" b="1" spc="5" dirty="0">
                <a:solidFill>
                  <a:srgbClr val="BF0000"/>
                </a:solidFill>
                <a:latin typeface="Calibri"/>
                <a:cs typeface="Calibri"/>
              </a:rPr>
              <a:t>ion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67369" y="3422332"/>
            <a:ext cx="16192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" b="1" spc="5" dirty="0">
                <a:solidFill>
                  <a:srgbClr val="FFFFFF"/>
                </a:solidFill>
                <a:latin typeface="Calibri"/>
                <a:cs typeface="Calibri"/>
              </a:rPr>
              <a:t>TCP</a:t>
            </a:r>
            <a:r>
              <a:rPr sz="400" b="1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" b="1" spc="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12442" y="3616325"/>
            <a:ext cx="394970" cy="5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00"/>
              </a:spcBef>
            </a:pPr>
            <a:r>
              <a:rPr sz="200" b="1" spc="-5" dirty="0">
                <a:latin typeface="Calibri"/>
                <a:cs typeface="Calibri"/>
              </a:rPr>
              <a:t>TCP/IP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22969" y="3616325"/>
            <a:ext cx="542925" cy="5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100"/>
              </a:spcBef>
            </a:pPr>
            <a:r>
              <a:rPr sz="200" b="1" spc="-5" dirty="0">
                <a:latin typeface="Calibri"/>
                <a:cs typeface="Calibri"/>
              </a:rPr>
              <a:t>Συναλλαγή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12442" y="3663950"/>
            <a:ext cx="394970" cy="5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sz="200" b="1" spc="-5" dirty="0">
                <a:latin typeface="Calibri"/>
                <a:cs typeface="Calibri"/>
              </a:rPr>
              <a:t>επικεφαλίδα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22969" y="3663950"/>
            <a:ext cx="542925" cy="5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00"/>
              </a:spcBef>
            </a:pPr>
            <a:r>
              <a:rPr sz="200" b="1" spc="5" dirty="0">
                <a:latin typeface="Calibri"/>
                <a:cs typeface="Calibri"/>
              </a:rPr>
              <a:t>αναγ</a:t>
            </a:r>
            <a:r>
              <a:rPr sz="200" b="1" dirty="0">
                <a:latin typeface="Calibri"/>
                <a:cs typeface="Calibri"/>
              </a:rPr>
              <a:t>ν</a:t>
            </a:r>
            <a:r>
              <a:rPr sz="200" b="1" spc="10" dirty="0">
                <a:latin typeface="Calibri"/>
                <a:cs typeface="Calibri"/>
              </a:rPr>
              <a:t>ω</a:t>
            </a:r>
            <a:r>
              <a:rPr sz="200" b="1" spc="5" dirty="0">
                <a:latin typeface="Calibri"/>
                <a:cs typeface="Calibri"/>
              </a:rPr>
              <a:t>ρι</a:t>
            </a:r>
            <a:r>
              <a:rPr sz="200" b="1" spc="10" dirty="0">
                <a:latin typeface="Calibri"/>
                <a:cs typeface="Calibri"/>
              </a:rPr>
              <a:t>σ</a:t>
            </a:r>
            <a:r>
              <a:rPr sz="200" b="1" dirty="0">
                <a:latin typeface="Calibri"/>
                <a:cs typeface="Calibri"/>
              </a:rPr>
              <a:t>τ</a:t>
            </a:r>
            <a:r>
              <a:rPr sz="200" b="1" spc="5" dirty="0">
                <a:latin typeface="Calibri"/>
                <a:cs typeface="Calibri"/>
              </a:rPr>
              <a:t>ι</a:t>
            </a:r>
            <a:r>
              <a:rPr sz="200" b="1" dirty="0">
                <a:latin typeface="Calibri"/>
                <a:cs typeface="Calibri"/>
              </a:rPr>
              <a:t>κ</a:t>
            </a:r>
            <a:r>
              <a:rPr sz="200" b="1" spc="10" dirty="0">
                <a:latin typeface="Calibri"/>
                <a:cs typeface="Calibri"/>
              </a:rPr>
              <a:t>ό</a:t>
            </a:r>
            <a:r>
              <a:rPr sz="200" b="1" dirty="0">
                <a:latin typeface="Calibri"/>
                <a:cs typeface="Calibri"/>
              </a:rPr>
              <a:t> </a:t>
            </a:r>
            <a:r>
              <a:rPr sz="200" b="1" spc="-5" dirty="0">
                <a:latin typeface="Calibri"/>
                <a:cs typeface="Calibri"/>
              </a:rPr>
              <a:t>ο</a:t>
            </a:r>
            <a:r>
              <a:rPr sz="200" b="1" spc="-10" dirty="0">
                <a:latin typeface="Calibri"/>
                <a:cs typeface="Calibri"/>
              </a:rPr>
              <a:t>κ</a:t>
            </a:r>
            <a:r>
              <a:rPr sz="200" b="1" spc="-5" dirty="0">
                <a:latin typeface="Calibri"/>
                <a:cs typeface="Calibri"/>
              </a:rPr>
              <a:t>τάδ</a:t>
            </a:r>
            <a:r>
              <a:rPr sz="200" b="1" spc="-10" dirty="0">
                <a:latin typeface="Calibri"/>
                <a:cs typeface="Calibri"/>
              </a:rPr>
              <a:t>ες-</a:t>
            </a:r>
            <a:r>
              <a:rPr sz="200" b="1" spc="-5" dirty="0">
                <a:latin typeface="Calibri"/>
                <a:cs typeface="Calibri"/>
              </a:rPr>
              <a:t>b</a:t>
            </a:r>
            <a:r>
              <a:rPr sz="200" b="1" spc="-10" dirty="0">
                <a:latin typeface="Calibri"/>
                <a:cs typeface="Calibri"/>
              </a:rPr>
              <a:t>yt</a:t>
            </a:r>
            <a:r>
              <a:rPr sz="200" b="1" spc="10" dirty="0">
                <a:latin typeface="Calibri"/>
                <a:cs typeface="Calibri"/>
              </a:rPr>
              <a:t>e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85580" y="3590289"/>
            <a:ext cx="468630" cy="12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164465" indent="35560">
              <a:lnSpc>
                <a:spcPct val="115599"/>
              </a:lnSpc>
              <a:spcBef>
                <a:spcPts val="100"/>
              </a:spcBef>
            </a:pPr>
            <a:r>
              <a:rPr sz="200" b="1" spc="-5" dirty="0">
                <a:latin typeface="Calibri"/>
                <a:cs typeface="Calibri"/>
              </a:rPr>
              <a:t>Π</a:t>
            </a:r>
            <a:r>
              <a:rPr sz="200" b="1" dirty="0">
                <a:latin typeface="Calibri"/>
                <a:cs typeface="Calibri"/>
              </a:rPr>
              <a:t>ρ</a:t>
            </a:r>
            <a:r>
              <a:rPr sz="200" b="1" spc="-5" dirty="0">
                <a:latin typeface="Calibri"/>
                <a:cs typeface="Calibri"/>
              </a:rPr>
              <a:t>ωτό</a:t>
            </a:r>
            <a:r>
              <a:rPr sz="200" b="1" spc="-10" dirty="0">
                <a:latin typeface="Calibri"/>
                <a:cs typeface="Calibri"/>
              </a:rPr>
              <a:t>κ</a:t>
            </a:r>
            <a:r>
              <a:rPr sz="200" b="1" spc="-5" dirty="0">
                <a:latin typeface="Calibri"/>
                <a:cs typeface="Calibri"/>
              </a:rPr>
              <a:t>ο</a:t>
            </a:r>
            <a:r>
              <a:rPr sz="200" b="1" spc="-10" dirty="0">
                <a:latin typeface="Calibri"/>
                <a:cs typeface="Calibri"/>
              </a:rPr>
              <a:t>λλ</a:t>
            </a:r>
            <a:r>
              <a:rPr sz="200" b="1" spc="5" dirty="0">
                <a:latin typeface="Calibri"/>
                <a:cs typeface="Calibri"/>
              </a:rPr>
              <a:t>ο  </a:t>
            </a:r>
            <a:r>
              <a:rPr sz="200" b="1" dirty="0">
                <a:latin typeface="Calibri"/>
                <a:cs typeface="Calibri"/>
              </a:rPr>
              <a:t>αναγ</a:t>
            </a:r>
            <a:r>
              <a:rPr sz="200" b="1" spc="-5" dirty="0">
                <a:latin typeface="Calibri"/>
                <a:cs typeface="Calibri"/>
              </a:rPr>
              <a:t>ν</a:t>
            </a:r>
            <a:r>
              <a:rPr sz="200" b="1" spc="5" dirty="0">
                <a:latin typeface="Calibri"/>
                <a:cs typeface="Calibri"/>
              </a:rPr>
              <a:t>ω</a:t>
            </a:r>
            <a:r>
              <a:rPr sz="200" b="1" dirty="0">
                <a:latin typeface="Calibri"/>
                <a:cs typeface="Calibri"/>
              </a:rPr>
              <a:t>ρι</a:t>
            </a:r>
            <a:r>
              <a:rPr sz="200" b="1" spc="5" dirty="0">
                <a:latin typeface="Calibri"/>
                <a:cs typeface="Calibri"/>
              </a:rPr>
              <a:t>σ</a:t>
            </a:r>
            <a:r>
              <a:rPr sz="200" b="1" spc="-5" dirty="0">
                <a:latin typeface="Calibri"/>
                <a:cs typeface="Calibri"/>
              </a:rPr>
              <a:t>τ</a:t>
            </a:r>
            <a:r>
              <a:rPr sz="200" b="1" dirty="0">
                <a:latin typeface="Calibri"/>
                <a:cs typeface="Calibri"/>
              </a:rPr>
              <a:t>ικ</a:t>
            </a:r>
            <a:r>
              <a:rPr sz="200" b="1" spc="5" dirty="0">
                <a:latin typeface="Calibri"/>
                <a:cs typeface="Calibri"/>
              </a:rPr>
              <a:t>ό</a:t>
            </a:r>
            <a:endParaRPr sz="200">
              <a:latin typeface="Calibri"/>
              <a:cs typeface="Calibri"/>
            </a:endParaRPr>
          </a:p>
          <a:p>
            <a:pPr marL="184150">
              <a:lnSpc>
                <a:spcPts val="210"/>
              </a:lnSpc>
            </a:pPr>
            <a:r>
              <a:rPr sz="200" b="1" spc="-10" dirty="0">
                <a:latin typeface="Calibri"/>
                <a:cs typeface="Calibri"/>
              </a:rPr>
              <a:t>οκτάδες-byte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85325" y="3614420"/>
            <a:ext cx="403225" cy="5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200" b="1" spc="5" dirty="0">
                <a:latin typeface="Calibri"/>
                <a:cs typeface="Calibri"/>
              </a:rPr>
              <a:t>Πε</a:t>
            </a:r>
            <a:r>
              <a:rPr sz="200" b="1" spc="10" dirty="0">
                <a:latin typeface="Calibri"/>
                <a:cs typeface="Calibri"/>
              </a:rPr>
              <a:t>δ</a:t>
            </a:r>
            <a:r>
              <a:rPr sz="200" b="1" spc="5" dirty="0">
                <a:latin typeface="Calibri"/>
                <a:cs typeface="Calibri"/>
              </a:rPr>
              <a:t>ί</a:t>
            </a:r>
            <a:r>
              <a:rPr sz="200" b="1" spc="10" dirty="0">
                <a:latin typeface="Calibri"/>
                <a:cs typeface="Calibri"/>
              </a:rPr>
              <a:t>ο</a:t>
            </a:r>
            <a:r>
              <a:rPr sz="200" b="1" dirty="0">
                <a:latin typeface="Calibri"/>
                <a:cs typeface="Calibri"/>
              </a:rPr>
              <a:t> </a:t>
            </a:r>
            <a:r>
              <a:rPr sz="200" b="1" spc="5" dirty="0">
                <a:latin typeface="Calibri"/>
                <a:cs typeface="Calibri"/>
              </a:rPr>
              <a:t>μ</a:t>
            </a:r>
            <a:r>
              <a:rPr sz="200" b="1" spc="10" dirty="0">
                <a:latin typeface="Calibri"/>
                <a:cs typeface="Calibri"/>
              </a:rPr>
              <a:t>ή</a:t>
            </a:r>
            <a:r>
              <a:rPr sz="200" b="1" dirty="0">
                <a:latin typeface="Calibri"/>
                <a:cs typeface="Calibri"/>
              </a:rPr>
              <a:t>κ</a:t>
            </a:r>
            <a:r>
              <a:rPr sz="200" b="1" spc="5" dirty="0">
                <a:latin typeface="Calibri"/>
                <a:cs typeface="Calibri"/>
              </a:rPr>
              <a:t>ο</a:t>
            </a:r>
            <a:r>
              <a:rPr sz="200" b="1" spc="10" dirty="0">
                <a:latin typeface="Calibri"/>
                <a:cs typeface="Calibri"/>
              </a:rPr>
              <a:t>υ</a:t>
            </a:r>
            <a:r>
              <a:rPr sz="200" b="1" spc="5" dirty="0">
                <a:latin typeface="Calibri"/>
                <a:cs typeface="Calibri"/>
              </a:rPr>
              <a:t>ς -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85325" y="3647122"/>
            <a:ext cx="403225" cy="5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00"/>
              </a:spcBef>
            </a:pPr>
            <a:r>
              <a:rPr sz="200" b="1" spc="-5" dirty="0">
                <a:latin typeface="Calibri"/>
                <a:cs typeface="Calibri"/>
              </a:rPr>
              <a:t>οκτάδες-byte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03949" y="3601402"/>
            <a:ext cx="643255" cy="6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100"/>
              </a:spcBef>
            </a:pPr>
            <a:r>
              <a:rPr sz="250" b="1" spc="5" dirty="0">
                <a:latin typeface="Calibri"/>
                <a:cs typeface="Calibri"/>
              </a:rPr>
              <a:t>A</a:t>
            </a:r>
            <a:r>
              <a:rPr sz="250" b="1" dirty="0">
                <a:latin typeface="Calibri"/>
                <a:cs typeface="Calibri"/>
              </a:rPr>
              <a:t>D</a:t>
            </a:r>
            <a:r>
              <a:rPr sz="250" b="1" spc="5" dirty="0">
                <a:latin typeface="Calibri"/>
                <a:cs typeface="Calibri"/>
              </a:rPr>
              <a:t>U</a:t>
            </a:r>
            <a:r>
              <a:rPr sz="250" b="1" dirty="0">
                <a:latin typeface="Calibri"/>
                <a:cs typeface="Calibri"/>
              </a:rPr>
              <a:t> </a:t>
            </a:r>
            <a:r>
              <a:rPr sz="250" b="1" spc="5" dirty="0">
                <a:latin typeface="Calibri"/>
                <a:cs typeface="Calibri"/>
              </a:rPr>
              <a:t>γ</a:t>
            </a:r>
            <a:r>
              <a:rPr sz="250" b="1" spc="-5" dirty="0">
                <a:latin typeface="Calibri"/>
                <a:cs typeface="Calibri"/>
              </a:rPr>
              <a:t>ι</a:t>
            </a:r>
            <a:r>
              <a:rPr sz="250" b="1" spc="5" dirty="0">
                <a:latin typeface="Calibri"/>
                <a:cs typeface="Calibri"/>
              </a:rPr>
              <a:t>α Mod</a:t>
            </a:r>
            <a:r>
              <a:rPr sz="250" b="1" dirty="0">
                <a:latin typeface="Calibri"/>
                <a:cs typeface="Calibri"/>
              </a:rPr>
              <a:t>b</a:t>
            </a:r>
            <a:r>
              <a:rPr sz="250" b="1" spc="5" dirty="0">
                <a:latin typeface="Calibri"/>
                <a:cs typeface="Calibri"/>
              </a:rPr>
              <a:t>us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75875" y="3640137"/>
            <a:ext cx="69850" cy="6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50" b="1" dirty="0">
                <a:latin typeface="Calibri"/>
                <a:cs typeface="Calibri"/>
              </a:rPr>
              <a:t>R</a:t>
            </a:r>
            <a:r>
              <a:rPr sz="250" b="1" spc="5" dirty="0">
                <a:latin typeface="Calibri"/>
                <a:cs typeface="Calibri"/>
              </a:rPr>
              <a:t>TU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06627" y="3900804"/>
            <a:ext cx="57912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5" dirty="0">
                <a:solidFill>
                  <a:srgbClr val="BF0000"/>
                </a:solidFill>
                <a:latin typeface="Calibri"/>
                <a:cs typeface="Calibri"/>
              </a:rPr>
              <a:t>IPS</a:t>
            </a:r>
            <a:r>
              <a:rPr sz="400" b="1" spc="-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400" b="1" spc="5" dirty="0">
                <a:solidFill>
                  <a:srgbClr val="BF0000"/>
                </a:solidFill>
                <a:latin typeface="Calibri"/>
                <a:cs typeface="Calibri"/>
              </a:rPr>
              <a:t>(Intrusion</a:t>
            </a:r>
            <a:r>
              <a:rPr sz="400" b="1" spc="-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400" b="1" spc="5" dirty="0">
                <a:solidFill>
                  <a:srgbClr val="BF0000"/>
                </a:solidFill>
                <a:latin typeface="Calibri"/>
                <a:cs typeface="Calibri"/>
              </a:rPr>
              <a:t>Prevention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855344" y="402907"/>
            <a:ext cx="3709670" cy="5588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65"/>
              </a:spcBef>
            </a:pP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Συμπτώματα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εισβολής</a:t>
            </a:r>
            <a:r>
              <a:rPr sz="185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0" dirty="0">
                <a:solidFill>
                  <a:srgbClr val="000000"/>
                </a:solidFill>
                <a:latin typeface="Times New Roman"/>
                <a:cs typeface="Times New Roman"/>
              </a:rPr>
              <a:t>σε</a:t>
            </a:r>
            <a:r>
              <a:rPr sz="185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5" dirty="0">
                <a:solidFill>
                  <a:srgbClr val="000000"/>
                </a:solidFill>
                <a:latin typeface="Times New Roman"/>
                <a:cs typeface="Times New Roman"/>
              </a:rPr>
              <a:t>δίκτυα </a:t>
            </a:r>
            <a:r>
              <a:rPr sz="1850" spc="-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ελέγχου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1515" y="1357629"/>
            <a:ext cx="5685155" cy="38671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03505" marR="5080" indent="-91440">
              <a:lnSpc>
                <a:spcPts val="1410"/>
              </a:lnSpc>
              <a:spcBef>
                <a:spcPts val="17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spc="75" dirty="0">
                <a:latin typeface="Calibri"/>
                <a:cs typeface="Calibri"/>
              </a:rPr>
              <a:t>Ορισμένα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συμπτώματα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εισβολής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δίκτυα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ελέγχου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υποσταθμούς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μπορεί,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παράδειγμα,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είναι: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389254" y="1796097"/>
          <a:ext cx="6772274" cy="4175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5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Δίκτυα</a:t>
                      </a:r>
                      <a:r>
                        <a:rPr sz="10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πληροφορικής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05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Δίκτυα</a:t>
                      </a:r>
                      <a:r>
                        <a:rPr sz="105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7790" marR="827405">
                        <a:lnSpc>
                          <a:spcPts val="1030"/>
                        </a:lnSpc>
                        <a:spcBef>
                          <a:spcPts val="655"/>
                        </a:spcBef>
                      </a:pPr>
                      <a:r>
                        <a:rPr sz="900" spc="70" dirty="0">
                          <a:latin typeface="Calibri"/>
                          <a:cs typeface="Calibri"/>
                        </a:rPr>
                        <a:t>Επανάληψη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πακέτων</a:t>
                      </a:r>
                      <a:r>
                        <a:rPr sz="9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δεδομένων,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επιλεκτική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προώθηση</a:t>
                      </a:r>
                      <a:r>
                        <a:rPr sz="9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κ.λπ.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330200">
                        <a:lnSpc>
                          <a:spcPts val="1030"/>
                        </a:lnSpc>
                        <a:spcBef>
                          <a:spcPts val="655"/>
                        </a:spcBef>
                      </a:pPr>
                      <a:r>
                        <a:rPr sz="900" spc="80" dirty="0">
                          <a:latin typeface="Calibri"/>
                          <a:cs typeface="Calibri"/>
                        </a:rPr>
                        <a:t>Καταχρήσεις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των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85" dirty="0">
                          <a:latin typeface="Calibri"/>
                          <a:cs typeface="Calibri"/>
                        </a:rPr>
                        <a:t>εντολοδοτών</a:t>
                      </a:r>
                      <a:r>
                        <a:rPr sz="9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5" dirty="0">
                          <a:latin typeface="Calibri"/>
                          <a:cs typeface="Calibri"/>
                        </a:rPr>
                        <a:t>C&amp;C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85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συγκεκριμένη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95" dirty="0">
                          <a:latin typeface="Calibri"/>
                          <a:cs typeface="Calibri"/>
                        </a:rPr>
                        <a:t>λειτουργική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συσκευή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900" spc="80" dirty="0">
                          <a:latin typeface="Calibri"/>
                          <a:cs typeface="Calibri"/>
                        </a:rPr>
                        <a:t>Δυσμορφίες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85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9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Δεδομενογράφου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spc="90" dirty="0">
                          <a:latin typeface="Calibri"/>
                          <a:cs typeface="Calibri"/>
                        </a:rPr>
                        <a:t>Απροσδόκητα</a:t>
                      </a:r>
                      <a:r>
                        <a:rPr sz="9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5" dirty="0">
                          <a:latin typeface="Calibri"/>
                          <a:cs typeface="Calibri"/>
                        </a:rPr>
                        <a:t>πακέτα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δεδομένων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spc="60" dirty="0">
                          <a:latin typeface="Calibri"/>
                          <a:cs typeface="Calibri"/>
                        </a:rPr>
                        <a:t>Καταχρηστική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σάρωση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θύρας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592455">
                        <a:lnSpc>
                          <a:spcPts val="1050"/>
                        </a:lnSpc>
                        <a:spcBef>
                          <a:spcPts val="630"/>
                        </a:spcBef>
                      </a:pPr>
                      <a:r>
                        <a:rPr sz="900" spc="55" dirty="0">
                          <a:latin typeface="Calibri"/>
                          <a:cs typeface="Calibri"/>
                        </a:rPr>
                        <a:t>Υπερχείλιση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CPU,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υπερχείλιση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μνήμης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διακοπή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ή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υπηρεσιών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στους 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ελεγκτές,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τα </a:t>
                      </a:r>
                      <a:r>
                        <a:rPr sz="900" spc="75" dirty="0">
                          <a:latin typeface="Calibri"/>
                          <a:cs typeface="Calibri"/>
                        </a:rPr>
                        <a:t>HMI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ή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τους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διακομιστές/εξυπηρετητές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7790" marR="501015">
                        <a:lnSpc>
                          <a:spcPts val="1050"/>
                        </a:lnSpc>
                        <a:spcBef>
                          <a:spcPts val="630"/>
                        </a:spcBef>
                      </a:pPr>
                      <a:r>
                        <a:rPr sz="900" spc="70" dirty="0">
                          <a:latin typeface="Calibri"/>
                          <a:cs typeface="Calibri"/>
                        </a:rPr>
                        <a:t>Ανώμαλα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πακέτα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δεδομένων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με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ψευδή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μηνύματα,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τροποποιήσεις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πακέτα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παρατυπίες</a:t>
                      </a:r>
                      <a:r>
                        <a:rPr sz="9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στα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πεδία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640080">
                        <a:lnSpc>
                          <a:spcPts val="1030"/>
                        </a:lnSpc>
                        <a:spcBef>
                          <a:spcPts val="655"/>
                        </a:spcBef>
                      </a:pPr>
                      <a:r>
                        <a:rPr sz="900" spc="120" dirty="0">
                          <a:latin typeface="Calibri"/>
                          <a:cs typeface="Calibri"/>
                        </a:rPr>
                        <a:t>Μη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έγκυρες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εντολές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80" dirty="0">
                          <a:latin typeface="Calibri"/>
                          <a:cs typeface="Calibri"/>
                        </a:rPr>
                        <a:t>C&amp;C,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π.χμη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έγκυροι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70" dirty="0">
                          <a:latin typeface="Calibri"/>
                          <a:cs typeface="Calibri"/>
                        </a:rPr>
                        <a:t>κώδικες </a:t>
                      </a:r>
                      <a:r>
                        <a:rPr sz="90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80" dirty="0">
                          <a:latin typeface="Calibri"/>
                          <a:cs typeface="Calibri"/>
                        </a:rPr>
                        <a:t>προγραμματισμού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7790" marR="208915">
                        <a:lnSpc>
                          <a:spcPts val="1050"/>
                        </a:lnSpc>
                        <a:spcBef>
                          <a:spcPts val="630"/>
                        </a:spcBef>
                        <a:tabLst>
                          <a:tab pos="850265" algn="l"/>
                          <a:tab pos="1223010" algn="l"/>
                          <a:tab pos="1983105" algn="l"/>
                          <a:tab pos="2493010" algn="l"/>
                          <a:tab pos="2689225" algn="l"/>
                        </a:tabLst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Υπε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ρ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χε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ί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λ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ιση	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CPU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,	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υπερ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εί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λι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η	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ν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ήμη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ς	ή	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δ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ια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κ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ο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πή  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διεργασιών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υπηρεσιών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35" dirty="0">
                          <a:latin typeface="Calibri"/>
                          <a:cs typeface="Calibri"/>
                        </a:rPr>
                        <a:t>εξυπηρετητές/δρομολογητές.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900" spc="60" dirty="0">
                          <a:latin typeface="Calibri"/>
                          <a:cs typeface="Calibri"/>
                        </a:rPr>
                        <a:t>Αποσυγχρονισμός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στον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έλεγχο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(μεταξύ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κύριου</a:t>
                      </a:r>
                      <a:r>
                        <a:rPr sz="9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40" dirty="0">
                          <a:latin typeface="Calibri"/>
                          <a:cs typeface="Calibri"/>
                        </a:rPr>
                        <a:t>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7790" marR="295910">
                        <a:lnSpc>
                          <a:spcPts val="1030"/>
                        </a:lnSpc>
                        <a:spcBef>
                          <a:spcPts val="655"/>
                        </a:spcBef>
                      </a:pPr>
                      <a:r>
                        <a:rPr sz="900" spc="60" dirty="0">
                          <a:latin typeface="Calibri"/>
                          <a:cs typeface="Calibri"/>
                        </a:rPr>
                        <a:t>Ακανόνιστος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χρόνος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επεξεργασίας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διαχείρισης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των </a:t>
                      </a:r>
                      <a:r>
                        <a:rPr sz="9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δεδομένων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900" spc="60" dirty="0">
                          <a:latin typeface="Calibri"/>
                          <a:cs typeface="Calibri"/>
                        </a:rPr>
                        <a:t>Ακανόνιστο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των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πακέτων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5" dirty="0">
                          <a:latin typeface="Calibri"/>
                          <a:cs typeface="Calibri"/>
                        </a:rPr>
                        <a:t>δεδομένων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60" dirty="0">
                          <a:latin typeface="Calibri"/>
                          <a:cs typeface="Calibri"/>
                        </a:rPr>
                        <a:t>των</a:t>
                      </a:r>
                      <a:r>
                        <a:rPr sz="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5" dirty="0">
                          <a:latin typeface="Calibri"/>
                          <a:cs typeface="Calibri"/>
                        </a:rPr>
                        <a:t>πεδίων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900" spc="65" dirty="0">
                          <a:latin typeface="Calibri"/>
                          <a:cs typeface="Calibri"/>
                        </a:rPr>
                        <a:t>...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spc="65" dirty="0">
                          <a:latin typeface="Calibri"/>
                          <a:cs typeface="Calibri"/>
                        </a:rPr>
                        <a:t>...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11190922" y="5967729"/>
            <a:ext cx="121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6364" y="6086475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5344" y="779145"/>
            <a:ext cx="384746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Ακρίβεια</a:t>
            </a:r>
            <a:r>
              <a:rPr sz="1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4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τεχνικές</a:t>
            </a:r>
            <a:r>
              <a:rPr sz="1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515" y="1476375"/>
            <a:ext cx="4432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33333"/>
              <a:buFont typeface="Arial"/>
              <a:buChar char="•"/>
              <a:tabLst>
                <a:tab pos="158750" algn="l"/>
              </a:tabLst>
            </a:pPr>
            <a:r>
              <a:rPr sz="1200" spc="90" dirty="0">
                <a:latin typeface="Calibri"/>
                <a:cs typeface="Calibri"/>
              </a:rPr>
              <a:t>Το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επίπεδο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ακρίβειας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των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IDS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μπορεί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είναι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διαφορετικό: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497964" y="1833562"/>
          <a:ext cx="5271135" cy="1505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3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85">
                <a:tc>
                  <a:txBody>
                    <a:bodyPr/>
                    <a:lstStyle/>
                    <a:p>
                      <a:pPr marL="396240" marR="19050" indent="-224790">
                        <a:lnSpc>
                          <a:spcPct val="101600"/>
                        </a:lnSpc>
                        <a:spcBef>
                          <a:spcPts val="360"/>
                        </a:spcBef>
                      </a:pPr>
                      <a:r>
                        <a:rPr sz="9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Απόκριση του </a:t>
                      </a:r>
                      <a:r>
                        <a:rPr sz="9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IDS </a:t>
                      </a:r>
                      <a:r>
                        <a:rPr sz="9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(Intrusion </a:t>
                      </a:r>
                      <a:r>
                        <a:rPr sz="9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Detection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96240" marR="351790">
                        <a:lnSpc>
                          <a:spcPct val="101600"/>
                        </a:lnSpc>
                      </a:pPr>
                      <a:r>
                        <a:rPr sz="9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9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Σύστημα </a:t>
                      </a:r>
                      <a:r>
                        <a:rPr sz="9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νί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υσ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ης  </a:t>
                      </a:r>
                      <a:r>
                        <a:rPr sz="9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εισβολών)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805180">
                        <a:lnSpc>
                          <a:spcPct val="100000"/>
                        </a:lnSpc>
                        <a:tabLst>
                          <a:tab pos="2705100" algn="l"/>
                        </a:tabLst>
                      </a:pPr>
                      <a:r>
                        <a:rPr sz="900" b="1" spc="25" dirty="0">
                          <a:latin typeface="Calibri"/>
                          <a:cs typeface="Calibri"/>
                        </a:rPr>
                        <a:t>Αλήθεια	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Λάθος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58775">
                        <a:lnSpc>
                          <a:spcPct val="100000"/>
                        </a:lnSpc>
                        <a:spcBef>
                          <a:spcPts val="625"/>
                        </a:spcBef>
                        <a:tabLst>
                          <a:tab pos="2338070" algn="l"/>
                        </a:tabLst>
                      </a:pPr>
                      <a:r>
                        <a:rPr sz="900" b="1" spc="60" dirty="0">
                          <a:latin typeface="Calibri"/>
                          <a:cs typeface="Calibri"/>
                        </a:rPr>
                        <a:t>(πρέπει</a:t>
                      </a:r>
                      <a:r>
                        <a:rPr sz="9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να</a:t>
                      </a:r>
                      <a:r>
                        <a:rPr sz="9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είναι</a:t>
                      </a:r>
                      <a:r>
                        <a:rPr sz="9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75" dirty="0">
                          <a:latin typeface="Calibri"/>
                          <a:cs typeface="Calibri"/>
                        </a:rPr>
                        <a:t>υψηλό	</a:t>
                      </a:r>
                      <a:r>
                        <a:rPr sz="900" b="1" spc="60" dirty="0">
                          <a:latin typeface="Calibri"/>
                          <a:cs typeface="Calibri"/>
                        </a:rPr>
                        <a:t>(πρέπει</a:t>
                      </a:r>
                      <a:r>
                        <a:rPr sz="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70" dirty="0">
                          <a:latin typeface="Calibri"/>
                          <a:cs typeface="Calibri"/>
                        </a:rPr>
                        <a:t>να</a:t>
                      </a:r>
                      <a:r>
                        <a:rPr sz="9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50" dirty="0">
                          <a:latin typeface="Calibri"/>
                          <a:cs typeface="Calibri"/>
                        </a:rPr>
                        <a:t>είναι</a:t>
                      </a:r>
                      <a:r>
                        <a:rPr sz="9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65" dirty="0">
                          <a:latin typeface="Calibri"/>
                          <a:cs typeface="Calibri"/>
                        </a:rPr>
                        <a:t>χαμηλή)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ΘΕΤΙΚΟ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692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ΑΡΝΗΤΙΚΟ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True-Positive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spc="55" dirty="0">
                          <a:latin typeface="Calibri"/>
                          <a:cs typeface="Calibri"/>
                        </a:rPr>
                        <a:t>Αληθινά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αρνητικό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671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spc="35" dirty="0">
                          <a:latin typeface="Calibri"/>
                          <a:cs typeface="Calibri"/>
                        </a:rPr>
                        <a:t>Ψευδώς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θετικό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R="33337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spc="65" dirty="0">
                          <a:latin typeface="Calibri"/>
                          <a:cs typeface="Calibri"/>
                        </a:rPr>
                        <a:t>Ψευδώς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αρνητικό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91515" y="3545165"/>
            <a:ext cx="5916295" cy="24631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49885" indent="-154940">
              <a:lnSpc>
                <a:spcPct val="100000"/>
              </a:lnSpc>
              <a:spcBef>
                <a:spcPts val="570"/>
              </a:spcBef>
              <a:buClr>
                <a:srgbClr val="FFBA00"/>
              </a:buClr>
              <a:buSzPct val="171428"/>
              <a:buFont typeface="Arial"/>
              <a:buChar char="•"/>
              <a:tabLst>
                <a:tab pos="349885" algn="l"/>
              </a:tabLst>
            </a:pPr>
            <a:r>
              <a:rPr sz="1050" spc="75" dirty="0">
                <a:latin typeface="Calibri"/>
                <a:cs typeface="Calibri"/>
              </a:rPr>
              <a:t>Ένα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σωστά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διαρθρωμένο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IDS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θα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παράγει:</a:t>
            </a:r>
            <a:endParaRPr sz="1050">
              <a:latin typeface="Calibri"/>
              <a:cs typeface="Calibri"/>
            </a:endParaRPr>
          </a:p>
          <a:p>
            <a:pPr marL="469265" lvl="1" indent="-91440">
              <a:lnSpc>
                <a:spcPct val="100000"/>
              </a:lnSpc>
              <a:spcBef>
                <a:spcPts val="835"/>
              </a:spcBef>
              <a:buClr>
                <a:srgbClr val="FFBA00"/>
              </a:buClr>
              <a:buSzPct val="133333"/>
              <a:buFont typeface="Arial"/>
              <a:buChar char="•"/>
              <a:tabLst>
                <a:tab pos="469265" algn="l"/>
              </a:tabLst>
            </a:pPr>
            <a:r>
              <a:rPr sz="900" spc="70" dirty="0">
                <a:latin typeface="Calibri"/>
                <a:cs typeface="Calibri"/>
              </a:rPr>
              <a:t>Υψηλό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ποσοστό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αληθώς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θετικών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αληθώς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αρνητικών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και</a:t>
            </a:r>
            <a:endParaRPr sz="900">
              <a:latin typeface="Calibri"/>
              <a:cs typeface="Calibri"/>
            </a:endParaRPr>
          </a:p>
          <a:p>
            <a:pPr marL="469265" lvl="1" indent="-91440">
              <a:lnSpc>
                <a:spcPct val="100000"/>
              </a:lnSpc>
              <a:spcBef>
                <a:spcPts val="880"/>
              </a:spcBef>
              <a:buClr>
                <a:srgbClr val="FFBA00"/>
              </a:buClr>
              <a:buSzPct val="133333"/>
              <a:buFont typeface="Arial"/>
              <a:buChar char="•"/>
              <a:tabLst>
                <a:tab pos="469265" algn="l"/>
              </a:tabLst>
            </a:pPr>
            <a:r>
              <a:rPr sz="900" spc="65" dirty="0">
                <a:latin typeface="Calibri"/>
                <a:cs typeface="Calibri"/>
              </a:rPr>
              <a:t>Χαμηλός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αριθμός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ψευδώς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θετικών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ψευδώς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αρνητικών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αποτελεσμάτων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Calibri"/>
              <a:cs typeface="Calibri"/>
            </a:endParaRPr>
          </a:p>
          <a:p>
            <a:pPr marL="103505" marR="880110" indent="-91440">
              <a:lnSpc>
                <a:spcPts val="1410"/>
              </a:lnSpc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spc="120" dirty="0">
                <a:latin typeface="Calibri"/>
                <a:cs typeface="Calibri"/>
              </a:rPr>
              <a:t>Αυτά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τα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επίπεδα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ακρίβειας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προαπαιτούνται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από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τις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τεχνικές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που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εφαρμόζονται,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όπως: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BA00"/>
              </a:buClr>
              <a:buFont typeface="Arial"/>
              <a:buChar char="•"/>
            </a:pPr>
            <a:endParaRPr sz="850">
              <a:latin typeface="Calibri"/>
              <a:cs typeface="Calibri"/>
            </a:endParaRPr>
          </a:p>
          <a:p>
            <a:pPr marL="341630" lvl="1" indent="-146685">
              <a:lnSpc>
                <a:spcPct val="100000"/>
              </a:lnSpc>
              <a:buClr>
                <a:srgbClr val="FFBA00"/>
              </a:buClr>
              <a:buSzPct val="152380"/>
              <a:buFont typeface="Arial"/>
              <a:buChar char="•"/>
              <a:tabLst>
                <a:tab pos="341630" algn="l"/>
              </a:tabLst>
            </a:pPr>
            <a:r>
              <a:rPr sz="1050" b="1" spc="50" dirty="0">
                <a:latin typeface="Calibri"/>
                <a:cs typeface="Calibri"/>
              </a:rPr>
              <a:t>IDS</a:t>
            </a:r>
            <a:r>
              <a:rPr sz="1050" b="1" spc="5" dirty="0">
                <a:latin typeface="Calibri"/>
                <a:cs typeface="Calibri"/>
              </a:rPr>
              <a:t> </a:t>
            </a:r>
            <a:r>
              <a:rPr sz="1050" b="1" spc="60" dirty="0">
                <a:latin typeface="Calibri"/>
                <a:cs typeface="Calibri"/>
              </a:rPr>
              <a:t>(Intrusion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Detection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System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b="1" spc="45" dirty="0">
                <a:latin typeface="Calibri"/>
                <a:cs typeface="Calibri"/>
              </a:rPr>
              <a:t>-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b="1" spc="80" dirty="0">
                <a:latin typeface="Calibri"/>
                <a:cs typeface="Calibri"/>
              </a:rPr>
              <a:t>Σύστημα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ανίχνευσης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εισβολών)</a:t>
            </a:r>
            <a:endParaRPr sz="1050">
              <a:latin typeface="Calibri"/>
              <a:cs typeface="Calibri"/>
            </a:endParaRPr>
          </a:p>
          <a:p>
            <a:pPr marL="343535" lvl="1" indent="-148590">
              <a:lnSpc>
                <a:spcPct val="100000"/>
              </a:lnSpc>
              <a:spcBef>
                <a:spcPts val="106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343535" algn="l"/>
              </a:tabLst>
            </a:pPr>
            <a:r>
              <a:rPr sz="1050" b="1" spc="50" dirty="0">
                <a:latin typeface="Calibri"/>
                <a:cs typeface="Calibri"/>
              </a:rPr>
              <a:t>IDS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(Intrusion</a:t>
            </a:r>
            <a:r>
              <a:rPr sz="1050" b="1" spc="80" dirty="0">
                <a:latin typeface="Calibri"/>
                <a:cs typeface="Calibri"/>
              </a:rPr>
              <a:t> </a:t>
            </a:r>
            <a:r>
              <a:rPr sz="1050" b="1" spc="85" dirty="0">
                <a:latin typeface="Calibri"/>
                <a:cs typeface="Calibri"/>
              </a:rPr>
              <a:t>Detection</a:t>
            </a:r>
            <a:r>
              <a:rPr sz="1050" b="1" spc="75" dirty="0">
                <a:latin typeface="Calibri"/>
                <a:cs typeface="Calibri"/>
              </a:rPr>
              <a:t> </a:t>
            </a:r>
            <a:r>
              <a:rPr sz="1050" b="1" spc="90" dirty="0">
                <a:latin typeface="Calibri"/>
                <a:cs typeface="Calibri"/>
              </a:rPr>
              <a:t>System</a:t>
            </a:r>
            <a:r>
              <a:rPr sz="1050" b="1" spc="80" dirty="0">
                <a:latin typeface="Calibri"/>
                <a:cs typeface="Calibri"/>
              </a:rPr>
              <a:t> </a:t>
            </a:r>
            <a:r>
              <a:rPr sz="1050" b="1" spc="45" dirty="0">
                <a:latin typeface="Calibri"/>
                <a:cs typeface="Calibri"/>
              </a:rPr>
              <a:t>-</a:t>
            </a:r>
            <a:r>
              <a:rPr sz="1050" b="1" spc="80" dirty="0">
                <a:latin typeface="Calibri"/>
                <a:cs typeface="Calibri"/>
              </a:rPr>
              <a:t> </a:t>
            </a:r>
            <a:r>
              <a:rPr sz="1050" b="1" spc="95" dirty="0">
                <a:latin typeface="Calibri"/>
                <a:cs typeface="Calibri"/>
              </a:rPr>
              <a:t>Σύστημα</a:t>
            </a:r>
            <a:r>
              <a:rPr sz="1050" b="1" spc="75" dirty="0">
                <a:latin typeface="Calibri"/>
                <a:cs typeface="Calibri"/>
              </a:rPr>
              <a:t> </a:t>
            </a:r>
            <a:r>
              <a:rPr sz="1050" b="1" spc="90" dirty="0">
                <a:latin typeface="Calibri"/>
                <a:cs typeface="Calibri"/>
              </a:rPr>
              <a:t>ανίχνευσης</a:t>
            </a:r>
            <a:r>
              <a:rPr sz="1050" b="1" spc="75" dirty="0">
                <a:latin typeface="Calibri"/>
                <a:cs typeface="Calibri"/>
              </a:rPr>
              <a:t> </a:t>
            </a:r>
            <a:r>
              <a:rPr sz="1050" b="1" spc="90" dirty="0">
                <a:latin typeface="Calibri"/>
                <a:cs typeface="Calibri"/>
              </a:rPr>
              <a:t>εισβολών)</a:t>
            </a:r>
            <a:endParaRPr sz="1050">
              <a:latin typeface="Calibri"/>
              <a:cs typeface="Calibri"/>
            </a:endParaRPr>
          </a:p>
          <a:p>
            <a:pPr marL="343535" lvl="1" indent="-148590">
              <a:lnSpc>
                <a:spcPct val="100000"/>
              </a:lnSpc>
              <a:spcBef>
                <a:spcPts val="118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343535" algn="l"/>
              </a:tabLst>
            </a:pPr>
            <a:r>
              <a:rPr sz="1050" b="1" spc="65" dirty="0">
                <a:latin typeface="Calibri"/>
                <a:cs typeface="Calibri"/>
              </a:rPr>
              <a:t>Στατιστική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80" dirty="0">
                <a:latin typeface="Calibri"/>
                <a:cs typeface="Calibri"/>
              </a:rPr>
              <a:t>ανωμαλία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b="1" spc="50" dirty="0">
                <a:latin typeface="Calibri"/>
                <a:cs typeface="Calibri"/>
              </a:rPr>
              <a:t>IDS</a:t>
            </a:r>
            <a:r>
              <a:rPr sz="1050" b="1" spc="10" dirty="0">
                <a:latin typeface="Calibri"/>
                <a:cs typeface="Calibri"/>
              </a:rPr>
              <a:t> </a:t>
            </a:r>
            <a:r>
              <a:rPr sz="1050" b="1" spc="60" dirty="0">
                <a:latin typeface="Calibri"/>
                <a:cs typeface="Calibri"/>
              </a:rPr>
              <a:t>(Intrusion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Detection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System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b="1" spc="45" dirty="0">
                <a:latin typeface="Calibri"/>
                <a:cs typeface="Calibri"/>
              </a:rPr>
              <a:t>- </a:t>
            </a:r>
            <a:r>
              <a:rPr sz="1050" b="1" spc="80" dirty="0">
                <a:latin typeface="Calibri"/>
                <a:cs typeface="Calibri"/>
              </a:rPr>
              <a:t>Σύστημα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ανίχνευσης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εισβολών)</a:t>
            </a:r>
            <a:endParaRPr sz="1050">
              <a:latin typeface="Calibri"/>
              <a:cs typeface="Calibri"/>
            </a:endParaRPr>
          </a:p>
          <a:p>
            <a:pPr marL="343535" lvl="1" indent="-148590">
              <a:lnSpc>
                <a:spcPct val="100000"/>
              </a:lnSpc>
              <a:spcBef>
                <a:spcPts val="107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343535" algn="l"/>
              </a:tabLst>
            </a:pPr>
            <a:r>
              <a:rPr sz="1050" b="1" spc="45" dirty="0">
                <a:latin typeface="Calibri"/>
                <a:cs typeface="Calibri"/>
              </a:rPr>
              <a:t>Υβριδικό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b="1" spc="30" dirty="0">
                <a:latin typeface="Calibri"/>
                <a:cs typeface="Calibri"/>
              </a:rPr>
              <a:t>IDS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spc="15" dirty="0">
                <a:latin typeface="Calibri"/>
                <a:cs typeface="Calibri"/>
              </a:rPr>
              <a:t>(Intrusion</a:t>
            </a:r>
            <a:r>
              <a:rPr sz="1050" b="1" spc="-25" dirty="0">
                <a:latin typeface="Calibri"/>
                <a:cs typeface="Calibri"/>
              </a:rPr>
              <a:t> </a:t>
            </a:r>
            <a:r>
              <a:rPr sz="1050" b="1" spc="20" dirty="0">
                <a:latin typeface="Calibri"/>
                <a:cs typeface="Calibri"/>
              </a:rPr>
              <a:t>Detection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spc="25" dirty="0">
                <a:latin typeface="Calibri"/>
                <a:cs typeface="Calibri"/>
              </a:rPr>
              <a:t>System</a:t>
            </a:r>
            <a:r>
              <a:rPr sz="1050" b="1" spc="-25" dirty="0">
                <a:latin typeface="Calibri"/>
                <a:cs typeface="Calibri"/>
              </a:rPr>
              <a:t> </a:t>
            </a:r>
            <a:r>
              <a:rPr sz="1050" b="1" spc="30" dirty="0">
                <a:latin typeface="Calibri"/>
                <a:cs typeface="Calibri"/>
              </a:rPr>
              <a:t>-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spc="30" dirty="0">
                <a:latin typeface="Calibri"/>
                <a:cs typeface="Calibri"/>
              </a:rPr>
              <a:t>Σύστημα</a:t>
            </a:r>
            <a:r>
              <a:rPr sz="1050" b="1" spc="-25" dirty="0">
                <a:latin typeface="Calibri"/>
                <a:cs typeface="Calibri"/>
              </a:rPr>
              <a:t> </a:t>
            </a:r>
            <a:r>
              <a:rPr sz="1050" b="1" spc="25" dirty="0">
                <a:latin typeface="Calibri"/>
                <a:cs typeface="Calibri"/>
              </a:rPr>
              <a:t>ανίχνευσης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spc="25" dirty="0">
                <a:latin typeface="Calibri"/>
                <a:cs typeface="Calibri"/>
              </a:rPr>
              <a:t>εισβολών)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90922" y="6212840"/>
            <a:ext cx="121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364" y="6365875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5" y="0"/>
              <a:ext cx="1130934" cy="1127760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588384" y="4373245"/>
            <a:ext cx="1466215" cy="659130"/>
          </a:xfrm>
          <a:custGeom>
            <a:avLst/>
            <a:gdLst/>
            <a:ahLst/>
            <a:cxnLst/>
            <a:rect l="l" t="t" r="r" b="b"/>
            <a:pathLst>
              <a:path w="1466214" h="659129">
                <a:moveTo>
                  <a:pt x="0" y="109854"/>
                </a:moveTo>
                <a:lnTo>
                  <a:pt x="8572" y="66992"/>
                </a:lnTo>
                <a:lnTo>
                  <a:pt x="32067" y="32067"/>
                </a:lnTo>
                <a:lnTo>
                  <a:pt x="66992" y="8572"/>
                </a:lnTo>
                <a:lnTo>
                  <a:pt x="109854" y="0"/>
                </a:lnTo>
                <a:lnTo>
                  <a:pt x="1356042" y="0"/>
                </a:lnTo>
                <a:lnTo>
                  <a:pt x="1398587" y="8572"/>
                </a:lnTo>
                <a:lnTo>
                  <a:pt x="1433512" y="32067"/>
                </a:lnTo>
                <a:lnTo>
                  <a:pt x="1457007" y="66992"/>
                </a:lnTo>
                <a:lnTo>
                  <a:pt x="1465897" y="109854"/>
                </a:lnTo>
                <a:lnTo>
                  <a:pt x="1465897" y="549274"/>
                </a:lnTo>
                <a:lnTo>
                  <a:pt x="1457007" y="591819"/>
                </a:lnTo>
                <a:lnTo>
                  <a:pt x="1433512" y="626744"/>
                </a:lnTo>
                <a:lnTo>
                  <a:pt x="1398587" y="650239"/>
                </a:lnTo>
                <a:lnTo>
                  <a:pt x="1356042" y="659129"/>
                </a:lnTo>
                <a:lnTo>
                  <a:pt x="109854" y="659129"/>
                </a:lnTo>
                <a:lnTo>
                  <a:pt x="66992" y="650239"/>
                </a:lnTo>
                <a:lnTo>
                  <a:pt x="32067" y="626744"/>
                </a:lnTo>
                <a:lnTo>
                  <a:pt x="8572" y="591819"/>
                </a:lnTo>
                <a:lnTo>
                  <a:pt x="0" y="549274"/>
                </a:lnTo>
                <a:lnTo>
                  <a:pt x="0" y="10985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/>
          </a:p>
        </p:txBody>
      </p:sp>
      <p:grpSp>
        <p:nvGrpSpPr>
          <p:cNvPr id="9" name="object 9"/>
          <p:cNvGrpSpPr/>
          <p:nvPr/>
        </p:nvGrpSpPr>
        <p:grpSpPr>
          <a:xfrm>
            <a:off x="1071244" y="4124325"/>
            <a:ext cx="1691005" cy="927735"/>
            <a:chOff x="1071244" y="4124325"/>
            <a:chExt cx="1691005" cy="927735"/>
          </a:xfrm>
        </p:grpSpPr>
        <p:sp>
          <p:nvSpPr>
            <p:cNvPr id="10" name="object 10"/>
            <p:cNvSpPr/>
            <p:nvPr/>
          </p:nvSpPr>
          <p:spPr>
            <a:xfrm>
              <a:off x="1202054" y="4384675"/>
              <a:ext cx="1182370" cy="659130"/>
            </a:xfrm>
            <a:custGeom>
              <a:avLst/>
              <a:gdLst/>
              <a:ahLst/>
              <a:cxnLst/>
              <a:rect l="l" t="t" r="r" b="b"/>
              <a:pathLst>
                <a:path w="1182370" h="659129">
                  <a:moveTo>
                    <a:pt x="0" y="109855"/>
                  </a:moveTo>
                  <a:lnTo>
                    <a:pt x="8572" y="66992"/>
                  </a:lnTo>
                  <a:lnTo>
                    <a:pt x="32067" y="32067"/>
                  </a:lnTo>
                  <a:lnTo>
                    <a:pt x="66992" y="8572"/>
                  </a:lnTo>
                  <a:lnTo>
                    <a:pt x="109854" y="0"/>
                  </a:lnTo>
                  <a:lnTo>
                    <a:pt x="1072514" y="0"/>
                  </a:lnTo>
                  <a:lnTo>
                    <a:pt x="1115377" y="8572"/>
                  </a:lnTo>
                  <a:lnTo>
                    <a:pt x="1150302" y="32067"/>
                  </a:lnTo>
                  <a:lnTo>
                    <a:pt x="1173797" y="66992"/>
                  </a:lnTo>
                  <a:lnTo>
                    <a:pt x="1182370" y="109855"/>
                  </a:lnTo>
                  <a:lnTo>
                    <a:pt x="1182370" y="549275"/>
                  </a:lnTo>
                  <a:lnTo>
                    <a:pt x="1173797" y="591819"/>
                  </a:lnTo>
                  <a:lnTo>
                    <a:pt x="1150302" y="626744"/>
                  </a:lnTo>
                  <a:lnTo>
                    <a:pt x="1115377" y="650239"/>
                  </a:lnTo>
                  <a:lnTo>
                    <a:pt x="1072514" y="659130"/>
                  </a:lnTo>
                  <a:lnTo>
                    <a:pt x="109854" y="659130"/>
                  </a:lnTo>
                  <a:lnTo>
                    <a:pt x="66992" y="650239"/>
                  </a:lnTo>
                  <a:lnTo>
                    <a:pt x="32067" y="626744"/>
                  </a:lnTo>
                  <a:lnTo>
                    <a:pt x="8572" y="591819"/>
                  </a:lnTo>
                  <a:lnTo>
                    <a:pt x="0" y="549275"/>
                  </a:lnTo>
                  <a:lnTo>
                    <a:pt x="0" y="10985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1244" y="4124325"/>
              <a:ext cx="739775" cy="596265"/>
            </a:xfrm>
            <a:custGeom>
              <a:avLst/>
              <a:gdLst/>
              <a:ahLst/>
              <a:cxnLst/>
              <a:rect l="l" t="t" r="r" b="b"/>
              <a:pathLst>
                <a:path w="739775" h="596264">
                  <a:moveTo>
                    <a:pt x="363855" y="0"/>
                  </a:moveTo>
                  <a:lnTo>
                    <a:pt x="295910" y="6667"/>
                  </a:lnTo>
                  <a:lnTo>
                    <a:pt x="230187" y="25717"/>
                  </a:lnTo>
                  <a:lnTo>
                    <a:pt x="168910" y="54927"/>
                  </a:lnTo>
                  <a:lnTo>
                    <a:pt x="113982" y="92710"/>
                  </a:lnTo>
                  <a:lnTo>
                    <a:pt x="67310" y="137794"/>
                  </a:lnTo>
                  <a:lnTo>
                    <a:pt x="31432" y="188277"/>
                  </a:lnTo>
                  <a:lnTo>
                    <a:pt x="8255" y="242252"/>
                  </a:lnTo>
                  <a:lnTo>
                    <a:pt x="0" y="297814"/>
                  </a:lnTo>
                  <a:lnTo>
                    <a:pt x="635" y="324802"/>
                  </a:lnTo>
                  <a:lnTo>
                    <a:pt x="635" y="326072"/>
                  </a:lnTo>
                  <a:lnTo>
                    <a:pt x="2857" y="351789"/>
                  </a:lnTo>
                  <a:lnTo>
                    <a:pt x="2857" y="353377"/>
                  </a:lnTo>
                  <a:lnTo>
                    <a:pt x="6350" y="380364"/>
                  </a:lnTo>
                  <a:lnTo>
                    <a:pt x="16510" y="432117"/>
                  </a:lnTo>
                  <a:lnTo>
                    <a:pt x="31115" y="479742"/>
                  </a:lnTo>
                  <a:lnTo>
                    <a:pt x="48895" y="521335"/>
                  </a:lnTo>
                  <a:lnTo>
                    <a:pt x="69532" y="555625"/>
                  </a:lnTo>
                  <a:lnTo>
                    <a:pt x="104457" y="588644"/>
                  </a:lnTo>
                  <a:lnTo>
                    <a:pt x="129857" y="596264"/>
                  </a:lnTo>
                  <a:lnTo>
                    <a:pt x="131762" y="583564"/>
                  </a:lnTo>
                  <a:lnTo>
                    <a:pt x="123190" y="582294"/>
                  </a:lnTo>
                  <a:lnTo>
                    <a:pt x="121602" y="582294"/>
                  </a:lnTo>
                  <a:lnTo>
                    <a:pt x="120332" y="581977"/>
                  </a:lnTo>
                  <a:lnTo>
                    <a:pt x="120967" y="581977"/>
                  </a:lnTo>
                  <a:lnTo>
                    <a:pt x="111442" y="578167"/>
                  </a:lnTo>
                  <a:lnTo>
                    <a:pt x="111125" y="578167"/>
                  </a:lnTo>
                  <a:lnTo>
                    <a:pt x="110172" y="577532"/>
                  </a:lnTo>
                  <a:lnTo>
                    <a:pt x="100647" y="570864"/>
                  </a:lnTo>
                  <a:lnTo>
                    <a:pt x="99695" y="570230"/>
                  </a:lnTo>
                  <a:lnTo>
                    <a:pt x="99060" y="569277"/>
                  </a:lnTo>
                  <a:lnTo>
                    <a:pt x="51117" y="495935"/>
                  </a:lnTo>
                  <a:lnTo>
                    <a:pt x="35242" y="452437"/>
                  </a:lnTo>
                  <a:lnTo>
                    <a:pt x="23177" y="403860"/>
                  </a:lnTo>
                  <a:lnTo>
                    <a:pt x="15557" y="351789"/>
                  </a:lnTo>
                  <a:lnTo>
                    <a:pt x="12700" y="298132"/>
                  </a:lnTo>
                  <a:lnTo>
                    <a:pt x="12700" y="297814"/>
                  </a:lnTo>
                  <a:lnTo>
                    <a:pt x="14605" y="272097"/>
                  </a:lnTo>
                  <a:lnTo>
                    <a:pt x="14605" y="271144"/>
                  </a:lnTo>
                  <a:lnTo>
                    <a:pt x="14922" y="269875"/>
                  </a:lnTo>
                  <a:lnTo>
                    <a:pt x="20637" y="245110"/>
                  </a:lnTo>
                  <a:lnTo>
                    <a:pt x="30162" y="219075"/>
                  </a:lnTo>
                  <a:lnTo>
                    <a:pt x="58737" y="169227"/>
                  </a:lnTo>
                  <a:lnTo>
                    <a:pt x="98742" y="123189"/>
                  </a:lnTo>
                  <a:lnTo>
                    <a:pt x="148272" y="82867"/>
                  </a:lnTo>
                  <a:lnTo>
                    <a:pt x="204787" y="50164"/>
                  </a:lnTo>
                  <a:lnTo>
                    <a:pt x="266700" y="26669"/>
                  </a:lnTo>
                  <a:lnTo>
                    <a:pt x="331470" y="14287"/>
                  </a:lnTo>
                  <a:lnTo>
                    <a:pt x="364490" y="12700"/>
                  </a:lnTo>
                  <a:lnTo>
                    <a:pt x="464820" y="12700"/>
                  </a:lnTo>
                  <a:lnTo>
                    <a:pt x="431800" y="5714"/>
                  </a:lnTo>
                  <a:lnTo>
                    <a:pt x="397827" y="1587"/>
                  </a:lnTo>
                  <a:lnTo>
                    <a:pt x="363855" y="0"/>
                  </a:lnTo>
                  <a:close/>
                </a:path>
                <a:path w="739775" h="596264">
                  <a:moveTo>
                    <a:pt x="120967" y="581977"/>
                  </a:moveTo>
                  <a:lnTo>
                    <a:pt x="120332" y="581977"/>
                  </a:lnTo>
                  <a:lnTo>
                    <a:pt x="121602" y="582294"/>
                  </a:lnTo>
                  <a:lnTo>
                    <a:pt x="120967" y="581977"/>
                  </a:lnTo>
                  <a:close/>
                </a:path>
                <a:path w="739775" h="596264">
                  <a:moveTo>
                    <a:pt x="120967" y="581977"/>
                  </a:moveTo>
                  <a:lnTo>
                    <a:pt x="121602" y="582294"/>
                  </a:lnTo>
                  <a:lnTo>
                    <a:pt x="123190" y="582294"/>
                  </a:lnTo>
                  <a:lnTo>
                    <a:pt x="120967" y="581977"/>
                  </a:lnTo>
                  <a:close/>
                </a:path>
                <a:path w="739775" h="596264">
                  <a:moveTo>
                    <a:pt x="110172" y="577532"/>
                  </a:moveTo>
                  <a:lnTo>
                    <a:pt x="111125" y="578167"/>
                  </a:lnTo>
                  <a:lnTo>
                    <a:pt x="110807" y="577850"/>
                  </a:lnTo>
                  <a:lnTo>
                    <a:pt x="110172" y="577532"/>
                  </a:lnTo>
                  <a:close/>
                </a:path>
                <a:path w="739775" h="596264">
                  <a:moveTo>
                    <a:pt x="110807" y="577850"/>
                  </a:moveTo>
                  <a:lnTo>
                    <a:pt x="111125" y="578167"/>
                  </a:lnTo>
                  <a:lnTo>
                    <a:pt x="111442" y="578167"/>
                  </a:lnTo>
                  <a:lnTo>
                    <a:pt x="110807" y="577850"/>
                  </a:lnTo>
                  <a:close/>
                </a:path>
                <a:path w="739775" h="596264">
                  <a:moveTo>
                    <a:pt x="694372" y="188912"/>
                  </a:moveTo>
                  <a:lnTo>
                    <a:pt x="665797" y="196532"/>
                  </a:lnTo>
                  <a:lnTo>
                    <a:pt x="721994" y="260350"/>
                  </a:lnTo>
                  <a:lnTo>
                    <a:pt x="734377" y="201612"/>
                  </a:lnTo>
                  <a:lnTo>
                    <a:pt x="700087" y="201612"/>
                  </a:lnTo>
                  <a:lnTo>
                    <a:pt x="694372" y="188912"/>
                  </a:lnTo>
                  <a:close/>
                </a:path>
                <a:path w="739775" h="596264">
                  <a:moveTo>
                    <a:pt x="706755" y="185737"/>
                  </a:moveTo>
                  <a:lnTo>
                    <a:pt x="694372" y="188912"/>
                  </a:lnTo>
                  <a:lnTo>
                    <a:pt x="700087" y="201612"/>
                  </a:lnTo>
                  <a:lnTo>
                    <a:pt x="711517" y="196532"/>
                  </a:lnTo>
                  <a:lnTo>
                    <a:pt x="706755" y="185737"/>
                  </a:lnTo>
                  <a:close/>
                </a:path>
                <a:path w="739775" h="596264">
                  <a:moveTo>
                    <a:pt x="739457" y="176847"/>
                  </a:moveTo>
                  <a:lnTo>
                    <a:pt x="706755" y="185737"/>
                  </a:lnTo>
                  <a:lnTo>
                    <a:pt x="711517" y="196532"/>
                  </a:lnTo>
                  <a:lnTo>
                    <a:pt x="700087" y="201612"/>
                  </a:lnTo>
                  <a:lnTo>
                    <a:pt x="734377" y="201612"/>
                  </a:lnTo>
                  <a:lnTo>
                    <a:pt x="739457" y="176847"/>
                  </a:lnTo>
                  <a:close/>
                </a:path>
                <a:path w="739775" h="596264">
                  <a:moveTo>
                    <a:pt x="685800" y="170497"/>
                  </a:moveTo>
                  <a:lnTo>
                    <a:pt x="694372" y="188912"/>
                  </a:lnTo>
                  <a:lnTo>
                    <a:pt x="706755" y="185737"/>
                  </a:lnTo>
                  <a:lnTo>
                    <a:pt x="700087" y="170814"/>
                  </a:lnTo>
                  <a:lnTo>
                    <a:pt x="686117" y="170814"/>
                  </a:lnTo>
                  <a:lnTo>
                    <a:pt x="685800" y="170497"/>
                  </a:lnTo>
                  <a:close/>
                </a:path>
                <a:path w="739775" h="596264">
                  <a:moveTo>
                    <a:pt x="699452" y="169862"/>
                  </a:moveTo>
                  <a:lnTo>
                    <a:pt x="685482" y="169862"/>
                  </a:lnTo>
                  <a:lnTo>
                    <a:pt x="686117" y="170814"/>
                  </a:lnTo>
                  <a:lnTo>
                    <a:pt x="700087" y="170814"/>
                  </a:lnTo>
                  <a:lnTo>
                    <a:pt x="699452" y="169862"/>
                  </a:lnTo>
                  <a:close/>
                </a:path>
                <a:path w="739775" h="596264">
                  <a:moveTo>
                    <a:pt x="464820" y="12700"/>
                  </a:moveTo>
                  <a:lnTo>
                    <a:pt x="364490" y="12700"/>
                  </a:lnTo>
                  <a:lnTo>
                    <a:pt x="397510" y="14287"/>
                  </a:lnTo>
                  <a:lnTo>
                    <a:pt x="430212" y="18414"/>
                  </a:lnTo>
                  <a:lnTo>
                    <a:pt x="493712" y="34289"/>
                  </a:lnTo>
                  <a:lnTo>
                    <a:pt x="553402" y="59055"/>
                  </a:lnTo>
                  <a:lnTo>
                    <a:pt x="606742" y="91122"/>
                  </a:lnTo>
                  <a:lnTo>
                    <a:pt x="651827" y="128905"/>
                  </a:lnTo>
                  <a:lnTo>
                    <a:pt x="685800" y="170497"/>
                  </a:lnTo>
                  <a:lnTo>
                    <a:pt x="685482" y="169862"/>
                  </a:lnTo>
                  <a:lnTo>
                    <a:pt x="699452" y="169862"/>
                  </a:lnTo>
                  <a:lnTo>
                    <a:pt x="696912" y="164147"/>
                  </a:lnTo>
                  <a:lnTo>
                    <a:pt x="660400" y="119380"/>
                  </a:lnTo>
                  <a:lnTo>
                    <a:pt x="613727" y="80327"/>
                  </a:lnTo>
                  <a:lnTo>
                    <a:pt x="558800" y="47307"/>
                  </a:lnTo>
                  <a:lnTo>
                    <a:pt x="497205" y="22225"/>
                  </a:lnTo>
                  <a:lnTo>
                    <a:pt x="46482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5222" y="4632642"/>
              <a:ext cx="339090" cy="254000"/>
            </a:xfrm>
            <a:custGeom>
              <a:avLst/>
              <a:gdLst/>
              <a:ahLst/>
              <a:cxnLst/>
              <a:rect l="l" t="t" r="r" b="b"/>
              <a:pathLst>
                <a:path w="339089" h="254000">
                  <a:moveTo>
                    <a:pt x="0" y="63500"/>
                  </a:moveTo>
                  <a:lnTo>
                    <a:pt x="211454" y="63500"/>
                  </a:lnTo>
                  <a:lnTo>
                    <a:pt x="211454" y="0"/>
                  </a:lnTo>
                  <a:lnTo>
                    <a:pt x="338772" y="127000"/>
                  </a:lnTo>
                  <a:lnTo>
                    <a:pt x="211454" y="254000"/>
                  </a:lnTo>
                  <a:lnTo>
                    <a:pt x="211454" y="190500"/>
                  </a:lnTo>
                  <a:lnTo>
                    <a:pt x="0" y="190500"/>
                  </a:lnTo>
                  <a:lnTo>
                    <a:pt x="0" y="635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</p:grpSp>
      <p:sp>
        <p:nvSpPr>
          <p:cNvPr id="13" name="object 13"/>
          <p:cNvSpPr/>
          <p:nvPr/>
        </p:nvSpPr>
        <p:spPr>
          <a:xfrm>
            <a:off x="3866197" y="5151754"/>
            <a:ext cx="241300" cy="352425"/>
          </a:xfrm>
          <a:custGeom>
            <a:avLst/>
            <a:gdLst/>
            <a:ahLst/>
            <a:cxnLst/>
            <a:rect l="l" t="t" r="r" b="b"/>
            <a:pathLst>
              <a:path w="241300" h="352425">
                <a:moveTo>
                  <a:pt x="60325" y="352425"/>
                </a:moveTo>
                <a:lnTo>
                  <a:pt x="60325" y="120650"/>
                </a:lnTo>
                <a:lnTo>
                  <a:pt x="0" y="120650"/>
                </a:lnTo>
                <a:lnTo>
                  <a:pt x="120650" y="0"/>
                </a:lnTo>
                <a:lnTo>
                  <a:pt x="241300" y="120650"/>
                </a:lnTo>
                <a:lnTo>
                  <a:pt x="180975" y="120650"/>
                </a:lnTo>
                <a:lnTo>
                  <a:pt x="180975" y="352425"/>
                </a:lnTo>
                <a:lnTo>
                  <a:pt x="60325" y="352425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200"/>
          </a:p>
        </p:txBody>
      </p:sp>
      <p:grpSp>
        <p:nvGrpSpPr>
          <p:cNvPr id="14" name="object 14"/>
          <p:cNvGrpSpPr/>
          <p:nvPr/>
        </p:nvGrpSpPr>
        <p:grpSpPr>
          <a:xfrm>
            <a:off x="2725102" y="4064317"/>
            <a:ext cx="8528050" cy="2150745"/>
            <a:chOff x="2725102" y="4064317"/>
            <a:chExt cx="8528050" cy="2150745"/>
          </a:xfrm>
        </p:grpSpPr>
        <p:sp>
          <p:nvSpPr>
            <p:cNvPr id="15" name="object 15"/>
            <p:cNvSpPr/>
            <p:nvPr/>
          </p:nvSpPr>
          <p:spPr>
            <a:xfrm>
              <a:off x="5150167" y="4373244"/>
              <a:ext cx="1849120" cy="659130"/>
            </a:xfrm>
            <a:custGeom>
              <a:avLst/>
              <a:gdLst/>
              <a:ahLst/>
              <a:cxnLst/>
              <a:rect l="l" t="t" r="r" b="b"/>
              <a:pathLst>
                <a:path w="1849120" h="659129">
                  <a:moveTo>
                    <a:pt x="0" y="311467"/>
                  </a:moveTo>
                  <a:lnTo>
                    <a:pt x="224155" y="311467"/>
                  </a:lnTo>
                  <a:lnTo>
                    <a:pt x="224155" y="247967"/>
                  </a:lnTo>
                  <a:lnTo>
                    <a:pt x="351155" y="374967"/>
                  </a:lnTo>
                  <a:lnTo>
                    <a:pt x="224155" y="501967"/>
                  </a:lnTo>
                  <a:lnTo>
                    <a:pt x="224155" y="438467"/>
                  </a:lnTo>
                  <a:lnTo>
                    <a:pt x="0" y="438467"/>
                  </a:lnTo>
                  <a:lnTo>
                    <a:pt x="0" y="311467"/>
                  </a:lnTo>
                </a:path>
                <a:path w="1849120" h="659129">
                  <a:moveTo>
                    <a:pt x="382905" y="109854"/>
                  </a:moveTo>
                  <a:lnTo>
                    <a:pt x="391477" y="66992"/>
                  </a:lnTo>
                  <a:lnTo>
                    <a:pt x="414972" y="32067"/>
                  </a:lnTo>
                  <a:lnTo>
                    <a:pt x="449897" y="8572"/>
                  </a:lnTo>
                  <a:lnTo>
                    <a:pt x="492760" y="0"/>
                  </a:lnTo>
                  <a:lnTo>
                    <a:pt x="1738947" y="0"/>
                  </a:lnTo>
                  <a:lnTo>
                    <a:pt x="1781492" y="8572"/>
                  </a:lnTo>
                  <a:lnTo>
                    <a:pt x="1816417" y="32067"/>
                  </a:lnTo>
                  <a:lnTo>
                    <a:pt x="1839912" y="66992"/>
                  </a:lnTo>
                  <a:lnTo>
                    <a:pt x="1848802" y="109854"/>
                  </a:lnTo>
                  <a:lnTo>
                    <a:pt x="1848802" y="549274"/>
                  </a:lnTo>
                  <a:lnTo>
                    <a:pt x="1839912" y="591819"/>
                  </a:lnTo>
                  <a:lnTo>
                    <a:pt x="1816417" y="626744"/>
                  </a:lnTo>
                  <a:lnTo>
                    <a:pt x="1781492" y="650239"/>
                  </a:lnTo>
                  <a:lnTo>
                    <a:pt x="1738947" y="659129"/>
                  </a:lnTo>
                  <a:lnTo>
                    <a:pt x="492760" y="659129"/>
                  </a:lnTo>
                  <a:lnTo>
                    <a:pt x="449897" y="650239"/>
                  </a:lnTo>
                  <a:lnTo>
                    <a:pt x="414972" y="626744"/>
                  </a:lnTo>
                  <a:lnTo>
                    <a:pt x="391477" y="591819"/>
                  </a:lnTo>
                  <a:lnTo>
                    <a:pt x="382905" y="549274"/>
                  </a:lnTo>
                  <a:lnTo>
                    <a:pt x="382905" y="10985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784157" y="4092892"/>
              <a:ext cx="2319020" cy="1009650"/>
            </a:xfrm>
            <a:custGeom>
              <a:avLst/>
              <a:gdLst/>
              <a:ahLst/>
              <a:cxnLst/>
              <a:rect l="l" t="t" r="r" b="b"/>
              <a:pathLst>
                <a:path w="2319020" h="1009650">
                  <a:moveTo>
                    <a:pt x="0" y="168275"/>
                  </a:moveTo>
                  <a:lnTo>
                    <a:pt x="6032" y="123507"/>
                  </a:lnTo>
                  <a:lnTo>
                    <a:pt x="22860" y="83502"/>
                  </a:lnTo>
                  <a:lnTo>
                    <a:pt x="49212" y="49212"/>
                  </a:lnTo>
                  <a:lnTo>
                    <a:pt x="83502" y="22860"/>
                  </a:lnTo>
                  <a:lnTo>
                    <a:pt x="123507" y="6032"/>
                  </a:lnTo>
                  <a:lnTo>
                    <a:pt x="168275" y="0"/>
                  </a:lnTo>
                  <a:lnTo>
                    <a:pt x="2150427" y="0"/>
                  </a:lnTo>
                  <a:lnTo>
                    <a:pt x="2195195" y="6032"/>
                  </a:lnTo>
                  <a:lnTo>
                    <a:pt x="2235200" y="22860"/>
                  </a:lnTo>
                  <a:lnTo>
                    <a:pt x="2269172" y="49212"/>
                  </a:lnTo>
                  <a:lnTo>
                    <a:pt x="2295525" y="83502"/>
                  </a:lnTo>
                  <a:lnTo>
                    <a:pt x="2312670" y="123507"/>
                  </a:lnTo>
                  <a:lnTo>
                    <a:pt x="2318702" y="168275"/>
                  </a:lnTo>
                  <a:lnTo>
                    <a:pt x="2318702" y="841375"/>
                  </a:lnTo>
                  <a:lnTo>
                    <a:pt x="2312670" y="886142"/>
                  </a:lnTo>
                  <a:lnTo>
                    <a:pt x="2295525" y="926147"/>
                  </a:lnTo>
                  <a:lnTo>
                    <a:pt x="2269172" y="960437"/>
                  </a:lnTo>
                  <a:lnTo>
                    <a:pt x="2235200" y="986790"/>
                  </a:lnTo>
                  <a:lnTo>
                    <a:pt x="2195195" y="1003617"/>
                  </a:lnTo>
                  <a:lnTo>
                    <a:pt x="2150427" y="1009650"/>
                  </a:lnTo>
                  <a:lnTo>
                    <a:pt x="168275" y="1009650"/>
                  </a:lnTo>
                  <a:lnTo>
                    <a:pt x="123507" y="1003617"/>
                  </a:lnTo>
                  <a:lnTo>
                    <a:pt x="83502" y="986790"/>
                  </a:lnTo>
                  <a:lnTo>
                    <a:pt x="49212" y="960437"/>
                  </a:lnTo>
                  <a:lnTo>
                    <a:pt x="22860" y="926147"/>
                  </a:lnTo>
                  <a:lnTo>
                    <a:pt x="6032" y="886142"/>
                  </a:lnTo>
                  <a:lnTo>
                    <a:pt x="0" y="841375"/>
                  </a:lnTo>
                  <a:lnTo>
                    <a:pt x="0" y="168275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5102" y="4251959"/>
              <a:ext cx="597535" cy="6308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38499" y="4504372"/>
              <a:ext cx="299720" cy="184785"/>
            </a:xfrm>
            <a:custGeom>
              <a:avLst/>
              <a:gdLst/>
              <a:ahLst/>
              <a:cxnLst/>
              <a:rect l="l" t="t" r="r" b="b"/>
              <a:pathLst>
                <a:path w="299720" h="184785">
                  <a:moveTo>
                    <a:pt x="0" y="92075"/>
                  </a:moveTo>
                  <a:lnTo>
                    <a:pt x="92075" y="0"/>
                  </a:lnTo>
                  <a:lnTo>
                    <a:pt x="92075" y="46037"/>
                  </a:lnTo>
                  <a:lnTo>
                    <a:pt x="207327" y="46037"/>
                  </a:lnTo>
                  <a:lnTo>
                    <a:pt x="207327" y="0"/>
                  </a:lnTo>
                  <a:lnTo>
                    <a:pt x="299402" y="92075"/>
                  </a:lnTo>
                  <a:lnTo>
                    <a:pt x="207327" y="184467"/>
                  </a:lnTo>
                  <a:lnTo>
                    <a:pt x="207327" y="138429"/>
                  </a:lnTo>
                  <a:lnTo>
                    <a:pt x="92075" y="138429"/>
                  </a:lnTo>
                  <a:lnTo>
                    <a:pt x="92075" y="184467"/>
                  </a:lnTo>
                  <a:lnTo>
                    <a:pt x="0" y="9207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776152" y="5126989"/>
              <a:ext cx="3851275" cy="817880"/>
            </a:xfrm>
            <a:custGeom>
              <a:avLst/>
              <a:gdLst/>
              <a:ahLst/>
              <a:cxnLst/>
              <a:rect l="l" t="t" r="r" b="b"/>
              <a:pathLst>
                <a:path w="3851275" h="817879">
                  <a:moveTo>
                    <a:pt x="3850957" y="62547"/>
                  </a:moveTo>
                  <a:lnTo>
                    <a:pt x="408622" y="62547"/>
                  </a:lnTo>
                  <a:lnTo>
                    <a:pt x="408622" y="817562"/>
                  </a:lnTo>
                  <a:lnTo>
                    <a:pt x="3850957" y="817562"/>
                  </a:lnTo>
                  <a:lnTo>
                    <a:pt x="3850957" y="62547"/>
                  </a:lnTo>
                  <a:close/>
                </a:path>
                <a:path w="3851275" h="817879">
                  <a:moveTo>
                    <a:pt x="102235" y="0"/>
                  </a:moveTo>
                  <a:lnTo>
                    <a:pt x="0" y="0"/>
                  </a:lnTo>
                  <a:lnTo>
                    <a:pt x="0" y="388937"/>
                  </a:lnTo>
                  <a:lnTo>
                    <a:pt x="306387" y="388937"/>
                  </a:lnTo>
                  <a:lnTo>
                    <a:pt x="306387" y="440055"/>
                  </a:lnTo>
                  <a:lnTo>
                    <a:pt x="408622" y="337820"/>
                  </a:lnTo>
                  <a:lnTo>
                    <a:pt x="357345" y="286702"/>
                  </a:lnTo>
                  <a:lnTo>
                    <a:pt x="102235" y="286702"/>
                  </a:lnTo>
                  <a:lnTo>
                    <a:pt x="102235" y="0"/>
                  </a:lnTo>
                  <a:close/>
                </a:path>
                <a:path w="3851275" h="817879">
                  <a:moveTo>
                    <a:pt x="306387" y="235902"/>
                  </a:moveTo>
                  <a:lnTo>
                    <a:pt x="306387" y="286702"/>
                  </a:lnTo>
                  <a:lnTo>
                    <a:pt x="357345" y="286702"/>
                  </a:lnTo>
                  <a:lnTo>
                    <a:pt x="306387" y="235902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1352" y="5327967"/>
              <a:ext cx="889952" cy="88709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617652" y="4252594"/>
              <a:ext cx="4526915" cy="338455"/>
            </a:xfrm>
            <a:custGeom>
              <a:avLst/>
              <a:gdLst/>
              <a:ahLst/>
              <a:cxnLst/>
              <a:rect l="l" t="t" r="r" b="b"/>
              <a:pathLst>
                <a:path w="4526915" h="338454">
                  <a:moveTo>
                    <a:pt x="4526914" y="0"/>
                  </a:moveTo>
                  <a:lnTo>
                    <a:pt x="0" y="0"/>
                  </a:lnTo>
                  <a:lnTo>
                    <a:pt x="0" y="338454"/>
                  </a:lnTo>
                  <a:lnTo>
                    <a:pt x="4526914" y="338454"/>
                  </a:lnTo>
                  <a:lnTo>
                    <a:pt x="4526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617652" y="4252594"/>
              <a:ext cx="4526915" cy="338455"/>
            </a:xfrm>
            <a:custGeom>
              <a:avLst/>
              <a:gdLst/>
              <a:ahLst/>
              <a:cxnLst/>
              <a:rect l="l" t="t" r="r" b="b"/>
              <a:pathLst>
                <a:path w="4526915" h="338454">
                  <a:moveTo>
                    <a:pt x="0" y="0"/>
                  </a:moveTo>
                  <a:lnTo>
                    <a:pt x="4526914" y="0"/>
                  </a:lnTo>
                  <a:lnTo>
                    <a:pt x="4526914" y="338454"/>
                  </a:lnTo>
                  <a:lnTo>
                    <a:pt x="0" y="33845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CF2D1C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617652" y="4615814"/>
              <a:ext cx="3442335" cy="338455"/>
            </a:xfrm>
            <a:custGeom>
              <a:avLst/>
              <a:gdLst/>
              <a:ahLst/>
              <a:cxnLst/>
              <a:rect l="l" t="t" r="r" b="b"/>
              <a:pathLst>
                <a:path w="3442334" h="338454">
                  <a:moveTo>
                    <a:pt x="3442334" y="0"/>
                  </a:moveTo>
                  <a:lnTo>
                    <a:pt x="0" y="0"/>
                  </a:lnTo>
                  <a:lnTo>
                    <a:pt x="0" y="338455"/>
                  </a:lnTo>
                  <a:lnTo>
                    <a:pt x="3442334" y="338455"/>
                  </a:lnTo>
                  <a:lnTo>
                    <a:pt x="3442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617652" y="4615814"/>
              <a:ext cx="3442335" cy="338455"/>
            </a:xfrm>
            <a:custGeom>
              <a:avLst/>
              <a:gdLst/>
              <a:ahLst/>
              <a:cxnLst/>
              <a:rect l="l" t="t" r="r" b="b"/>
              <a:pathLst>
                <a:path w="3442334" h="338454">
                  <a:moveTo>
                    <a:pt x="0" y="0"/>
                  </a:moveTo>
                  <a:lnTo>
                    <a:pt x="3442334" y="0"/>
                  </a:lnTo>
                  <a:lnTo>
                    <a:pt x="3442334" y="338455"/>
                  </a:lnTo>
                  <a:lnTo>
                    <a:pt x="0" y="338455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CF2D1C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47312" y="4291647"/>
              <a:ext cx="1005840" cy="9051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65982" y="4547552"/>
              <a:ext cx="673734" cy="63404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31127" y="4614545"/>
            <a:ext cx="2447925" cy="1527175"/>
            <a:chOff x="131127" y="4614545"/>
            <a:chExt cx="2447925" cy="152717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127" y="4614545"/>
              <a:ext cx="1697672" cy="15271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607" y="5062855"/>
              <a:ext cx="893127" cy="835025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855344" y="779462"/>
            <a:ext cx="7503159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20" dirty="0">
                <a:solidFill>
                  <a:srgbClr val="000000"/>
                </a:solidFill>
                <a:latin typeface="Times New Roman"/>
                <a:cs typeface="Times New Roman"/>
              </a:rPr>
              <a:t>IDS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(Intrusion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Detection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85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6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Σύστημα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5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ανίχνευσης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εισβολών)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1515" y="1435377"/>
            <a:ext cx="5819775" cy="177482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57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spc="75" dirty="0">
                <a:latin typeface="Calibri"/>
                <a:cs typeface="Calibri"/>
              </a:rPr>
              <a:t>Αυτή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η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τεχνική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προστατεύει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από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γνωστές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και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80" dirty="0">
                <a:latin typeface="Calibri"/>
                <a:cs typeface="Calibri"/>
              </a:rPr>
              <a:t>καλά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γνωστές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απειλές.</a:t>
            </a:r>
            <a:endParaRPr sz="1050">
              <a:latin typeface="Calibri"/>
              <a:cs typeface="Calibri"/>
            </a:endParaRPr>
          </a:p>
          <a:p>
            <a:pPr marL="329565" lvl="1" indent="-134620">
              <a:lnSpc>
                <a:spcPct val="100000"/>
              </a:lnSpc>
              <a:spcBef>
                <a:spcPts val="835"/>
              </a:spcBef>
              <a:buClr>
                <a:srgbClr val="FFBA00"/>
              </a:buClr>
              <a:buSzPct val="133333"/>
              <a:buFont typeface="Arial"/>
              <a:buChar char="•"/>
              <a:tabLst>
                <a:tab pos="329565" algn="l"/>
              </a:tabLst>
            </a:pPr>
            <a:r>
              <a:rPr sz="900" spc="35" dirty="0">
                <a:latin typeface="Calibri"/>
                <a:cs typeface="Calibri"/>
              </a:rPr>
              <a:t>Είναι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ο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απλούστερος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τρόπος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ανίχνευσης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σημάτων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εισβολής.</a:t>
            </a:r>
            <a:endParaRPr sz="900">
              <a:latin typeface="Calibri"/>
              <a:cs typeface="Calibri"/>
            </a:endParaRPr>
          </a:p>
          <a:p>
            <a:pPr marL="158750" indent="-146050">
              <a:lnSpc>
                <a:spcPct val="100000"/>
              </a:lnSpc>
              <a:spcBef>
                <a:spcPts val="111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spc="95" dirty="0">
                <a:latin typeface="Calibri"/>
                <a:cs typeface="Calibri"/>
              </a:rPr>
              <a:t>Η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προσέγγισή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του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βασίζεται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κυρίως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σε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"υπογραφές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επίθεσης".</a:t>
            </a:r>
            <a:endParaRPr sz="105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1025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286385" algn="l"/>
              </a:tabLst>
            </a:pPr>
            <a:r>
              <a:rPr sz="900" spc="85" dirty="0">
                <a:latin typeface="Calibri"/>
                <a:cs typeface="Calibri"/>
              </a:rPr>
              <a:t>Δηλαδή,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μοτίβα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επίθεσης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που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αντιστοιχούν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σε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μια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"γνωστή"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απειλή</a:t>
            </a:r>
            <a:endParaRPr sz="900">
              <a:latin typeface="Calibri"/>
              <a:cs typeface="Calibri"/>
            </a:endParaRPr>
          </a:p>
          <a:p>
            <a:pPr marL="286385" marR="5080" lvl="1" indent="-91440">
              <a:lnSpc>
                <a:spcPts val="1019"/>
              </a:lnSpc>
              <a:spcBef>
                <a:spcPts val="1155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287020" algn="l"/>
              </a:tabLst>
            </a:pPr>
            <a:r>
              <a:rPr sz="900" spc="70" dirty="0">
                <a:latin typeface="Calibri"/>
                <a:cs typeface="Calibri"/>
              </a:rPr>
              <a:t>Ως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εκ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τούτου,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πρέπει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να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καθορίζονται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από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τους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διαχειριστές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IT-OT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σύμφωνα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με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τους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γνωστούς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φορείς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επιθέσεων.</a:t>
            </a:r>
            <a:endParaRPr sz="9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har char="•"/>
            </a:pPr>
            <a:endParaRPr sz="850">
              <a:latin typeface="Calibri"/>
              <a:cs typeface="Calibri"/>
            </a:endParaRPr>
          </a:p>
          <a:p>
            <a:pPr marL="158750" indent="-146050">
              <a:lnSpc>
                <a:spcPct val="100000"/>
              </a:lnSpc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spc="90" dirty="0">
                <a:latin typeface="Calibri"/>
                <a:cs typeface="Calibri"/>
              </a:rPr>
              <a:t>Όπως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συζητήθηκε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παραπάνω,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το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μοντέλο</a:t>
            </a:r>
            <a:r>
              <a:rPr sz="1050" spc="30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συνήθως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σε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τέσσερα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ουσιώδη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εξαρτήματα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437" y="4526982"/>
            <a:ext cx="1441450" cy="35137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sz="1000" spc="45" dirty="0" err="1">
                <a:latin typeface="Calibri"/>
                <a:cs typeface="Calibri"/>
              </a:rPr>
              <a:t>Τρ</a:t>
            </a:r>
            <a:r>
              <a:rPr sz="1000" spc="50" dirty="0" err="1">
                <a:latin typeface="Calibri"/>
                <a:cs typeface="Calibri"/>
              </a:rPr>
              <a:t>ο</a:t>
            </a:r>
            <a:r>
              <a:rPr sz="1000" spc="50" dirty="0">
                <a:latin typeface="Calibri"/>
                <a:cs typeface="Calibri"/>
              </a:rPr>
              <a:t>πο</a:t>
            </a:r>
            <a:r>
              <a:rPr sz="1000" spc="55" dirty="0">
                <a:latin typeface="Calibri"/>
                <a:cs typeface="Calibri"/>
              </a:rPr>
              <a:t>π</a:t>
            </a:r>
            <a:r>
              <a:rPr sz="1000" spc="45" dirty="0">
                <a:latin typeface="Calibri"/>
                <a:cs typeface="Calibri"/>
              </a:rPr>
              <a:t>ο</a:t>
            </a:r>
            <a:r>
              <a:rPr sz="1000" spc="20" dirty="0">
                <a:latin typeface="Calibri"/>
                <a:cs typeface="Calibri"/>
              </a:rPr>
              <a:t>ι</a:t>
            </a:r>
            <a:r>
              <a:rPr sz="1000" spc="55" dirty="0">
                <a:latin typeface="Calibri"/>
                <a:cs typeface="Calibri"/>
              </a:rPr>
              <a:t>η</a:t>
            </a:r>
            <a:r>
              <a:rPr sz="1000" spc="40" dirty="0">
                <a:latin typeface="Calibri"/>
                <a:cs typeface="Calibri"/>
              </a:rPr>
              <a:t>μένοι </a:t>
            </a:r>
            <a:r>
              <a:rPr sz="1000" spc="45" dirty="0">
                <a:latin typeface="Calibri"/>
                <a:cs typeface="Calibri"/>
              </a:rPr>
              <a:t> κανόνες/ 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μοτίβα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35" dirty="0">
                <a:latin typeface="Calibri"/>
                <a:cs typeface="Calibri"/>
              </a:rPr>
              <a:t>/states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08417" y="4484905"/>
            <a:ext cx="956944" cy="3884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-635">
              <a:lnSpc>
                <a:spcPts val="700"/>
              </a:lnSpc>
              <a:spcBef>
                <a:spcPts val="140"/>
              </a:spcBef>
            </a:pPr>
            <a:r>
              <a:rPr sz="1000" spc="55" dirty="0">
                <a:latin typeface="Calibri"/>
                <a:cs typeface="Calibri"/>
              </a:rPr>
              <a:t>Προδιαγραφές </a:t>
            </a:r>
            <a:r>
              <a:rPr sz="1000" spc="45" dirty="0">
                <a:latin typeface="Calibri"/>
                <a:cs typeface="Calibri"/>
              </a:rPr>
              <a:t>κανόνων/ </a:t>
            </a:r>
            <a:r>
              <a:rPr sz="1000" spc="-130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προτύπων/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καταστάσεων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65633" y="5869375"/>
            <a:ext cx="70866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 err="1">
                <a:latin typeface="Calibri"/>
                <a:cs typeface="Calibri"/>
              </a:rPr>
              <a:t>Δ</a:t>
            </a:r>
            <a:r>
              <a:rPr sz="1050" spc="-5" dirty="0" err="1">
                <a:latin typeface="Calibri"/>
                <a:cs typeface="Calibri"/>
              </a:rPr>
              <a:t>ι</a:t>
            </a:r>
            <a:r>
              <a:rPr sz="1050" spc="5" dirty="0">
                <a:latin typeface="Calibri"/>
                <a:cs typeface="Calibri"/>
              </a:rPr>
              <a:t>α</a:t>
            </a:r>
            <a:r>
              <a:rPr sz="1050" dirty="0">
                <a:latin typeface="Calibri"/>
                <a:cs typeface="Calibri"/>
              </a:rPr>
              <a:t>χε</a:t>
            </a:r>
            <a:r>
              <a:rPr sz="1050" spc="-5" dirty="0">
                <a:latin typeface="Calibri"/>
                <a:cs typeface="Calibri"/>
              </a:rPr>
              <a:t>ι</a:t>
            </a:r>
            <a:r>
              <a:rPr sz="1050" dirty="0">
                <a:latin typeface="Calibri"/>
                <a:cs typeface="Calibri"/>
              </a:rPr>
              <a:t>ρ</a:t>
            </a:r>
            <a:r>
              <a:rPr sz="1050" spc="10" dirty="0">
                <a:latin typeface="Calibri"/>
                <a:cs typeface="Calibri"/>
              </a:rPr>
              <a:t>ι</a:t>
            </a:r>
            <a:r>
              <a:rPr lang="el-GR" sz="1050" spc="10" dirty="0">
                <a:latin typeface="Calibri"/>
                <a:cs typeface="Calibri"/>
              </a:rPr>
              <a:t>σ</a:t>
            </a:r>
            <a:r>
              <a:rPr sz="1050" spc="-5" dirty="0" err="1">
                <a:latin typeface="Calibri"/>
                <a:cs typeface="Calibri"/>
              </a:rPr>
              <a:t>τ</a:t>
            </a:r>
            <a:r>
              <a:rPr sz="1050" dirty="0" err="1">
                <a:latin typeface="Calibri"/>
                <a:cs typeface="Calibri"/>
              </a:rPr>
              <a:t>έ</a:t>
            </a:r>
            <a:r>
              <a:rPr sz="1050" spc="15" dirty="0" err="1">
                <a:latin typeface="Calibri"/>
                <a:cs typeface="Calibri"/>
              </a:rPr>
              <a:t>ς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I</a:t>
            </a:r>
            <a:r>
              <a:rPr sz="1050" spc="-10" dirty="0">
                <a:latin typeface="Calibri"/>
                <a:cs typeface="Calibri"/>
              </a:rPr>
              <a:t>T</a:t>
            </a:r>
            <a:r>
              <a:rPr sz="1050" spc="-15" dirty="0">
                <a:latin typeface="Calibri"/>
                <a:cs typeface="Calibri"/>
              </a:rPr>
              <a:t>/</a:t>
            </a:r>
            <a:r>
              <a:rPr sz="1050" spc="-5" dirty="0">
                <a:latin typeface="Calibri"/>
                <a:cs typeface="Calibri"/>
              </a:rPr>
              <a:t>O</a:t>
            </a:r>
            <a:r>
              <a:rPr sz="1050" spc="15" dirty="0">
                <a:latin typeface="Calibri"/>
                <a:cs typeface="Calibri"/>
              </a:rPr>
              <a:t>T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97353" y="4825928"/>
            <a:ext cx="784226" cy="232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5"/>
              </a:lnSpc>
              <a:spcBef>
                <a:spcPts val="100"/>
              </a:spcBef>
            </a:pPr>
            <a:r>
              <a:rPr sz="900" spc="50" dirty="0" err="1">
                <a:latin typeface="Calibri"/>
                <a:cs typeface="Calibri"/>
              </a:rPr>
              <a:t>Βάση</a:t>
            </a:r>
            <a:br>
              <a:rPr lang="el-GR" sz="900" spc="50" dirty="0">
                <a:latin typeface="Calibri"/>
                <a:cs typeface="Calibri"/>
              </a:rPr>
            </a:br>
            <a:endParaRPr lang="el-GR" sz="900" spc="50" dirty="0">
              <a:latin typeface="Calibri"/>
              <a:cs typeface="Calibri"/>
            </a:endParaRPr>
          </a:p>
          <a:p>
            <a:pPr marL="12700">
              <a:lnSpc>
                <a:spcPts val="525"/>
              </a:lnSpc>
              <a:spcBef>
                <a:spcPts val="100"/>
              </a:spcBef>
            </a:pP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-9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υ</a:t>
            </a:r>
            <a:r>
              <a:rPr sz="900" spc="50" dirty="0">
                <a:latin typeface="Calibri"/>
                <a:cs typeface="Calibri"/>
              </a:rPr>
              <a:t>π</a:t>
            </a:r>
            <a:r>
              <a:rPr sz="900" spc="45" dirty="0">
                <a:latin typeface="Calibri"/>
                <a:cs typeface="Calibri"/>
              </a:rPr>
              <a:t>ο</a:t>
            </a:r>
            <a:r>
              <a:rPr sz="900" spc="35" dirty="0">
                <a:latin typeface="Calibri"/>
                <a:cs typeface="Calibri"/>
              </a:rPr>
              <a:t>γ</a:t>
            </a:r>
            <a:r>
              <a:rPr sz="900" spc="45" dirty="0">
                <a:latin typeface="Calibri"/>
                <a:cs typeface="Calibri"/>
              </a:rPr>
              <a:t>ρα</a:t>
            </a:r>
            <a:r>
              <a:rPr sz="900" spc="60" dirty="0">
                <a:latin typeface="Calibri"/>
                <a:cs typeface="Calibri"/>
              </a:rPr>
              <a:t>φώ</a:t>
            </a:r>
            <a:r>
              <a:rPr sz="900" spc="50" dirty="0">
                <a:latin typeface="Calibri"/>
                <a:cs typeface="Calibri"/>
              </a:rPr>
              <a:t>ν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16816" y="4600373"/>
            <a:ext cx="1195386" cy="293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95"/>
              </a:lnSpc>
              <a:spcBef>
                <a:spcPts val="100"/>
              </a:spcBef>
            </a:pPr>
            <a:r>
              <a:rPr sz="1000" spc="40" dirty="0">
                <a:latin typeface="Calibri"/>
                <a:cs typeface="Calibri"/>
              </a:rPr>
              <a:t>Κανόνας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35" dirty="0">
                <a:latin typeface="Calibri"/>
                <a:cs typeface="Calibri"/>
              </a:rPr>
              <a:t>/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40" dirty="0">
                <a:latin typeface="Calibri"/>
                <a:cs typeface="Calibri"/>
              </a:rPr>
              <a:t>πρότυπο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35" dirty="0">
                <a:latin typeface="Calibri"/>
                <a:cs typeface="Calibri"/>
              </a:rPr>
              <a:t>/</a:t>
            </a:r>
            <a:endParaRPr sz="1000" dirty="0">
              <a:latin typeface="Calibri"/>
              <a:cs typeface="Calibri"/>
            </a:endParaRPr>
          </a:p>
          <a:p>
            <a:pPr marL="333375" marR="5080">
              <a:lnSpc>
                <a:spcPts val="670"/>
              </a:lnSpc>
              <a:spcBef>
                <a:spcPts val="40"/>
              </a:spcBef>
            </a:pPr>
            <a:r>
              <a:rPr sz="1000" spc="35" dirty="0">
                <a:latin typeface="Calibri"/>
                <a:cs typeface="Calibri"/>
              </a:rPr>
              <a:t>δ</a:t>
            </a:r>
            <a:r>
              <a:rPr sz="1000" spc="15" dirty="0">
                <a:latin typeface="Calibri"/>
                <a:cs typeface="Calibri"/>
              </a:rPr>
              <a:t>ι</a:t>
            </a:r>
            <a:r>
              <a:rPr sz="1000" spc="40" dirty="0">
                <a:latin typeface="Calibri"/>
                <a:cs typeface="Calibri"/>
              </a:rPr>
              <a:t>α</a:t>
            </a:r>
            <a:r>
              <a:rPr sz="1000" spc="25" dirty="0">
                <a:latin typeface="Calibri"/>
                <a:cs typeface="Calibri"/>
              </a:rPr>
              <a:t>χε</a:t>
            </a:r>
            <a:r>
              <a:rPr sz="1000" spc="15" dirty="0">
                <a:latin typeface="Calibri"/>
                <a:cs typeface="Calibri"/>
              </a:rPr>
              <a:t>ι</a:t>
            </a:r>
            <a:r>
              <a:rPr sz="1000" spc="35" dirty="0">
                <a:latin typeface="Calibri"/>
                <a:cs typeface="Calibri"/>
              </a:rPr>
              <a:t>ρ</a:t>
            </a:r>
            <a:r>
              <a:rPr sz="1000" spc="15" dirty="0">
                <a:latin typeface="Calibri"/>
                <a:cs typeface="Calibri"/>
              </a:rPr>
              <a:t>ι</a:t>
            </a:r>
            <a:r>
              <a:rPr sz="1000" spc="35" dirty="0">
                <a:latin typeface="Calibri"/>
                <a:cs typeface="Calibri"/>
              </a:rPr>
              <a:t>σ</a:t>
            </a:r>
            <a:r>
              <a:rPr sz="1000" spc="25" dirty="0">
                <a:latin typeface="Calibri"/>
                <a:cs typeface="Calibri"/>
              </a:rPr>
              <a:t>τ</a:t>
            </a:r>
            <a:r>
              <a:rPr sz="1000" spc="35" dirty="0">
                <a:latin typeface="Calibri"/>
                <a:cs typeface="Calibri"/>
              </a:rPr>
              <a:t>ή</a:t>
            </a:r>
            <a:r>
              <a:rPr sz="1000" spc="25" dirty="0">
                <a:latin typeface="Calibri"/>
                <a:cs typeface="Calibri"/>
              </a:rPr>
              <a:t>ς  </a:t>
            </a:r>
            <a:r>
              <a:rPr sz="1000" spc="35" dirty="0">
                <a:latin typeface="Calibri"/>
                <a:cs typeface="Calibri"/>
              </a:rPr>
              <a:t>κ</a:t>
            </a:r>
            <a:r>
              <a:rPr sz="1000" spc="40" dirty="0">
                <a:latin typeface="Calibri"/>
                <a:cs typeface="Calibri"/>
              </a:rPr>
              <a:t>ατά</a:t>
            </a:r>
            <a:r>
              <a:rPr sz="1000" spc="45" dirty="0">
                <a:latin typeface="Calibri"/>
                <a:cs typeface="Calibri"/>
              </a:rPr>
              <a:t>σ</a:t>
            </a:r>
            <a:r>
              <a:rPr sz="1000" spc="35" dirty="0">
                <a:latin typeface="Calibri"/>
                <a:cs typeface="Calibri"/>
              </a:rPr>
              <a:t>τ</a:t>
            </a:r>
            <a:r>
              <a:rPr sz="1000" spc="45" dirty="0">
                <a:latin typeface="Calibri"/>
                <a:cs typeface="Calibri"/>
              </a:rPr>
              <a:t>ασ</a:t>
            </a:r>
            <a:r>
              <a:rPr sz="1000" spc="35" dirty="0">
                <a:latin typeface="Calibri"/>
                <a:cs typeface="Calibri"/>
              </a:rPr>
              <a:t>ης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63949" y="5550529"/>
            <a:ext cx="7867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latin typeface="Calibri"/>
                <a:cs typeface="Calibri"/>
              </a:rPr>
              <a:t>Συλλογή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δεδομένων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69880" y="4260826"/>
            <a:ext cx="4262120" cy="2612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560"/>
              </a:lnSpc>
              <a:spcBef>
                <a:spcPts val="150"/>
              </a:spcBef>
            </a:pPr>
            <a:r>
              <a:rPr sz="900" spc="30" dirty="0">
                <a:latin typeface="Calibri"/>
                <a:cs typeface="Calibri"/>
              </a:rPr>
              <a:t>Οι ειδοποιήσεις </a:t>
            </a:r>
            <a:r>
              <a:rPr sz="900" spc="35" dirty="0">
                <a:latin typeface="Calibri"/>
                <a:cs typeface="Calibri"/>
              </a:rPr>
              <a:t>θα </a:t>
            </a:r>
            <a:r>
              <a:rPr sz="900" spc="30" dirty="0">
                <a:latin typeface="Calibri"/>
                <a:cs typeface="Calibri"/>
              </a:rPr>
              <a:t>πρέπει </a:t>
            </a:r>
            <a:r>
              <a:rPr sz="900" spc="35" dirty="0">
                <a:latin typeface="Calibri"/>
                <a:cs typeface="Calibri"/>
              </a:rPr>
              <a:t>να </a:t>
            </a:r>
            <a:r>
              <a:rPr sz="900" spc="30" dirty="0">
                <a:latin typeface="Calibri"/>
                <a:cs typeface="Calibri"/>
              </a:rPr>
              <a:t>ενεργοποιούνται </a:t>
            </a:r>
            <a:r>
              <a:rPr sz="900" spc="35" dirty="0">
                <a:latin typeface="Calibri"/>
                <a:cs typeface="Calibri"/>
              </a:rPr>
              <a:t>σε </a:t>
            </a:r>
            <a:r>
              <a:rPr sz="900" spc="30" dirty="0">
                <a:latin typeface="Calibri"/>
                <a:cs typeface="Calibri"/>
              </a:rPr>
              <a:t>απειλητικές καταστάσεις, </a:t>
            </a:r>
            <a:r>
              <a:rPr sz="900" spc="35" dirty="0">
                <a:latin typeface="Calibri"/>
                <a:cs typeface="Calibri"/>
              </a:rPr>
              <a:t>όπως </a:t>
            </a:r>
            <a:r>
              <a:rPr sz="900" spc="30" dirty="0">
                <a:latin typeface="Calibri"/>
                <a:cs typeface="Calibri"/>
              </a:rPr>
              <a:t>κατακερματισμένα </a:t>
            </a:r>
            <a:r>
              <a:rPr sz="900" spc="35" dirty="0">
                <a:latin typeface="Calibri"/>
                <a:cs typeface="Calibri"/>
              </a:rPr>
              <a:t>πακέτα </a:t>
            </a:r>
            <a:r>
              <a:rPr sz="900" spc="20" dirty="0">
                <a:latin typeface="Calibri"/>
                <a:cs typeface="Calibri"/>
              </a:rPr>
              <a:t>IP, </a:t>
            </a:r>
            <a:r>
              <a:rPr sz="900" spc="30" dirty="0">
                <a:latin typeface="Calibri"/>
                <a:cs typeface="Calibri"/>
              </a:rPr>
              <a:t>ροές </a:t>
            </a:r>
            <a:r>
              <a:rPr sz="900" spc="35" dirty="0">
                <a:latin typeface="Calibri"/>
                <a:cs typeface="Calibri"/>
              </a:rPr>
              <a:t>πακέτων δεδομένων </a:t>
            </a:r>
            <a:r>
              <a:rPr sz="900" spc="30" dirty="0">
                <a:latin typeface="Calibri"/>
                <a:cs typeface="Calibri"/>
              </a:rPr>
              <a:t>με 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τη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σημαία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SYN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ενεργοποιημένη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(DoS),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κακοσχηματισμένα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πακέτα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ICMP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κ.λπ.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30578" y="4535634"/>
            <a:ext cx="800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5" dirty="0">
                <a:latin typeface="Calibri"/>
                <a:cs typeface="Calibri"/>
              </a:rPr>
              <a:t>Ειδοποίηση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03840" y="4614545"/>
            <a:ext cx="660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55601" y="5207767"/>
            <a:ext cx="2303781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lang="el-GR" sz="1100" spc="60" dirty="0">
                <a:solidFill>
                  <a:srgbClr val="FFFFFF"/>
                </a:solidFill>
                <a:latin typeface="Calibri"/>
                <a:cs typeface="Calibri"/>
              </a:rPr>
              <a:t>3 βασικές τεχνικές ανίχνευσης</a:t>
            </a:r>
            <a:endParaRPr sz="1100" dirty="0">
              <a:latin typeface="Calibri"/>
              <a:cs typeface="Calibri"/>
            </a:endParaRPr>
          </a:p>
          <a:p>
            <a:pPr marL="110489" indent="-97790">
              <a:lnSpc>
                <a:spcPts val="1315"/>
              </a:lnSpc>
              <a:spcBef>
                <a:spcPts val="50"/>
              </a:spcBef>
              <a:buSzPct val="157142"/>
              <a:buChar char="-"/>
              <a:tabLst>
                <a:tab pos="110489" algn="l"/>
              </a:tabLst>
            </a:pPr>
            <a:r>
              <a:rPr sz="1050" b="1" spc="50" dirty="0">
                <a:solidFill>
                  <a:srgbClr val="BF0000"/>
                </a:solidFill>
                <a:latin typeface="Calibri"/>
                <a:cs typeface="Calibri"/>
              </a:rPr>
              <a:t>pattern-based</a:t>
            </a:r>
            <a:endParaRPr sz="1050" dirty="0">
              <a:latin typeface="Calibri"/>
              <a:cs typeface="Calibri"/>
            </a:endParaRPr>
          </a:p>
          <a:p>
            <a:pPr marL="110489" indent="-97790">
              <a:lnSpc>
                <a:spcPts val="1315"/>
              </a:lnSpc>
              <a:buSzPct val="157142"/>
              <a:buChar char="-"/>
              <a:tabLst>
                <a:tab pos="110489" algn="l"/>
              </a:tabLst>
            </a:pPr>
            <a:r>
              <a:rPr sz="1050" b="1" spc="30" dirty="0">
                <a:solidFill>
                  <a:srgbClr val="BF0000"/>
                </a:solidFill>
                <a:latin typeface="Calibri"/>
                <a:cs typeface="Calibri"/>
              </a:rPr>
              <a:t>β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ασ</a:t>
            </a:r>
            <a:r>
              <a:rPr sz="1050" b="1" spc="5" dirty="0">
                <a:solidFill>
                  <a:srgbClr val="BF0000"/>
                </a:solidFill>
                <a:latin typeface="Calibri"/>
                <a:cs typeface="Calibri"/>
              </a:rPr>
              <a:t>ι</a:t>
            </a:r>
            <a:r>
              <a:rPr sz="1050" b="1" spc="30" dirty="0">
                <a:solidFill>
                  <a:srgbClr val="BF0000"/>
                </a:solidFill>
                <a:latin typeface="Calibri"/>
                <a:cs typeface="Calibri"/>
              </a:rPr>
              <a:t>σμ</a:t>
            </a:r>
            <a:r>
              <a:rPr sz="1050" b="1" spc="20" dirty="0">
                <a:solidFill>
                  <a:srgbClr val="BF0000"/>
                </a:solidFill>
                <a:latin typeface="Calibri"/>
                <a:cs typeface="Calibri"/>
              </a:rPr>
              <a:t>έ</a:t>
            </a:r>
            <a:r>
              <a:rPr sz="1050" b="1" spc="25" dirty="0">
                <a:solidFill>
                  <a:srgbClr val="BF0000"/>
                </a:solidFill>
                <a:latin typeface="Calibri"/>
                <a:cs typeface="Calibri"/>
              </a:rPr>
              <a:t>ν</a:t>
            </a:r>
            <a:r>
              <a:rPr sz="1050" b="1" spc="55" dirty="0">
                <a:solidFill>
                  <a:srgbClr val="BF0000"/>
                </a:solidFill>
                <a:latin typeface="Calibri"/>
                <a:cs typeface="Calibri"/>
              </a:rPr>
              <a:t>ο</a:t>
            </a:r>
            <a:r>
              <a:rPr sz="1050" b="1" spc="-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30" dirty="0">
                <a:solidFill>
                  <a:srgbClr val="BF0000"/>
                </a:solidFill>
                <a:latin typeface="Calibri"/>
                <a:cs typeface="Calibri"/>
              </a:rPr>
              <a:t>σ</a:t>
            </a:r>
            <a:r>
              <a:rPr sz="1050" b="1" spc="45" dirty="0">
                <a:solidFill>
                  <a:srgbClr val="BF0000"/>
                </a:solidFill>
                <a:latin typeface="Calibri"/>
                <a:cs typeface="Calibri"/>
              </a:rPr>
              <a:t>ε</a:t>
            </a:r>
            <a:r>
              <a:rPr sz="1050" b="1" spc="-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25" dirty="0">
                <a:solidFill>
                  <a:srgbClr val="BF0000"/>
                </a:solidFill>
                <a:latin typeface="Calibri"/>
                <a:cs typeface="Calibri"/>
              </a:rPr>
              <a:t>κ</a:t>
            </a:r>
            <a:r>
              <a:rPr sz="1050" b="1" spc="40" dirty="0">
                <a:solidFill>
                  <a:srgbClr val="BF0000"/>
                </a:solidFill>
                <a:latin typeface="Calibri"/>
                <a:cs typeface="Calibri"/>
              </a:rPr>
              <a:t>α</a:t>
            </a:r>
            <a:r>
              <a:rPr sz="1050" b="1" spc="25" dirty="0">
                <a:solidFill>
                  <a:srgbClr val="BF0000"/>
                </a:solidFill>
                <a:latin typeface="Calibri"/>
                <a:cs typeface="Calibri"/>
              </a:rPr>
              <a:t>ν</a:t>
            </a:r>
            <a:r>
              <a:rPr sz="1050" b="1" spc="30" dirty="0">
                <a:solidFill>
                  <a:srgbClr val="BF0000"/>
                </a:solidFill>
                <a:latin typeface="Calibri"/>
                <a:cs typeface="Calibri"/>
              </a:rPr>
              <a:t>ό</a:t>
            </a:r>
            <a:r>
              <a:rPr sz="1050" b="1" spc="25" dirty="0">
                <a:solidFill>
                  <a:srgbClr val="BF0000"/>
                </a:solidFill>
                <a:latin typeface="Calibri"/>
                <a:cs typeface="Calibri"/>
              </a:rPr>
              <a:t>ν</a:t>
            </a:r>
            <a:r>
              <a:rPr sz="1050" b="1" spc="20" dirty="0">
                <a:solidFill>
                  <a:srgbClr val="BF0000"/>
                </a:solidFill>
                <a:latin typeface="Calibri"/>
                <a:cs typeface="Calibri"/>
              </a:rPr>
              <a:t>ε</a:t>
            </a:r>
            <a:r>
              <a:rPr sz="1050" b="1" spc="40" dirty="0">
                <a:solidFill>
                  <a:srgbClr val="BF0000"/>
                </a:solidFill>
                <a:latin typeface="Calibri"/>
                <a:cs typeface="Calibri"/>
              </a:rPr>
              <a:t>ς</a:t>
            </a:r>
            <a:endParaRPr sz="1050" dirty="0">
              <a:latin typeface="Calibri"/>
              <a:cs typeface="Calibri"/>
            </a:endParaRPr>
          </a:p>
          <a:p>
            <a:pPr marL="110489" indent="-97790">
              <a:lnSpc>
                <a:spcPct val="100000"/>
              </a:lnSpc>
              <a:spcBef>
                <a:spcPts val="70"/>
              </a:spcBef>
              <a:buSzPct val="157142"/>
              <a:buChar char="-"/>
              <a:tabLst>
                <a:tab pos="110489" algn="l"/>
              </a:tabLst>
            </a:pPr>
            <a:r>
              <a:rPr sz="1050" b="1" spc="-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BF0000"/>
                </a:solidFill>
                <a:latin typeface="Calibri"/>
                <a:cs typeface="Calibri"/>
              </a:rPr>
              <a:t>β</a:t>
            </a:r>
            <a:r>
              <a:rPr sz="1050" b="1" spc="65" dirty="0" err="1">
                <a:solidFill>
                  <a:srgbClr val="BF0000"/>
                </a:solidFill>
                <a:latin typeface="Calibri"/>
                <a:cs typeface="Calibri"/>
              </a:rPr>
              <a:t>άση</a:t>
            </a:r>
            <a:r>
              <a:rPr lang="el-GR" sz="1050" b="1" spc="65" dirty="0">
                <a:solidFill>
                  <a:srgbClr val="BF0000"/>
                </a:solidFill>
                <a:latin typeface="Calibri"/>
                <a:cs typeface="Calibri"/>
              </a:rPr>
              <a:t> δεδομένων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190922" y="5565775"/>
            <a:ext cx="12192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2063" y="6631940"/>
            <a:ext cx="46856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7400" algn="l"/>
              </a:tabLst>
            </a:pPr>
            <a:r>
              <a:rPr sz="1200" spc="65" dirty="0">
                <a:latin typeface="Calibri"/>
                <a:cs typeface="Calibri"/>
              </a:rPr>
              <a:t>CSP004_C_E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4: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Cristina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Alcaraz,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Πανεπιστήμιο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της</a:t>
            </a:r>
            <a:r>
              <a:rPr sz="1200" spc="25" dirty="0">
                <a:latin typeface="Calibri"/>
                <a:cs typeface="Calibri"/>
              </a:rPr>
              <a:t> Μάλαγα</a:t>
            </a:r>
            <a:r>
              <a:rPr sz="1200" u="heavy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Ισπανία	</a:t>
            </a:r>
            <a:r>
              <a:rPr sz="1200" u="heavy" spc="3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58313" y="4640700"/>
            <a:ext cx="3274040" cy="26129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560"/>
              </a:lnSpc>
              <a:spcBef>
                <a:spcPts val="150"/>
              </a:spcBef>
            </a:pPr>
            <a:r>
              <a:rPr sz="900" spc="45" dirty="0">
                <a:latin typeface="Calibri"/>
                <a:cs typeface="Calibri"/>
              </a:rPr>
              <a:t>Η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διαδικασία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ειδοποίησης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μπορεί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να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διαρθρωθεί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ώστε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να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αλλάζει</a:t>
            </a:r>
            <a:r>
              <a:rPr sz="900" spc="25" dirty="0">
                <a:latin typeface="Calibri"/>
                <a:cs typeface="Calibri"/>
              </a:rPr>
              <a:t> τις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ρυθμίσεις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του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τείχους 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(ηλεκτρονικής)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προστασίας,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να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ενεργοποιεί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συναγερμό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ή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να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ειδοποιεί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τον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διαχειριστή.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61435" y="4161549"/>
            <a:ext cx="868680" cy="180819"/>
          </a:xfrm>
          <a:prstGeom prst="rect">
            <a:avLst/>
          </a:prstGeom>
          <a:solidFill>
            <a:srgbClr val="000000"/>
          </a:solidFill>
          <a:ln w="15875">
            <a:solidFill>
              <a:srgbClr val="F7CFED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330"/>
              </a:spcBef>
            </a:pPr>
            <a:r>
              <a:rPr sz="900" b="1" spc="50" dirty="0">
                <a:solidFill>
                  <a:srgbClr val="FFFFFF"/>
                </a:solidFill>
                <a:latin typeface="Calibri"/>
                <a:cs typeface="Calibri"/>
              </a:rPr>
              <a:t>Τεχνικές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097" y="0"/>
            <a:ext cx="11920220" cy="6880225"/>
            <a:chOff x="272097" y="0"/>
            <a:chExt cx="1192022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4" y="0"/>
              <a:ext cx="1130934" cy="1127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8447" y="1477327"/>
              <a:ext cx="11833860" cy="370840"/>
            </a:xfrm>
            <a:custGeom>
              <a:avLst/>
              <a:gdLst/>
              <a:ahLst/>
              <a:cxnLst/>
              <a:rect l="l" t="t" r="r" b="b"/>
              <a:pathLst>
                <a:path w="11833860" h="370839">
                  <a:moveTo>
                    <a:pt x="11833860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1833860" y="370839"/>
                  </a:lnTo>
                  <a:lnTo>
                    <a:pt x="1183386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447" y="1847849"/>
              <a:ext cx="11833860" cy="3261360"/>
            </a:xfrm>
            <a:custGeom>
              <a:avLst/>
              <a:gdLst/>
              <a:ahLst/>
              <a:cxnLst/>
              <a:rect l="l" t="t" r="r" b="b"/>
              <a:pathLst>
                <a:path w="11833860" h="3261360">
                  <a:moveTo>
                    <a:pt x="11833860" y="0"/>
                  </a:moveTo>
                  <a:lnTo>
                    <a:pt x="3944620" y="0"/>
                  </a:lnTo>
                  <a:lnTo>
                    <a:pt x="3944620" y="2103120"/>
                  </a:lnTo>
                  <a:lnTo>
                    <a:pt x="0" y="2103120"/>
                  </a:lnTo>
                  <a:lnTo>
                    <a:pt x="0" y="3261360"/>
                  </a:lnTo>
                  <a:lnTo>
                    <a:pt x="11833860" y="3261360"/>
                  </a:lnTo>
                  <a:lnTo>
                    <a:pt x="11833860" y="2103120"/>
                  </a:lnTo>
                  <a:lnTo>
                    <a:pt x="11833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2097" y="1848167"/>
              <a:ext cx="11846560" cy="1584960"/>
            </a:xfrm>
            <a:custGeom>
              <a:avLst/>
              <a:gdLst/>
              <a:ahLst/>
              <a:cxnLst/>
              <a:rect l="l" t="t" r="r" b="b"/>
              <a:pathLst>
                <a:path w="11846560" h="1584960">
                  <a:moveTo>
                    <a:pt x="0" y="0"/>
                  </a:moveTo>
                  <a:lnTo>
                    <a:pt x="11846560" y="0"/>
                  </a:lnTo>
                </a:path>
                <a:path w="11846560" h="1584960">
                  <a:moveTo>
                    <a:pt x="0" y="1584960"/>
                  </a:moveTo>
                  <a:lnTo>
                    <a:pt x="11846560" y="1584960"/>
                  </a:lnTo>
                </a:path>
              </a:pathLst>
            </a:custGeom>
            <a:ln w="1270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2097" y="3944937"/>
              <a:ext cx="11846560" cy="12700"/>
            </a:xfrm>
            <a:custGeom>
              <a:avLst/>
              <a:gdLst/>
              <a:ahLst/>
              <a:cxnLst/>
              <a:rect l="l" t="t" r="r" b="b"/>
              <a:pathLst>
                <a:path w="11846560" h="12700">
                  <a:moveTo>
                    <a:pt x="0" y="12700"/>
                  </a:moveTo>
                  <a:lnTo>
                    <a:pt x="11846560" y="12700"/>
                  </a:lnTo>
                  <a:lnTo>
                    <a:pt x="1184656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2097" y="1470977"/>
              <a:ext cx="11846560" cy="3644900"/>
            </a:xfrm>
            <a:custGeom>
              <a:avLst/>
              <a:gdLst/>
              <a:ahLst/>
              <a:cxnLst/>
              <a:rect l="l" t="t" r="r" b="b"/>
              <a:pathLst>
                <a:path w="11846560" h="3644900">
                  <a:moveTo>
                    <a:pt x="6350" y="0"/>
                  </a:moveTo>
                  <a:lnTo>
                    <a:pt x="6350" y="3644900"/>
                  </a:lnTo>
                </a:path>
                <a:path w="11846560" h="3644900">
                  <a:moveTo>
                    <a:pt x="11840210" y="0"/>
                  </a:moveTo>
                  <a:lnTo>
                    <a:pt x="11840210" y="3644900"/>
                  </a:lnTo>
                </a:path>
                <a:path w="11846560" h="3644900">
                  <a:moveTo>
                    <a:pt x="0" y="6350"/>
                  </a:moveTo>
                  <a:lnTo>
                    <a:pt x="11846560" y="6350"/>
                  </a:lnTo>
                </a:path>
                <a:path w="11846560" h="3644900">
                  <a:moveTo>
                    <a:pt x="0" y="3638550"/>
                  </a:moveTo>
                  <a:lnTo>
                    <a:pt x="11846560" y="3638550"/>
                  </a:lnTo>
                </a:path>
              </a:pathLst>
            </a:custGeom>
            <a:ln w="1270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1814" y="5109527"/>
              <a:ext cx="214629" cy="450215"/>
            </a:xfrm>
            <a:custGeom>
              <a:avLst/>
              <a:gdLst/>
              <a:ahLst/>
              <a:cxnLst/>
              <a:rect l="l" t="t" r="r" b="b"/>
              <a:pathLst>
                <a:path w="214629" h="450214">
                  <a:moveTo>
                    <a:pt x="214630" y="342582"/>
                  </a:moveTo>
                  <a:lnTo>
                    <a:pt x="0" y="342582"/>
                  </a:lnTo>
                  <a:lnTo>
                    <a:pt x="107315" y="449897"/>
                  </a:lnTo>
                  <a:lnTo>
                    <a:pt x="214630" y="342582"/>
                  </a:lnTo>
                  <a:close/>
                </a:path>
                <a:path w="214629" h="450214">
                  <a:moveTo>
                    <a:pt x="160972" y="0"/>
                  </a:moveTo>
                  <a:lnTo>
                    <a:pt x="53657" y="0"/>
                  </a:lnTo>
                  <a:lnTo>
                    <a:pt x="53657" y="342582"/>
                  </a:lnTo>
                  <a:lnTo>
                    <a:pt x="160972" y="342582"/>
                  </a:lnTo>
                  <a:lnTo>
                    <a:pt x="160972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8959" y="4435475"/>
              <a:ext cx="11278870" cy="1123950"/>
            </a:xfrm>
            <a:custGeom>
              <a:avLst/>
              <a:gdLst/>
              <a:ahLst/>
              <a:cxnLst/>
              <a:rect l="l" t="t" r="r" b="b"/>
              <a:pathLst>
                <a:path w="11278870" h="1123950">
                  <a:moveTo>
                    <a:pt x="2522854" y="1016635"/>
                  </a:moveTo>
                  <a:lnTo>
                    <a:pt x="2576512" y="1016635"/>
                  </a:lnTo>
                  <a:lnTo>
                    <a:pt x="2576512" y="674052"/>
                  </a:lnTo>
                  <a:lnTo>
                    <a:pt x="2683827" y="674052"/>
                  </a:lnTo>
                  <a:lnTo>
                    <a:pt x="2683827" y="1016635"/>
                  </a:lnTo>
                  <a:lnTo>
                    <a:pt x="2737485" y="1016635"/>
                  </a:lnTo>
                  <a:lnTo>
                    <a:pt x="2630170" y="1123950"/>
                  </a:lnTo>
                  <a:lnTo>
                    <a:pt x="2522854" y="1016635"/>
                  </a:lnTo>
                </a:path>
                <a:path w="11278870" h="1123950">
                  <a:moveTo>
                    <a:pt x="0" y="414972"/>
                  </a:moveTo>
                  <a:lnTo>
                    <a:pt x="5243195" y="414972"/>
                  </a:lnTo>
                  <a:lnTo>
                    <a:pt x="5243195" y="674052"/>
                  </a:lnTo>
                  <a:lnTo>
                    <a:pt x="0" y="674052"/>
                  </a:lnTo>
                  <a:lnTo>
                    <a:pt x="0" y="414972"/>
                  </a:lnTo>
                </a:path>
                <a:path w="11278870" h="1123950">
                  <a:moveTo>
                    <a:pt x="7653020" y="0"/>
                  </a:moveTo>
                  <a:lnTo>
                    <a:pt x="11278552" y="0"/>
                  </a:lnTo>
                  <a:lnTo>
                    <a:pt x="11278552" y="467994"/>
                  </a:lnTo>
                  <a:lnTo>
                    <a:pt x="7653020" y="467994"/>
                  </a:lnTo>
                  <a:lnTo>
                    <a:pt x="7653020" y="0"/>
                  </a:lnTo>
                </a:path>
              </a:pathLst>
            </a:custGeom>
            <a:ln w="158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55344" y="779462"/>
            <a:ext cx="7503159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20" dirty="0">
                <a:solidFill>
                  <a:srgbClr val="000000"/>
                </a:solidFill>
                <a:latin typeface="Times New Roman"/>
                <a:cs typeface="Times New Roman"/>
              </a:rPr>
              <a:t>IDS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(Intrusion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Detection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85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6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Σύστημα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5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ανίχνευσης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εισβολών)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473" y="1550828"/>
            <a:ext cx="1179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5" dirty="0">
                <a:solidFill>
                  <a:srgbClr val="FFFFFF"/>
                </a:solidFill>
                <a:latin typeface="Calibri"/>
                <a:cs typeface="Calibri"/>
              </a:rPr>
              <a:t>Βασισμένο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FFFFFF"/>
                </a:solidFill>
                <a:latin typeface="Calibri"/>
                <a:cs typeface="Calibri"/>
              </a:rPr>
              <a:t>μοτίβα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6110" y="1517967"/>
            <a:ext cx="1216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5" dirty="0">
                <a:solidFill>
                  <a:srgbClr val="FFFFFF"/>
                </a:solidFill>
                <a:latin typeface="Calibri"/>
                <a:cs typeface="Calibri"/>
              </a:rPr>
              <a:t>Βασισμένο</a:t>
            </a:r>
            <a:r>
              <a:rPr sz="9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9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FFFFFF"/>
                </a:solidFill>
                <a:latin typeface="Calibri"/>
                <a:cs typeface="Calibri"/>
              </a:rPr>
              <a:t>κανόνες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79884" y="1500187"/>
            <a:ext cx="1235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9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βάση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FFFFFF"/>
                </a:solidFill>
                <a:latin typeface="Calibri"/>
                <a:cs typeface="Calibri"/>
              </a:rPr>
              <a:t>καταστάσεις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3527" y="2277428"/>
            <a:ext cx="35921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85" dirty="0">
                <a:latin typeface="Calibri"/>
                <a:cs typeface="Calibri"/>
              </a:rPr>
              <a:t>Αναζητούν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μοτίβα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επίθεσης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100" dirty="0">
                <a:latin typeface="Calibri"/>
                <a:cs typeface="Calibri"/>
              </a:rPr>
              <a:t>σύμφωνα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με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τις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επικεφαλίδες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0387" y="2477135"/>
            <a:ext cx="3371850" cy="4324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150"/>
              </a:spcBef>
            </a:pPr>
            <a:r>
              <a:rPr sz="900" spc="90" dirty="0">
                <a:latin typeface="Calibri"/>
                <a:cs typeface="Calibri"/>
              </a:rPr>
              <a:t>των </a:t>
            </a:r>
            <a:r>
              <a:rPr sz="900" spc="85" dirty="0">
                <a:latin typeface="Calibri"/>
                <a:cs typeface="Calibri"/>
              </a:rPr>
              <a:t>πακέτων </a:t>
            </a:r>
            <a:r>
              <a:rPr sz="900" spc="90" dirty="0">
                <a:latin typeface="Calibri"/>
                <a:cs typeface="Calibri"/>
              </a:rPr>
              <a:t>δεδομένων </a:t>
            </a:r>
            <a:r>
              <a:rPr sz="900" spc="75" dirty="0">
                <a:latin typeface="Calibri"/>
                <a:cs typeface="Calibri"/>
              </a:rPr>
              <a:t>και </a:t>
            </a:r>
            <a:r>
              <a:rPr sz="900" spc="80" dirty="0">
                <a:latin typeface="Calibri"/>
                <a:cs typeface="Calibri"/>
              </a:rPr>
              <a:t>το περιεχόμενό τους </a:t>
            </a:r>
            <a:r>
              <a:rPr sz="900" spc="95" dirty="0">
                <a:latin typeface="Calibri"/>
                <a:cs typeface="Calibri"/>
              </a:rPr>
              <a:t>ή </a:t>
            </a:r>
            <a:r>
              <a:rPr sz="900" spc="100" dirty="0">
                <a:latin typeface="Calibri"/>
                <a:cs typeface="Calibri"/>
              </a:rPr>
              <a:t> σύμφωνα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με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τις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κλήσεις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συστήματος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και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με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βάση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τα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αρχεία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καταγραφής.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4231" y="3543629"/>
            <a:ext cx="2980055" cy="2921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019"/>
              </a:lnSpc>
              <a:spcBef>
                <a:spcPts val="18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80" dirty="0">
                <a:latin typeface="Calibri"/>
                <a:cs typeface="Calibri"/>
              </a:rPr>
              <a:t>Πλεονεκτήματα: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γρήγορη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αντιστοίχιση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μοτίβων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(αναζήτηση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στη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βάση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δεδομένων)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570" y="4018438"/>
            <a:ext cx="9347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75" dirty="0">
                <a:latin typeface="Calibri"/>
                <a:cs typeface="Calibri"/>
              </a:rPr>
              <a:t>Μειονεκτήματα: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1162" y="4222614"/>
            <a:ext cx="52260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Απαιτείται </a:t>
            </a: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υψηλό επίπεδο τεχνικής γνώσης</a:t>
            </a: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για τον ορισμό των κανόνων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Συχνή συντήρηση</a:t>
            </a: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των κανόνων και των βάσεων δεδομένων τους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Απαιτείται </a:t>
            </a: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διαρκής ενημέρωση υπογραφών επιθέσεων</a:t>
            </a: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για να παραμένει αποτελεσματικό το σύστημα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302489" y="1876583"/>
            <a:ext cx="2049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65" dirty="0">
                <a:latin typeface="Calibri"/>
                <a:cs typeface="Calibri"/>
              </a:rPr>
              <a:t>Ορισμός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των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κανόνων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επίθεσης: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39957" y="2144077"/>
            <a:ext cx="2146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i="1" spc="65" dirty="0">
                <a:latin typeface="Calibri"/>
                <a:cs typeface="Calibri"/>
              </a:rPr>
              <a:t>Αν</a:t>
            </a:r>
            <a:r>
              <a:rPr sz="900" i="1" spc="15" dirty="0">
                <a:latin typeface="Calibri"/>
                <a:cs typeface="Calibri"/>
              </a:rPr>
              <a:t> </a:t>
            </a:r>
            <a:r>
              <a:rPr sz="900" i="1" spc="60" dirty="0">
                <a:latin typeface="Calibri"/>
                <a:cs typeface="Calibri"/>
              </a:rPr>
              <a:t>συμβεί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αυτό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55" dirty="0">
                <a:latin typeface="Calibri"/>
                <a:cs typeface="Calibri"/>
              </a:rPr>
              <a:t>ΚΑΙ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αυτό</a:t>
            </a:r>
            <a:r>
              <a:rPr sz="900" i="1" spc="15" dirty="0">
                <a:latin typeface="Calibri"/>
                <a:cs typeface="Calibri"/>
              </a:rPr>
              <a:t> </a:t>
            </a:r>
            <a:r>
              <a:rPr sz="900" i="1" spc="55" dirty="0">
                <a:latin typeface="Calibri"/>
                <a:cs typeface="Calibri"/>
              </a:rPr>
              <a:t>ΚΑΙ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αυτό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37613" y="2333831"/>
            <a:ext cx="56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45" dirty="0">
                <a:latin typeface="Calibri"/>
                <a:cs typeface="Calibri"/>
              </a:rPr>
              <a:t>υπο</a:t>
            </a:r>
            <a:r>
              <a:rPr sz="900" i="1" spc="35" dirty="0">
                <a:latin typeface="Calibri"/>
                <a:cs typeface="Calibri"/>
              </a:rPr>
              <a:t>γ</a:t>
            </a:r>
            <a:r>
              <a:rPr sz="900" i="1" spc="40" dirty="0">
                <a:latin typeface="Calibri"/>
                <a:cs typeface="Calibri"/>
              </a:rPr>
              <a:t>ρ</a:t>
            </a:r>
            <a:r>
              <a:rPr sz="900" i="1" spc="50" dirty="0">
                <a:latin typeface="Calibri"/>
                <a:cs typeface="Calibri"/>
              </a:rPr>
              <a:t>α</a:t>
            </a:r>
            <a:r>
              <a:rPr sz="900" i="1" spc="55" dirty="0">
                <a:latin typeface="Calibri"/>
                <a:cs typeface="Calibri"/>
              </a:rPr>
              <a:t>φ</a:t>
            </a:r>
            <a:r>
              <a:rPr sz="900" i="1" spc="45" dirty="0">
                <a:latin typeface="Calibri"/>
                <a:cs typeface="Calibri"/>
              </a:rPr>
              <a:t>ή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6951" y="2561238"/>
            <a:ext cx="2209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i="1" spc="65" dirty="0">
                <a:latin typeface="Calibri"/>
                <a:cs typeface="Calibri"/>
              </a:rPr>
              <a:t>Εάν</a:t>
            </a:r>
            <a:r>
              <a:rPr sz="900" i="1" spc="15" dirty="0">
                <a:latin typeface="Calibri"/>
                <a:cs typeface="Calibri"/>
              </a:rPr>
              <a:t> </a:t>
            </a:r>
            <a:r>
              <a:rPr sz="900" i="1" spc="60" dirty="0">
                <a:latin typeface="Calibri"/>
                <a:cs typeface="Calibri"/>
              </a:rPr>
              <a:t>συμβεί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αυτό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55" dirty="0">
                <a:latin typeface="Calibri"/>
                <a:cs typeface="Calibri"/>
              </a:rPr>
              <a:t>ΚΑΙ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αυτό</a:t>
            </a:r>
            <a:r>
              <a:rPr sz="900" i="1" spc="15" dirty="0">
                <a:latin typeface="Calibri"/>
                <a:cs typeface="Calibri"/>
              </a:rPr>
              <a:t> </a:t>
            </a:r>
            <a:r>
              <a:rPr sz="900" i="1" spc="55" dirty="0">
                <a:latin typeface="Calibri"/>
                <a:cs typeface="Calibri"/>
              </a:rPr>
              <a:t>ΚΑΙ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αυτό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61180" y="2806914"/>
            <a:ext cx="3188335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>
              <a:lnSpc>
                <a:spcPct val="100000"/>
              </a:lnSpc>
              <a:spcBef>
                <a:spcPts val="100"/>
              </a:spcBef>
            </a:pPr>
            <a:r>
              <a:rPr sz="900" i="1" spc="45" dirty="0">
                <a:latin typeface="Calibri"/>
                <a:cs typeface="Calibri"/>
              </a:rPr>
              <a:t>υπογραφή</a:t>
            </a:r>
            <a:endParaRPr sz="900" dirty="0">
              <a:latin typeface="Calibri"/>
              <a:cs typeface="Calibri"/>
            </a:endParaRPr>
          </a:p>
          <a:p>
            <a:pPr marL="298450" marR="5080" indent="-285750">
              <a:lnSpc>
                <a:spcPts val="1019"/>
              </a:lnSpc>
              <a:spcBef>
                <a:spcPts val="65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40" dirty="0">
                <a:latin typeface="Calibri"/>
                <a:cs typeface="Calibri"/>
              </a:rPr>
              <a:t>Το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σύστημα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που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προκύπτει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είναι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συνήθως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ένα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σύστημα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εμπειρογνωμόνων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44352" y="3571930"/>
            <a:ext cx="2892425" cy="2921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019"/>
              </a:lnSpc>
              <a:spcBef>
                <a:spcPts val="18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60" dirty="0">
                <a:latin typeface="Calibri"/>
                <a:cs typeface="Calibri"/>
              </a:rPr>
              <a:t>Πλεονεκτήματα: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γρήγορη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αντιστοίχιση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κανόνων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(αναζήτηση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βάση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δεδομένων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04600" y="2154872"/>
            <a:ext cx="3154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35" dirty="0">
                <a:latin typeface="Calibri"/>
                <a:cs typeface="Calibri"/>
              </a:rPr>
              <a:t>Βασίζεται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στον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ορισμό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εκφράσεων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που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καθορίζουν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την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05545" y="2346086"/>
            <a:ext cx="3484245" cy="37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latin typeface="Calibri"/>
                <a:cs typeface="Calibri"/>
              </a:rPr>
              <a:t>κατάσταση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του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συστήματος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και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τις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μεταβάσεις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καταστάσεων.</a:t>
            </a:r>
            <a:endParaRPr sz="9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3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40" dirty="0">
                <a:latin typeface="Calibri"/>
                <a:cs typeface="Calibri"/>
              </a:rPr>
              <a:t>Παράδειγμα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δικτύων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Petri: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11869" y="2795744"/>
            <a:ext cx="2987040" cy="4216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65"/>
              </a:spcBef>
              <a:buSzPct val="15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800" spc="50" dirty="0">
                <a:latin typeface="Noto Sans Symbols2"/>
                <a:cs typeface="Noto Sans Symbols2"/>
              </a:rPr>
              <a:t></a:t>
            </a:r>
            <a:r>
              <a:rPr sz="800" i="1" spc="50" dirty="0">
                <a:latin typeface="Calibri"/>
                <a:cs typeface="Calibri"/>
              </a:rPr>
              <a:t>Αν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είμαι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στην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κατάσταση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40" dirty="0">
                <a:latin typeface="Calibri"/>
                <a:cs typeface="Calibri"/>
              </a:rPr>
              <a:t>1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(στο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t=1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και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σχετίζεται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με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την</a:t>
            </a:r>
            <a:endParaRPr sz="800" dirty="0">
              <a:latin typeface="Calibri"/>
              <a:cs typeface="Calibri"/>
            </a:endParaRPr>
          </a:p>
          <a:p>
            <a:pPr marL="298450" marR="19050">
              <a:lnSpc>
                <a:spcPts val="869"/>
              </a:lnSpc>
              <a:spcBef>
                <a:spcPts val="265"/>
              </a:spcBef>
            </a:pPr>
            <a:r>
              <a:rPr sz="800" i="1" spc="35" dirty="0">
                <a:latin typeface="Calibri"/>
                <a:cs typeface="Calibri"/>
              </a:rPr>
              <a:t>αποτυχία</a:t>
            </a:r>
            <a:r>
              <a:rPr sz="800" i="1" spc="10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σύνδεσης)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ΚΑΙ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είμαι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π.μ.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στην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κατάσταση</a:t>
            </a:r>
            <a:r>
              <a:rPr sz="800" i="1" spc="10" dirty="0">
                <a:latin typeface="Calibri"/>
                <a:cs typeface="Calibri"/>
              </a:rPr>
              <a:t> </a:t>
            </a:r>
            <a:r>
              <a:rPr sz="800" i="1" spc="40" dirty="0">
                <a:latin typeface="Calibri"/>
                <a:cs typeface="Calibri"/>
              </a:rPr>
              <a:t>1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25" dirty="0">
                <a:latin typeface="Calibri"/>
                <a:cs typeface="Calibri"/>
              </a:rPr>
              <a:t>(t=2) </a:t>
            </a:r>
            <a:r>
              <a:rPr sz="800" i="1" spc="-165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Extensibleδομημένη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40" dirty="0">
                <a:latin typeface="Calibri"/>
                <a:cs typeface="Calibri"/>
              </a:rPr>
              <a:t>μορφή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ανταλλαγής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δεδομένωνn)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35832" y="3572984"/>
            <a:ext cx="2362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80" dirty="0">
                <a:latin typeface="Calibri"/>
                <a:cs typeface="Calibri"/>
              </a:rPr>
              <a:t>Πλεονεκτήματα: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γρήγορη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διαχείριση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18135" y="3968909"/>
            <a:ext cx="9347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75" dirty="0">
                <a:latin typeface="Calibri"/>
                <a:cs typeface="Calibri"/>
              </a:rPr>
              <a:t>Μειονεκτήματα: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58503" y="4212114"/>
            <a:ext cx="27571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85" dirty="0">
                <a:latin typeface="Calibri"/>
                <a:cs typeface="Calibri"/>
              </a:rPr>
              <a:t>Συντήρηση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βάσεων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δεδομένων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υπογραφών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9918" y="4931000"/>
            <a:ext cx="663320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2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60" dirty="0" err="1">
                <a:solidFill>
                  <a:srgbClr val="BF0000"/>
                </a:solidFill>
                <a:latin typeface="Calibri"/>
                <a:cs typeface="Calibri"/>
              </a:rPr>
              <a:t>Δεν</a:t>
            </a:r>
            <a:r>
              <a:rPr sz="900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BF0000"/>
                </a:solidFill>
                <a:latin typeface="Calibri"/>
                <a:cs typeface="Calibri"/>
              </a:rPr>
              <a:t>είναι</a:t>
            </a:r>
            <a:r>
              <a:rPr sz="900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BF0000"/>
                </a:solidFill>
                <a:latin typeface="Calibri"/>
                <a:cs typeface="Calibri"/>
              </a:rPr>
              <a:t>ακριβής</a:t>
            </a:r>
            <a:r>
              <a:rPr sz="900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BF0000"/>
                </a:solidFill>
                <a:latin typeface="Calibri"/>
                <a:cs typeface="Calibri"/>
              </a:rPr>
              <a:t>στο</a:t>
            </a:r>
            <a:r>
              <a:rPr sz="900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70" dirty="0">
                <a:solidFill>
                  <a:srgbClr val="BF0000"/>
                </a:solidFill>
                <a:latin typeface="Calibri"/>
                <a:cs typeface="Calibri"/>
              </a:rPr>
              <a:t>πρόσωπο</a:t>
            </a:r>
            <a:r>
              <a:rPr sz="900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BF0000"/>
                </a:solidFill>
                <a:latin typeface="Calibri"/>
                <a:cs typeface="Calibri"/>
              </a:rPr>
              <a:t>των</a:t>
            </a:r>
            <a:r>
              <a:rPr sz="900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BF0000"/>
                </a:solidFill>
                <a:latin typeface="Calibri"/>
                <a:cs typeface="Calibri"/>
              </a:rPr>
              <a:t>νέων</a:t>
            </a:r>
            <a:r>
              <a:rPr sz="900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BF0000"/>
                </a:solidFill>
                <a:latin typeface="Calibri"/>
                <a:cs typeface="Calibri"/>
              </a:rPr>
              <a:t>επιθέσεων</a:t>
            </a:r>
            <a:r>
              <a:rPr sz="900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BF0000"/>
                </a:solidFill>
                <a:latin typeface="Calibri"/>
                <a:cs typeface="Calibri"/>
              </a:rPr>
              <a:t>zero-days</a:t>
            </a:r>
            <a:r>
              <a:rPr sz="900" b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BF0000"/>
                </a:solidFill>
                <a:latin typeface="Calibri"/>
                <a:cs typeface="Calibri"/>
              </a:rPr>
              <a:t>/</a:t>
            </a:r>
            <a:r>
              <a:rPr sz="900" b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BF0000"/>
                </a:solidFill>
                <a:latin typeface="Calibri"/>
                <a:cs typeface="Calibri"/>
              </a:rPr>
              <a:t>APTs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81379" y="4470709"/>
            <a:ext cx="255270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8450" marR="5080" indent="-285750">
              <a:lnSpc>
                <a:spcPct val="101600"/>
              </a:lnSpc>
              <a:spcBef>
                <a:spcPts val="8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60" dirty="0">
                <a:solidFill>
                  <a:srgbClr val="BF0000"/>
                </a:solidFill>
                <a:latin typeface="Calibri"/>
                <a:cs typeface="Calibri"/>
              </a:rPr>
              <a:t>Δεν</a:t>
            </a:r>
            <a:r>
              <a:rPr sz="900" spc="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BF0000"/>
                </a:solidFill>
                <a:latin typeface="Calibri"/>
                <a:cs typeface="Calibri"/>
              </a:rPr>
              <a:t>είναι</a:t>
            </a:r>
            <a:r>
              <a:rPr sz="900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BF0000"/>
                </a:solidFill>
                <a:latin typeface="Calibri"/>
                <a:cs typeface="Calibri"/>
              </a:rPr>
              <a:t>ακριβής</a:t>
            </a:r>
            <a:r>
              <a:rPr sz="900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BF0000"/>
                </a:solidFill>
                <a:latin typeface="Calibri"/>
                <a:cs typeface="Calibri"/>
              </a:rPr>
              <a:t>στο</a:t>
            </a:r>
            <a:r>
              <a:rPr sz="900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70" dirty="0">
                <a:solidFill>
                  <a:srgbClr val="BF0000"/>
                </a:solidFill>
                <a:latin typeface="Calibri"/>
                <a:cs typeface="Calibri"/>
              </a:rPr>
              <a:t>πρόσωπο</a:t>
            </a:r>
            <a:r>
              <a:rPr sz="900" spc="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BF0000"/>
                </a:solidFill>
                <a:latin typeface="Calibri"/>
                <a:cs typeface="Calibri"/>
              </a:rPr>
              <a:t>των</a:t>
            </a:r>
            <a:r>
              <a:rPr sz="900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BF0000"/>
                </a:solidFill>
                <a:latin typeface="Calibri"/>
                <a:cs typeface="Calibri"/>
              </a:rPr>
              <a:t>νέων </a:t>
            </a:r>
            <a:r>
              <a:rPr sz="900" spc="-19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BF0000"/>
                </a:solidFill>
                <a:latin typeface="Calibri"/>
                <a:cs typeface="Calibri"/>
              </a:rPr>
              <a:t>επιθέσεων</a:t>
            </a:r>
            <a:r>
              <a:rPr sz="900" spc="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BF0000"/>
                </a:solidFill>
                <a:latin typeface="Calibri"/>
                <a:cs typeface="Calibri"/>
              </a:rPr>
              <a:t>(</a:t>
            </a:r>
            <a:r>
              <a:rPr sz="900" b="1" spc="55" dirty="0">
                <a:solidFill>
                  <a:srgbClr val="BF0000"/>
                </a:solidFill>
                <a:latin typeface="Calibri"/>
                <a:cs typeface="Calibri"/>
              </a:rPr>
              <a:t>zero-days</a:t>
            </a:r>
            <a:r>
              <a:rPr sz="900" b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55" dirty="0">
                <a:solidFill>
                  <a:srgbClr val="BF0000"/>
                </a:solidFill>
                <a:latin typeface="Calibri"/>
                <a:cs typeface="Calibri"/>
              </a:rPr>
              <a:t>/</a:t>
            </a:r>
            <a:r>
              <a:rPr sz="900" b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60" dirty="0">
                <a:solidFill>
                  <a:srgbClr val="BF0000"/>
                </a:solidFill>
                <a:latin typeface="Calibri"/>
                <a:cs typeface="Calibri"/>
              </a:rPr>
              <a:t>APTs)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3500" y="5579109"/>
            <a:ext cx="5608320" cy="5619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390"/>
              </a:lnSpc>
              <a:spcBef>
                <a:spcPts val="185"/>
              </a:spcBef>
            </a:pPr>
            <a:r>
              <a:rPr sz="1200" spc="85" dirty="0">
                <a:latin typeface="Calibri"/>
                <a:cs typeface="Calibri"/>
              </a:rPr>
              <a:t>Ένα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σημαντικό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μειονέκτημα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τα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δίκτυα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ελέγχου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ενέργειας,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όπου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ο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αριθμός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των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APT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(Advanced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Persistent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Threat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-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Προηγμένη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Επίμονη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Απειλή)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αυξάνεται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σημαντικά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90922" y="5619115"/>
            <a:ext cx="121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4619" y="6310947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2822" y="779145"/>
            <a:ext cx="718375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10" dirty="0">
                <a:solidFill>
                  <a:srgbClr val="000000"/>
                </a:solidFill>
                <a:latin typeface="Times New Roman"/>
                <a:cs typeface="Times New Roman"/>
              </a:rPr>
              <a:t>IDS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00" dirty="0">
                <a:solidFill>
                  <a:srgbClr val="000000"/>
                </a:solidFill>
                <a:latin typeface="Times New Roman"/>
                <a:cs typeface="Times New Roman"/>
              </a:rPr>
              <a:t>(Intrusion</a:t>
            </a:r>
            <a:r>
              <a:rPr sz="185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00" dirty="0">
                <a:solidFill>
                  <a:srgbClr val="000000"/>
                </a:solidFill>
                <a:latin typeface="Times New Roman"/>
                <a:cs typeface="Times New Roman"/>
              </a:rPr>
              <a:t>Detection</a:t>
            </a:r>
            <a:r>
              <a:rPr sz="185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05" dirty="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85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3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85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0" dirty="0">
                <a:solidFill>
                  <a:srgbClr val="000000"/>
                </a:solidFill>
                <a:latin typeface="Times New Roman"/>
                <a:cs typeface="Times New Roman"/>
              </a:rPr>
              <a:t>Σύστημα</a:t>
            </a:r>
            <a:r>
              <a:rPr sz="185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05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ανίχνευσης</a:t>
            </a:r>
            <a:r>
              <a:rPr sz="185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70" dirty="0">
                <a:solidFill>
                  <a:srgbClr val="000000"/>
                </a:solidFill>
                <a:latin typeface="Times New Roman"/>
                <a:cs typeface="Times New Roman"/>
              </a:rPr>
              <a:t>εισβολών)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515" y="1488757"/>
            <a:ext cx="6334760" cy="3324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41666"/>
              <a:buFont typeface="Arial"/>
              <a:buChar char="•"/>
              <a:tabLst>
                <a:tab pos="104139" algn="l"/>
              </a:tabLst>
            </a:pPr>
            <a:r>
              <a:rPr sz="1200" spc="85" dirty="0">
                <a:latin typeface="Calibri"/>
                <a:cs typeface="Calibri"/>
              </a:rPr>
              <a:t>Ένα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IDS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(Intrusion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Detection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System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-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Σύστημα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ανίχνευσης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εισβολών)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που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βασίζεται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σε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προδιαγραφές </a:t>
            </a:r>
            <a:r>
              <a:rPr sz="1200" spc="75" dirty="0">
                <a:latin typeface="Calibri"/>
                <a:cs typeface="Calibri"/>
              </a:rPr>
              <a:t>βασίζεται </a:t>
            </a:r>
            <a:r>
              <a:rPr sz="1200" spc="80" dirty="0">
                <a:latin typeface="Calibri"/>
                <a:cs typeface="Calibri"/>
              </a:rPr>
              <a:t>επίσης </a:t>
            </a:r>
            <a:r>
              <a:rPr sz="1200" spc="85" dirty="0">
                <a:latin typeface="Calibri"/>
                <a:cs typeface="Calibri"/>
              </a:rPr>
              <a:t>σε </a:t>
            </a:r>
            <a:r>
              <a:rPr sz="1200" spc="90" dirty="0">
                <a:latin typeface="Calibri"/>
                <a:cs typeface="Calibri"/>
              </a:rPr>
              <a:t>υπογραφές </a:t>
            </a:r>
            <a:r>
              <a:rPr sz="1200" spc="80" dirty="0">
                <a:latin typeface="Calibri"/>
                <a:cs typeface="Calibri"/>
              </a:rPr>
              <a:t>επιθέσεων, </a:t>
            </a:r>
            <a:r>
              <a:rPr sz="1200" spc="90" dirty="0">
                <a:latin typeface="Calibri"/>
                <a:cs typeface="Calibri"/>
              </a:rPr>
              <a:t>αλλά </a:t>
            </a:r>
            <a:r>
              <a:rPr sz="1200" spc="80" dirty="0">
                <a:latin typeface="Calibri"/>
                <a:cs typeface="Calibri"/>
              </a:rPr>
              <a:t>αυτές </a:t>
            </a:r>
            <a:r>
              <a:rPr sz="1200" spc="70" dirty="0">
                <a:latin typeface="Calibri"/>
                <a:cs typeface="Calibri"/>
              </a:rPr>
              <a:t>οι </a:t>
            </a:r>
            <a:r>
              <a:rPr sz="1200" spc="90" dirty="0">
                <a:latin typeface="Calibri"/>
                <a:cs typeface="Calibri"/>
              </a:rPr>
              <a:t>υπογραφές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είναι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συγκεκριμένες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τον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τύπο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των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προδιαγραφών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υλικού/λογισμικού,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όπως:</a:t>
            </a:r>
            <a:endParaRPr sz="12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47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286385" algn="l"/>
              </a:tabLst>
            </a:pPr>
            <a:r>
              <a:rPr sz="1050" spc="75" dirty="0">
                <a:latin typeface="Calibri"/>
                <a:cs typeface="Calibri"/>
              </a:rPr>
              <a:t>Τύπος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πρωτοκόλλου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Modbus/TCP,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DNP3.0,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IEC-101,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IEC-104...)</a:t>
            </a:r>
            <a:endParaRPr sz="105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50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286385" algn="l"/>
              </a:tabLst>
            </a:pPr>
            <a:r>
              <a:rPr sz="1050" spc="75" dirty="0">
                <a:latin typeface="Calibri"/>
                <a:cs typeface="Calibri"/>
              </a:rPr>
              <a:t>Τύπος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συσκευών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επ)αισθητήρας,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HMI,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ελεγκτής,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...)</a:t>
            </a:r>
            <a:endParaRPr sz="1050">
              <a:latin typeface="Calibri"/>
              <a:cs typeface="Calibri"/>
            </a:endParaRPr>
          </a:p>
          <a:p>
            <a:pPr marL="287020" lvl="1" indent="-92075">
              <a:lnSpc>
                <a:spcPct val="100000"/>
              </a:lnSpc>
              <a:spcBef>
                <a:spcPts val="40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287020" algn="l"/>
              </a:tabLst>
            </a:pPr>
            <a:r>
              <a:rPr sz="1050" spc="75" dirty="0">
                <a:latin typeface="Calibri"/>
                <a:cs typeface="Calibri"/>
              </a:rPr>
              <a:t>Τύπος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λειτουργικών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συστημάτων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(Windows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10/11,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Windows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XP,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Kali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Linux,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Parrot,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Fedora,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...)</a:t>
            </a:r>
            <a:endParaRPr sz="105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40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286385" algn="l"/>
              </a:tabLst>
            </a:pPr>
            <a:r>
              <a:rPr sz="1050" spc="80" dirty="0">
                <a:latin typeface="Calibri"/>
                <a:cs typeface="Calibri"/>
              </a:rPr>
              <a:t>...</a:t>
            </a:r>
            <a:endParaRPr sz="1050">
              <a:latin typeface="Calibri"/>
              <a:cs typeface="Calibri"/>
            </a:endParaRPr>
          </a:p>
          <a:p>
            <a:pPr marL="103505" marR="887730" indent="-91440">
              <a:lnSpc>
                <a:spcPct val="101699"/>
              </a:lnSpc>
              <a:spcBef>
                <a:spcPts val="905"/>
              </a:spcBef>
              <a:buClr>
                <a:srgbClr val="FFBA00"/>
              </a:buClr>
              <a:buSzPct val="141666"/>
              <a:buFont typeface="Arial"/>
              <a:buChar char="•"/>
              <a:tabLst>
                <a:tab pos="104139" algn="l"/>
              </a:tabLst>
            </a:pPr>
            <a:r>
              <a:rPr sz="1200" spc="85" dirty="0">
                <a:latin typeface="Calibri"/>
                <a:cs typeface="Calibri"/>
              </a:rPr>
              <a:t>Επομένως,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τεχνική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αυτή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είναι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ισοδύναμη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με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ένα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IDS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(Intrusion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Detection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System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-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Σύστημα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ανίχνευσης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εισβολών)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από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τους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ακόλουθους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όρους: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BA00"/>
              </a:buClr>
              <a:buFont typeface="Arial"/>
              <a:buChar char="•"/>
            </a:pPr>
            <a:endParaRPr sz="900">
              <a:latin typeface="Calibri"/>
              <a:cs typeface="Calibri"/>
            </a:endParaRPr>
          </a:p>
          <a:p>
            <a:pPr marL="341630" lvl="1" indent="-146685">
              <a:lnSpc>
                <a:spcPct val="100000"/>
              </a:lnSpc>
              <a:spcBef>
                <a:spcPts val="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341630" algn="l"/>
              </a:tabLst>
            </a:pPr>
            <a:r>
              <a:rPr sz="1050" spc="35" dirty="0">
                <a:latin typeface="Calibri"/>
                <a:cs typeface="Calibri"/>
              </a:rPr>
              <a:t>Λειτουργικότητα</a:t>
            </a:r>
            <a:endParaRPr sz="1050">
              <a:latin typeface="Calibri"/>
              <a:cs typeface="Calibri"/>
            </a:endParaRPr>
          </a:p>
          <a:p>
            <a:pPr marL="341630" lvl="1" indent="-146685">
              <a:lnSpc>
                <a:spcPct val="100000"/>
              </a:lnSpc>
              <a:spcBef>
                <a:spcPts val="106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341630" algn="l"/>
              </a:tabLst>
            </a:pPr>
            <a:r>
              <a:rPr sz="1050" spc="75" dirty="0">
                <a:latin typeface="Calibri"/>
                <a:cs typeface="Calibri"/>
              </a:rPr>
              <a:t>Απαιτούμενη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διατήρηση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"προτύπων/κανόνων"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σε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βάσεις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δεδομένων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(οι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υπογραφές)</a:t>
            </a:r>
            <a:endParaRPr sz="1050">
              <a:latin typeface="Calibri"/>
              <a:cs typeface="Calibri"/>
            </a:endParaRPr>
          </a:p>
          <a:p>
            <a:pPr marL="286385" marR="268605" lvl="1" indent="-91440">
              <a:lnSpc>
                <a:spcPct val="104800"/>
              </a:lnSpc>
              <a:spcBef>
                <a:spcPts val="100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343535" algn="l"/>
              </a:tabLst>
            </a:pPr>
            <a:r>
              <a:rPr sz="1050" b="1" spc="75" dirty="0">
                <a:solidFill>
                  <a:srgbClr val="BF0000"/>
                </a:solidFill>
                <a:latin typeface="Calibri"/>
                <a:cs typeface="Calibri"/>
              </a:rPr>
              <a:t>Ευαισθησία</a:t>
            </a:r>
            <a:r>
              <a:rPr sz="1050" b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80" dirty="0">
                <a:solidFill>
                  <a:srgbClr val="BF0000"/>
                </a:solidFill>
                <a:latin typeface="Calibri"/>
                <a:cs typeface="Calibri"/>
              </a:rPr>
              <a:t>σε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BF0000"/>
                </a:solidFill>
                <a:latin typeface="Calibri"/>
                <a:cs typeface="Calibri"/>
              </a:rPr>
              <a:t>άγνωστες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BF0000"/>
                </a:solidFill>
                <a:latin typeface="Calibri"/>
                <a:cs typeface="Calibri"/>
              </a:rPr>
              <a:t>απειλές,</a:t>
            </a:r>
            <a:r>
              <a:rPr sz="1050" b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85" dirty="0">
                <a:solidFill>
                  <a:srgbClr val="BF0000"/>
                </a:solidFill>
                <a:latin typeface="Calibri"/>
                <a:cs typeface="Calibri"/>
              </a:rPr>
              <a:t>όπως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BF0000"/>
                </a:solidFill>
                <a:latin typeface="Calibri"/>
                <a:cs typeface="Calibri"/>
              </a:rPr>
              <a:t>επιθέσεις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BF0000"/>
                </a:solidFill>
                <a:latin typeface="Calibri"/>
                <a:cs typeface="Calibri"/>
              </a:rPr>
              <a:t>μηδενικών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80" dirty="0">
                <a:solidFill>
                  <a:srgbClr val="BF0000"/>
                </a:solidFill>
                <a:latin typeface="Calibri"/>
                <a:cs typeface="Calibri"/>
              </a:rPr>
              <a:t>ημερών</a:t>
            </a:r>
            <a:r>
              <a:rPr sz="1050" b="1" spc="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70" dirty="0">
                <a:solidFill>
                  <a:srgbClr val="BF0000"/>
                </a:solidFill>
                <a:latin typeface="Calibri"/>
                <a:cs typeface="Calibri"/>
              </a:rPr>
              <a:t>και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85" dirty="0">
                <a:solidFill>
                  <a:srgbClr val="BF0000"/>
                </a:solidFill>
                <a:latin typeface="Calibri"/>
                <a:cs typeface="Calibri"/>
              </a:rPr>
              <a:t>APT</a:t>
            </a:r>
            <a:r>
              <a:rPr sz="1050" b="1" spc="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BF0000"/>
                </a:solidFill>
                <a:latin typeface="Calibri"/>
                <a:cs typeface="Calibri"/>
              </a:rPr>
              <a:t>(Advanced </a:t>
            </a:r>
            <a:r>
              <a:rPr sz="1050" b="1" spc="-2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BF0000"/>
                </a:solidFill>
                <a:latin typeface="Calibri"/>
                <a:cs typeface="Calibri"/>
              </a:rPr>
              <a:t>Persistent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BF0000"/>
                </a:solidFill>
                <a:latin typeface="Calibri"/>
                <a:cs typeface="Calibri"/>
              </a:rPr>
              <a:t>Threat</a:t>
            </a:r>
            <a:r>
              <a:rPr sz="1050" b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45" dirty="0">
                <a:solidFill>
                  <a:srgbClr val="BF0000"/>
                </a:solidFill>
                <a:latin typeface="Calibri"/>
                <a:cs typeface="Calibri"/>
              </a:rPr>
              <a:t>-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80" dirty="0">
                <a:solidFill>
                  <a:srgbClr val="BF0000"/>
                </a:solidFill>
                <a:latin typeface="Calibri"/>
                <a:cs typeface="Calibri"/>
              </a:rPr>
              <a:t>Προηγμένη</a:t>
            </a:r>
            <a:r>
              <a:rPr sz="1050" b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BF0000"/>
                </a:solidFill>
                <a:latin typeface="Calibri"/>
                <a:cs typeface="Calibri"/>
              </a:rPr>
              <a:t>Επίμονη</a:t>
            </a:r>
            <a:r>
              <a:rPr sz="1050" b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BF0000"/>
                </a:solidFill>
                <a:latin typeface="Calibri"/>
                <a:cs typeface="Calibri"/>
              </a:rPr>
              <a:t>Απειλή).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90922" y="5117465"/>
            <a:ext cx="121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364" y="5271134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9734" y="0"/>
            <a:ext cx="1130934" cy="11277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6325" y="0"/>
            <a:ext cx="5535674" cy="6858000"/>
            <a:chOff x="6656325" y="0"/>
            <a:chExt cx="5535674" cy="6858000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5" y="0"/>
              <a:ext cx="1130934" cy="1127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56325" y="2762580"/>
              <a:ext cx="450215" cy="214629"/>
            </a:xfrm>
            <a:custGeom>
              <a:avLst/>
              <a:gdLst/>
              <a:ahLst/>
              <a:cxnLst/>
              <a:rect l="l" t="t" r="r" b="b"/>
              <a:pathLst>
                <a:path w="450215" h="214629">
                  <a:moveTo>
                    <a:pt x="342582" y="0"/>
                  </a:moveTo>
                  <a:lnTo>
                    <a:pt x="342582" y="53657"/>
                  </a:lnTo>
                  <a:lnTo>
                    <a:pt x="0" y="53657"/>
                  </a:lnTo>
                  <a:lnTo>
                    <a:pt x="0" y="160972"/>
                  </a:lnTo>
                  <a:lnTo>
                    <a:pt x="342582" y="160972"/>
                  </a:lnTo>
                  <a:lnTo>
                    <a:pt x="342582" y="214630"/>
                  </a:lnTo>
                  <a:lnTo>
                    <a:pt x="449897" y="107314"/>
                  </a:lnTo>
                  <a:lnTo>
                    <a:pt x="342582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20890" y="2964179"/>
              <a:ext cx="4599940" cy="972819"/>
            </a:xfrm>
            <a:custGeom>
              <a:avLst/>
              <a:gdLst/>
              <a:ahLst/>
              <a:cxnLst/>
              <a:rect l="l" t="t" r="r" b="b"/>
              <a:pathLst>
                <a:path w="4599940" h="972820">
                  <a:moveTo>
                    <a:pt x="4599939" y="0"/>
                  </a:moveTo>
                  <a:lnTo>
                    <a:pt x="0" y="0"/>
                  </a:lnTo>
                  <a:lnTo>
                    <a:pt x="0" y="972502"/>
                  </a:lnTo>
                  <a:lnTo>
                    <a:pt x="4599939" y="972502"/>
                  </a:lnTo>
                  <a:lnTo>
                    <a:pt x="4599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998152" y="5942647"/>
            <a:ext cx="1805939" cy="442595"/>
          </a:xfrm>
          <a:custGeom>
            <a:avLst/>
            <a:gdLst/>
            <a:ahLst/>
            <a:cxnLst/>
            <a:rect l="l" t="t" r="r" b="b"/>
            <a:pathLst>
              <a:path w="1805939" h="442595">
                <a:moveTo>
                  <a:pt x="0" y="73659"/>
                </a:moveTo>
                <a:lnTo>
                  <a:pt x="5715" y="45084"/>
                </a:lnTo>
                <a:lnTo>
                  <a:pt x="21590" y="21589"/>
                </a:lnTo>
                <a:lnTo>
                  <a:pt x="45085" y="5714"/>
                </a:lnTo>
                <a:lnTo>
                  <a:pt x="73660" y="0"/>
                </a:lnTo>
                <a:lnTo>
                  <a:pt x="1731962" y="0"/>
                </a:lnTo>
                <a:lnTo>
                  <a:pt x="1760537" y="5714"/>
                </a:lnTo>
                <a:lnTo>
                  <a:pt x="1784032" y="21589"/>
                </a:lnTo>
                <a:lnTo>
                  <a:pt x="1799907" y="45084"/>
                </a:lnTo>
                <a:lnTo>
                  <a:pt x="1805622" y="73659"/>
                </a:lnTo>
                <a:lnTo>
                  <a:pt x="1805622" y="368617"/>
                </a:lnTo>
                <a:lnTo>
                  <a:pt x="1799907" y="397192"/>
                </a:lnTo>
                <a:lnTo>
                  <a:pt x="1784032" y="420687"/>
                </a:lnTo>
                <a:lnTo>
                  <a:pt x="1760537" y="436562"/>
                </a:lnTo>
                <a:lnTo>
                  <a:pt x="1731962" y="442277"/>
                </a:lnTo>
                <a:lnTo>
                  <a:pt x="73660" y="442277"/>
                </a:lnTo>
                <a:lnTo>
                  <a:pt x="45085" y="436562"/>
                </a:lnTo>
                <a:lnTo>
                  <a:pt x="21590" y="420687"/>
                </a:lnTo>
                <a:lnTo>
                  <a:pt x="5715" y="397192"/>
                </a:lnTo>
                <a:lnTo>
                  <a:pt x="0" y="368617"/>
                </a:lnTo>
                <a:lnTo>
                  <a:pt x="0" y="73659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32859" y="4591684"/>
            <a:ext cx="1889760" cy="827405"/>
          </a:xfrm>
          <a:custGeom>
            <a:avLst/>
            <a:gdLst/>
            <a:ahLst/>
            <a:cxnLst/>
            <a:rect l="l" t="t" r="r" b="b"/>
            <a:pathLst>
              <a:path w="1889760" h="827404">
                <a:moveTo>
                  <a:pt x="0" y="137794"/>
                </a:moveTo>
                <a:lnTo>
                  <a:pt x="6985" y="94297"/>
                </a:lnTo>
                <a:lnTo>
                  <a:pt x="26669" y="56514"/>
                </a:lnTo>
                <a:lnTo>
                  <a:pt x="56514" y="26669"/>
                </a:lnTo>
                <a:lnTo>
                  <a:pt x="94297" y="6984"/>
                </a:lnTo>
                <a:lnTo>
                  <a:pt x="137794" y="0"/>
                </a:lnTo>
                <a:lnTo>
                  <a:pt x="1751647" y="0"/>
                </a:lnTo>
                <a:lnTo>
                  <a:pt x="1795144" y="6984"/>
                </a:lnTo>
                <a:lnTo>
                  <a:pt x="1832927" y="26669"/>
                </a:lnTo>
                <a:lnTo>
                  <a:pt x="1862772" y="56514"/>
                </a:lnTo>
                <a:lnTo>
                  <a:pt x="1882457" y="94297"/>
                </a:lnTo>
                <a:lnTo>
                  <a:pt x="1889442" y="137794"/>
                </a:lnTo>
                <a:lnTo>
                  <a:pt x="1889442" y="689292"/>
                </a:lnTo>
                <a:lnTo>
                  <a:pt x="1882457" y="732789"/>
                </a:lnTo>
                <a:lnTo>
                  <a:pt x="1862772" y="770572"/>
                </a:lnTo>
                <a:lnTo>
                  <a:pt x="1832927" y="800417"/>
                </a:lnTo>
                <a:lnTo>
                  <a:pt x="1795144" y="820102"/>
                </a:lnTo>
                <a:lnTo>
                  <a:pt x="1751647" y="827087"/>
                </a:lnTo>
                <a:lnTo>
                  <a:pt x="137794" y="827087"/>
                </a:lnTo>
                <a:lnTo>
                  <a:pt x="94297" y="820102"/>
                </a:lnTo>
                <a:lnTo>
                  <a:pt x="56514" y="800417"/>
                </a:lnTo>
                <a:lnTo>
                  <a:pt x="26669" y="770572"/>
                </a:lnTo>
                <a:lnTo>
                  <a:pt x="6985" y="732789"/>
                </a:lnTo>
                <a:lnTo>
                  <a:pt x="0" y="689292"/>
                </a:lnTo>
                <a:lnTo>
                  <a:pt x="0" y="137794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65187" y="4281170"/>
            <a:ext cx="2078989" cy="1160145"/>
            <a:chOff x="865187" y="4281170"/>
            <a:chExt cx="2078989" cy="1160145"/>
          </a:xfrm>
        </p:grpSpPr>
        <p:sp>
          <p:nvSpPr>
            <p:cNvPr id="14" name="object 14"/>
            <p:cNvSpPr/>
            <p:nvPr/>
          </p:nvSpPr>
          <p:spPr>
            <a:xfrm>
              <a:off x="1024889" y="4606290"/>
              <a:ext cx="1456690" cy="827405"/>
            </a:xfrm>
            <a:custGeom>
              <a:avLst/>
              <a:gdLst/>
              <a:ahLst/>
              <a:cxnLst/>
              <a:rect l="l" t="t" r="r" b="b"/>
              <a:pathLst>
                <a:path w="1456689" h="827404">
                  <a:moveTo>
                    <a:pt x="0" y="137795"/>
                  </a:moveTo>
                  <a:lnTo>
                    <a:pt x="6984" y="94297"/>
                  </a:lnTo>
                  <a:lnTo>
                    <a:pt x="26669" y="56515"/>
                  </a:lnTo>
                  <a:lnTo>
                    <a:pt x="56515" y="26670"/>
                  </a:lnTo>
                  <a:lnTo>
                    <a:pt x="94297" y="6985"/>
                  </a:lnTo>
                  <a:lnTo>
                    <a:pt x="137794" y="0"/>
                  </a:lnTo>
                  <a:lnTo>
                    <a:pt x="1318895" y="0"/>
                  </a:lnTo>
                  <a:lnTo>
                    <a:pt x="1362392" y="6985"/>
                  </a:lnTo>
                  <a:lnTo>
                    <a:pt x="1400174" y="26670"/>
                  </a:lnTo>
                  <a:lnTo>
                    <a:pt x="1430020" y="56515"/>
                  </a:lnTo>
                  <a:lnTo>
                    <a:pt x="1449705" y="94297"/>
                  </a:lnTo>
                  <a:lnTo>
                    <a:pt x="1456690" y="137795"/>
                  </a:lnTo>
                  <a:lnTo>
                    <a:pt x="1456690" y="689292"/>
                  </a:lnTo>
                  <a:lnTo>
                    <a:pt x="1449705" y="732790"/>
                  </a:lnTo>
                  <a:lnTo>
                    <a:pt x="1430020" y="770572"/>
                  </a:lnTo>
                  <a:lnTo>
                    <a:pt x="1400174" y="800417"/>
                  </a:lnTo>
                  <a:lnTo>
                    <a:pt x="1362392" y="820102"/>
                  </a:lnTo>
                  <a:lnTo>
                    <a:pt x="1318895" y="827087"/>
                  </a:lnTo>
                  <a:lnTo>
                    <a:pt x="137794" y="827087"/>
                  </a:lnTo>
                  <a:lnTo>
                    <a:pt x="94297" y="820102"/>
                  </a:lnTo>
                  <a:lnTo>
                    <a:pt x="56515" y="800417"/>
                  </a:lnTo>
                  <a:lnTo>
                    <a:pt x="26669" y="770572"/>
                  </a:lnTo>
                  <a:lnTo>
                    <a:pt x="6984" y="732790"/>
                  </a:lnTo>
                  <a:lnTo>
                    <a:pt x="0" y="689292"/>
                  </a:lnTo>
                  <a:lnTo>
                    <a:pt x="0" y="137795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5187" y="4281170"/>
              <a:ext cx="909319" cy="744855"/>
            </a:xfrm>
            <a:custGeom>
              <a:avLst/>
              <a:gdLst/>
              <a:ahLst/>
              <a:cxnLst/>
              <a:rect l="l" t="t" r="r" b="b"/>
              <a:pathLst>
                <a:path w="909319" h="744854">
                  <a:moveTo>
                    <a:pt x="446722" y="0"/>
                  </a:moveTo>
                  <a:lnTo>
                    <a:pt x="404812" y="2222"/>
                  </a:lnTo>
                  <a:lnTo>
                    <a:pt x="363537" y="8254"/>
                  </a:lnTo>
                  <a:lnTo>
                    <a:pt x="322580" y="18414"/>
                  </a:lnTo>
                  <a:lnTo>
                    <a:pt x="282892" y="32067"/>
                  </a:lnTo>
                  <a:lnTo>
                    <a:pt x="244157" y="48894"/>
                  </a:lnTo>
                  <a:lnTo>
                    <a:pt x="207327" y="68579"/>
                  </a:lnTo>
                  <a:lnTo>
                    <a:pt x="172402" y="91122"/>
                  </a:lnTo>
                  <a:lnTo>
                    <a:pt x="139700" y="116204"/>
                  </a:lnTo>
                  <a:lnTo>
                    <a:pt x="109855" y="143192"/>
                  </a:lnTo>
                  <a:lnTo>
                    <a:pt x="82550" y="172402"/>
                  </a:lnTo>
                  <a:lnTo>
                    <a:pt x="58737" y="203199"/>
                  </a:lnTo>
                  <a:lnTo>
                    <a:pt x="22225" y="268604"/>
                  </a:lnTo>
                  <a:lnTo>
                    <a:pt x="5715" y="320039"/>
                  </a:lnTo>
                  <a:lnTo>
                    <a:pt x="0" y="372427"/>
                  </a:lnTo>
                  <a:lnTo>
                    <a:pt x="952" y="406399"/>
                  </a:lnTo>
                  <a:lnTo>
                    <a:pt x="952" y="407352"/>
                  </a:lnTo>
                  <a:lnTo>
                    <a:pt x="13334" y="508317"/>
                  </a:lnTo>
                  <a:lnTo>
                    <a:pt x="28575" y="570864"/>
                  </a:lnTo>
                  <a:lnTo>
                    <a:pt x="48577" y="627062"/>
                  </a:lnTo>
                  <a:lnTo>
                    <a:pt x="72072" y="674687"/>
                  </a:lnTo>
                  <a:lnTo>
                    <a:pt x="99059" y="711834"/>
                  </a:lnTo>
                  <a:lnTo>
                    <a:pt x="143192" y="742632"/>
                  </a:lnTo>
                  <a:lnTo>
                    <a:pt x="158750" y="744854"/>
                  </a:lnTo>
                  <a:lnTo>
                    <a:pt x="160655" y="732472"/>
                  </a:lnTo>
                  <a:lnTo>
                    <a:pt x="149225" y="730884"/>
                  </a:lnTo>
                  <a:lnTo>
                    <a:pt x="147955" y="730884"/>
                  </a:lnTo>
                  <a:lnTo>
                    <a:pt x="146684" y="730567"/>
                  </a:lnTo>
                  <a:lnTo>
                    <a:pt x="147002" y="730567"/>
                  </a:lnTo>
                  <a:lnTo>
                    <a:pt x="135255" y="725487"/>
                  </a:lnTo>
                  <a:lnTo>
                    <a:pt x="134937" y="725487"/>
                  </a:lnTo>
                  <a:lnTo>
                    <a:pt x="133667" y="724534"/>
                  </a:lnTo>
                  <a:lnTo>
                    <a:pt x="121602" y="715962"/>
                  </a:lnTo>
                  <a:lnTo>
                    <a:pt x="120650" y="715327"/>
                  </a:lnTo>
                  <a:lnTo>
                    <a:pt x="107950" y="702627"/>
                  </a:lnTo>
                  <a:lnTo>
                    <a:pt x="71119" y="645794"/>
                  </a:lnTo>
                  <a:lnTo>
                    <a:pt x="49847" y="595312"/>
                  </a:lnTo>
                  <a:lnTo>
                    <a:pt x="32702" y="536892"/>
                  </a:lnTo>
                  <a:lnTo>
                    <a:pt x="20319" y="473392"/>
                  </a:lnTo>
                  <a:lnTo>
                    <a:pt x="13652" y="407352"/>
                  </a:lnTo>
                  <a:lnTo>
                    <a:pt x="12700" y="372744"/>
                  </a:lnTo>
                  <a:lnTo>
                    <a:pt x="12700" y="372427"/>
                  </a:lnTo>
                  <a:lnTo>
                    <a:pt x="18097" y="322262"/>
                  </a:lnTo>
                  <a:lnTo>
                    <a:pt x="33972" y="272732"/>
                  </a:lnTo>
                  <a:lnTo>
                    <a:pt x="69532" y="209867"/>
                  </a:lnTo>
                  <a:lnTo>
                    <a:pt x="119062" y="151764"/>
                  </a:lnTo>
                  <a:lnTo>
                    <a:pt x="148272" y="125412"/>
                  </a:lnTo>
                  <a:lnTo>
                    <a:pt x="180340" y="101282"/>
                  </a:lnTo>
                  <a:lnTo>
                    <a:pt x="214312" y="79374"/>
                  </a:lnTo>
                  <a:lnTo>
                    <a:pt x="250190" y="60007"/>
                  </a:lnTo>
                  <a:lnTo>
                    <a:pt x="287972" y="43497"/>
                  </a:lnTo>
                  <a:lnTo>
                    <a:pt x="326707" y="30479"/>
                  </a:lnTo>
                  <a:lnTo>
                    <a:pt x="366394" y="20637"/>
                  </a:lnTo>
                  <a:lnTo>
                    <a:pt x="406717" y="14604"/>
                  </a:lnTo>
                  <a:lnTo>
                    <a:pt x="447357" y="12699"/>
                  </a:lnTo>
                  <a:lnTo>
                    <a:pt x="555942" y="12699"/>
                  </a:lnTo>
                  <a:lnTo>
                    <a:pt x="530225" y="7302"/>
                  </a:lnTo>
                  <a:lnTo>
                    <a:pt x="488632" y="1904"/>
                  </a:lnTo>
                  <a:lnTo>
                    <a:pt x="446722" y="0"/>
                  </a:lnTo>
                  <a:close/>
                </a:path>
                <a:path w="909319" h="744854">
                  <a:moveTo>
                    <a:pt x="147002" y="730567"/>
                  </a:moveTo>
                  <a:lnTo>
                    <a:pt x="146684" y="730567"/>
                  </a:lnTo>
                  <a:lnTo>
                    <a:pt x="147955" y="730884"/>
                  </a:lnTo>
                  <a:lnTo>
                    <a:pt x="147002" y="730567"/>
                  </a:lnTo>
                  <a:close/>
                </a:path>
                <a:path w="909319" h="744854">
                  <a:moveTo>
                    <a:pt x="147002" y="730567"/>
                  </a:moveTo>
                  <a:lnTo>
                    <a:pt x="147955" y="730884"/>
                  </a:lnTo>
                  <a:lnTo>
                    <a:pt x="149225" y="730884"/>
                  </a:lnTo>
                  <a:lnTo>
                    <a:pt x="147002" y="730567"/>
                  </a:lnTo>
                  <a:close/>
                </a:path>
                <a:path w="909319" h="744854">
                  <a:moveTo>
                    <a:pt x="133667" y="724534"/>
                  </a:moveTo>
                  <a:lnTo>
                    <a:pt x="134937" y="725487"/>
                  </a:lnTo>
                  <a:lnTo>
                    <a:pt x="134302" y="724852"/>
                  </a:lnTo>
                  <a:lnTo>
                    <a:pt x="133667" y="724534"/>
                  </a:lnTo>
                  <a:close/>
                </a:path>
                <a:path w="909319" h="744854">
                  <a:moveTo>
                    <a:pt x="134302" y="724852"/>
                  </a:moveTo>
                  <a:lnTo>
                    <a:pt x="134937" y="725487"/>
                  </a:lnTo>
                  <a:lnTo>
                    <a:pt x="135255" y="725487"/>
                  </a:lnTo>
                  <a:lnTo>
                    <a:pt x="134302" y="724852"/>
                  </a:lnTo>
                  <a:close/>
                </a:path>
                <a:path w="909319" h="744854">
                  <a:moveTo>
                    <a:pt x="864552" y="252412"/>
                  </a:moveTo>
                  <a:lnTo>
                    <a:pt x="834707" y="258762"/>
                  </a:lnTo>
                  <a:lnTo>
                    <a:pt x="888047" y="325119"/>
                  </a:lnTo>
                  <a:lnTo>
                    <a:pt x="903605" y="265112"/>
                  </a:lnTo>
                  <a:lnTo>
                    <a:pt x="868680" y="265112"/>
                  </a:lnTo>
                  <a:lnTo>
                    <a:pt x="864552" y="252412"/>
                  </a:lnTo>
                  <a:close/>
                </a:path>
                <a:path w="909319" h="744854">
                  <a:moveTo>
                    <a:pt x="876935" y="249554"/>
                  </a:moveTo>
                  <a:lnTo>
                    <a:pt x="864552" y="252412"/>
                  </a:lnTo>
                  <a:lnTo>
                    <a:pt x="868680" y="265112"/>
                  </a:lnTo>
                  <a:lnTo>
                    <a:pt x="880744" y="261302"/>
                  </a:lnTo>
                  <a:lnTo>
                    <a:pt x="876935" y="249554"/>
                  </a:lnTo>
                  <a:close/>
                </a:path>
                <a:path w="909319" h="744854">
                  <a:moveTo>
                    <a:pt x="909319" y="242569"/>
                  </a:moveTo>
                  <a:lnTo>
                    <a:pt x="876935" y="249554"/>
                  </a:lnTo>
                  <a:lnTo>
                    <a:pt x="880744" y="261302"/>
                  </a:lnTo>
                  <a:lnTo>
                    <a:pt x="868680" y="265112"/>
                  </a:lnTo>
                  <a:lnTo>
                    <a:pt x="903605" y="265112"/>
                  </a:lnTo>
                  <a:lnTo>
                    <a:pt x="909319" y="242569"/>
                  </a:lnTo>
                  <a:close/>
                </a:path>
                <a:path w="909319" h="744854">
                  <a:moveTo>
                    <a:pt x="873442" y="238442"/>
                  </a:moveTo>
                  <a:lnTo>
                    <a:pt x="860107" y="238442"/>
                  </a:lnTo>
                  <a:lnTo>
                    <a:pt x="860742" y="239712"/>
                  </a:lnTo>
                  <a:lnTo>
                    <a:pt x="864552" y="252412"/>
                  </a:lnTo>
                  <a:lnTo>
                    <a:pt x="876935" y="249554"/>
                  </a:lnTo>
                  <a:lnTo>
                    <a:pt x="873760" y="239712"/>
                  </a:lnTo>
                  <a:lnTo>
                    <a:pt x="873442" y="238442"/>
                  </a:lnTo>
                  <a:close/>
                </a:path>
                <a:path w="909319" h="744854">
                  <a:moveTo>
                    <a:pt x="860425" y="239077"/>
                  </a:moveTo>
                  <a:lnTo>
                    <a:pt x="860621" y="239712"/>
                  </a:lnTo>
                  <a:lnTo>
                    <a:pt x="860425" y="239077"/>
                  </a:lnTo>
                  <a:close/>
                </a:path>
                <a:path w="909319" h="744854">
                  <a:moveTo>
                    <a:pt x="555942" y="12699"/>
                  </a:moveTo>
                  <a:lnTo>
                    <a:pt x="447357" y="12699"/>
                  </a:lnTo>
                  <a:lnTo>
                    <a:pt x="488315" y="14604"/>
                  </a:lnTo>
                  <a:lnTo>
                    <a:pt x="528637" y="19684"/>
                  </a:lnTo>
                  <a:lnTo>
                    <a:pt x="568325" y="28257"/>
                  </a:lnTo>
                  <a:lnTo>
                    <a:pt x="607377" y="39687"/>
                  </a:lnTo>
                  <a:lnTo>
                    <a:pt x="644842" y="53974"/>
                  </a:lnTo>
                  <a:lnTo>
                    <a:pt x="680719" y="70802"/>
                  </a:lnTo>
                  <a:lnTo>
                    <a:pt x="715010" y="90169"/>
                  </a:lnTo>
                  <a:lnTo>
                    <a:pt x="802322" y="158749"/>
                  </a:lnTo>
                  <a:lnTo>
                    <a:pt x="844867" y="211772"/>
                  </a:lnTo>
                  <a:lnTo>
                    <a:pt x="860425" y="239077"/>
                  </a:lnTo>
                  <a:lnTo>
                    <a:pt x="860107" y="238442"/>
                  </a:lnTo>
                  <a:lnTo>
                    <a:pt x="873442" y="238442"/>
                  </a:lnTo>
                  <a:lnTo>
                    <a:pt x="872172" y="234314"/>
                  </a:lnTo>
                  <a:lnTo>
                    <a:pt x="835025" y="176212"/>
                  </a:lnTo>
                  <a:lnTo>
                    <a:pt x="783907" y="124459"/>
                  </a:lnTo>
                  <a:lnTo>
                    <a:pt x="753744" y="100647"/>
                  </a:lnTo>
                  <a:lnTo>
                    <a:pt x="721042" y="79057"/>
                  </a:lnTo>
                  <a:lnTo>
                    <a:pt x="686117" y="59372"/>
                  </a:lnTo>
                  <a:lnTo>
                    <a:pt x="649287" y="42227"/>
                  </a:lnTo>
                  <a:lnTo>
                    <a:pt x="610869" y="27622"/>
                  </a:lnTo>
                  <a:lnTo>
                    <a:pt x="571182" y="15874"/>
                  </a:lnTo>
                  <a:lnTo>
                    <a:pt x="555942" y="12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19045" y="4917440"/>
              <a:ext cx="417195" cy="318770"/>
            </a:xfrm>
            <a:custGeom>
              <a:avLst/>
              <a:gdLst/>
              <a:ahLst/>
              <a:cxnLst/>
              <a:rect l="l" t="t" r="r" b="b"/>
              <a:pathLst>
                <a:path w="417194" h="318770">
                  <a:moveTo>
                    <a:pt x="0" y="79692"/>
                  </a:moveTo>
                  <a:lnTo>
                    <a:pt x="257810" y="79692"/>
                  </a:lnTo>
                  <a:lnTo>
                    <a:pt x="257810" y="0"/>
                  </a:lnTo>
                  <a:lnTo>
                    <a:pt x="417194" y="159385"/>
                  </a:lnTo>
                  <a:lnTo>
                    <a:pt x="257810" y="318770"/>
                  </a:lnTo>
                  <a:lnTo>
                    <a:pt x="257810" y="239077"/>
                  </a:lnTo>
                  <a:lnTo>
                    <a:pt x="0" y="239077"/>
                  </a:lnTo>
                  <a:lnTo>
                    <a:pt x="0" y="7969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807777" y="5569584"/>
            <a:ext cx="284480" cy="327660"/>
          </a:xfrm>
          <a:custGeom>
            <a:avLst/>
            <a:gdLst/>
            <a:ahLst/>
            <a:cxnLst/>
            <a:rect l="l" t="t" r="r" b="b"/>
            <a:pathLst>
              <a:path w="284479" h="327660">
                <a:moveTo>
                  <a:pt x="71120" y="327659"/>
                </a:moveTo>
                <a:lnTo>
                  <a:pt x="71120" y="142239"/>
                </a:lnTo>
                <a:lnTo>
                  <a:pt x="0" y="142239"/>
                </a:lnTo>
                <a:lnTo>
                  <a:pt x="142239" y="0"/>
                </a:lnTo>
                <a:lnTo>
                  <a:pt x="284480" y="142239"/>
                </a:lnTo>
                <a:lnTo>
                  <a:pt x="213360" y="142239"/>
                </a:lnTo>
                <a:lnTo>
                  <a:pt x="213360" y="327659"/>
                </a:lnTo>
                <a:lnTo>
                  <a:pt x="71120" y="327659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892425" y="4211320"/>
            <a:ext cx="2966720" cy="2178685"/>
            <a:chOff x="2892425" y="4211320"/>
            <a:chExt cx="2966720" cy="2178685"/>
          </a:xfrm>
        </p:grpSpPr>
        <p:sp>
          <p:nvSpPr>
            <p:cNvPr id="19" name="object 19"/>
            <p:cNvSpPr/>
            <p:nvPr/>
          </p:nvSpPr>
          <p:spPr>
            <a:xfrm>
              <a:off x="4869497" y="5577522"/>
              <a:ext cx="850900" cy="804545"/>
            </a:xfrm>
            <a:custGeom>
              <a:avLst/>
              <a:gdLst/>
              <a:ahLst/>
              <a:cxnLst/>
              <a:rect l="l" t="t" r="r" b="b"/>
              <a:pathLst>
                <a:path w="850900" h="804545">
                  <a:moveTo>
                    <a:pt x="504825" y="0"/>
                  </a:moveTo>
                  <a:lnTo>
                    <a:pt x="504825" y="273367"/>
                  </a:lnTo>
                  <a:lnTo>
                    <a:pt x="584517" y="273367"/>
                  </a:lnTo>
                  <a:lnTo>
                    <a:pt x="425132" y="432752"/>
                  </a:lnTo>
                  <a:lnTo>
                    <a:pt x="265747" y="273367"/>
                  </a:lnTo>
                  <a:lnTo>
                    <a:pt x="345439" y="273367"/>
                  </a:lnTo>
                  <a:lnTo>
                    <a:pt x="345439" y="0"/>
                  </a:lnTo>
                  <a:lnTo>
                    <a:pt x="504825" y="0"/>
                  </a:lnTo>
                </a:path>
                <a:path w="850900" h="804545">
                  <a:moveTo>
                    <a:pt x="0" y="528954"/>
                  </a:moveTo>
                  <a:lnTo>
                    <a:pt x="4444" y="507682"/>
                  </a:lnTo>
                  <a:lnTo>
                    <a:pt x="16192" y="490219"/>
                  </a:lnTo>
                  <a:lnTo>
                    <a:pt x="33654" y="478472"/>
                  </a:lnTo>
                  <a:lnTo>
                    <a:pt x="54927" y="474027"/>
                  </a:lnTo>
                  <a:lnTo>
                    <a:pt x="795654" y="474027"/>
                  </a:lnTo>
                  <a:lnTo>
                    <a:pt x="817244" y="478472"/>
                  </a:lnTo>
                  <a:lnTo>
                    <a:pt x="834707" y="490219"/>
                  </a:lnTo>
                  <a:lnTo>
                    <a:pt x="846454" y="507682"/>
                  </a:lnTo>
                  <a:lnTo>
                    <a:pt x="850900" y="528954"/>
                  </a:lnTo>
                  <a:lnTo>
                    <a:pt x="850900" y="749299"/>
                  </a:lnTo>
                  <a:lnTo>
                    <a:pt x="846454" y="770572"/>
                  </a:lnTo>
                  <a:lnTo>
                    <a:pt x="834707" y="788352"/>
                  </a:lnTo>
                  <a:lnTo>
                    <a:pt x="817244" y="800099"/>
                  </a:lnTo>
                  <a:lnTo>
                    <a:pt x="795654" y="804227"/>
                  </a:lnTo>
                  <a:lnTo>
                    <a:pt x="54927" y="804227"/>
                  </a:lnTo>
                  <a:lnTo>
                    <a:pt x="33654" y="800099"/>
                  </a:lnTo>
                  <a:lnTo>
                    <a:pt x="16192" y="788352"/>
                  </a:lnTo>
                  <a:lnTo>
                    <a:pt x="4444" y="770572"/>
                  </a:lnTo>
                  <a:lnTo>
                    <a:pt x="0" y="749299"/>
                  </a:lnTo>
                  <a:lnTo>
                    <a:pt x="0" y="52895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74022" y="4239895"/>
              <a:ext cx="2856230" cy="1267460"/>
            </a:xfrm>
            <a:custGeom>
              <a:avLst/>
              <a:gdLst/>
              <a:ahLst/>
              <a:cxnLst/>
              <a:rect l="l" t="t" r="r" b="b"/>
              <a:pathLst>
                <a:path w="2856229" h="1267460">
                  <a:moveTo>
                    <a:pt x="0" y="211137"/>
                  </a:moveTo>
                  <a:lnTo>
                    <a:pt x="5714" y="162877"/>
                  </a:lnTo>
                  <a:lnTo>
                    <a:pt x="21589" y="118427"/>
                  </a:lnTo>
                  <a:lnTo>
                    <a:pt x="46354" y="79057"/>
                  </a:lnTo>
                  <a:lnTo>
                    <a:pt x="79057" y="46354"/>
                  </a:lnTo>
                  <a:lnTo>
                    <a:pt x="118427" y="21589"/>
                  </a:lnTo>
                  <a:lnTo>
                    <a:pt x="162877" y="5714"/>
                  </a:lnTo>
                  <a:lnTo>
                    <a:pt x="211137" y="0"/>
                  </a:lnTo>
                  <a:lnTo>
                    <a:pt x="2645092" y="0"/>
                  </a:lnTo>
                  <a:lnTo>
                    <a:pt x="2693669" y="5714"/>
                  </a:lnTo>
                  <a:lnTo>
                    <a:pt x="2738119" y="21589"/>
                  </a:lnTo>
                  <a:lnTo>
                    <a:pt x="2777172" y="46354"/>
                  </a:lnTo>
                  <a:lnTo>
                    <a:pt x="2809875" y="79057"/>
                  </a:lnTo>
                  <a:lnTo>
                    <a:pt x="2834957" y="118427"/>
                  </a:lnTo>
                  <a:lnTo>
                    <a:pt x="2850832" y="162877"/>
                  </a:lnTo>
                  <a:lnTo>
                    <a:pt x="2856229" y="211137"/>
                  </a:lnTo>
                  <a:lnTo>
                    <a:pt x="2856229" y="1056004"/>
                  </a:lnTo>
                  <a:lnTo>
                    <a:pt x="2850832" y="1104264"/>
                  </a:lnTo>
                  <a:lnTo>
                    <a:pt x="2834957" y="1148714"/>
                  </a:lnTo>
                  <a:lnTo>
                    <a:pt x="2809875" y="1188084"/>
                  </a:lnTo>
                  <a:lnTo>
                    <a:pt x="2777172" y="1220787"/>
                  </a:lnTo>
                  <a:lnTo>
                    <a:pt x="2738119" y="1245552"/>
                  </a:lnTo>
                  <a:lnTo>
                    <a:pt x="2693669" y="1261427"/>
                  </a:lnTo>
                  <a:lnTo>
                    <a:pt x="2645092" y="1267142"/>
                  </a:lnTo>
                  <a:lnTo>
                    <a:pt x="211137" y="1267142"/>
                  </a:lnTo>
                  <a:lnTo>
                    <a:pt x="162877" y="1261427"/>
                  </a:lnTo>
                  <a:lnTo>
                    <a:pt x="118427" y="1245552"/>
                  </a:lnTo>
                  <a:lnTo>
                    <a:pt x="79057" y="1220787"/>
                  </a:lnTo>
                  <a:lnTo>
                    <a:pt x="46354" y="1188084"/>
                  </a:lnTo>
                  <a:lnTo>
                    <a:pt x="21589" y="1148714"/>
                  </a:lnTo>
                  <a:lnTo>
                    <a:pt x="5714" y="1104264"/>
                  </a:lnTo>
                  <a:lnTo>
                    <a:pt x="0" y="1056004"/>
                  </a:lnTo>
                  <a:lnTo>
                    <a:pt x="0" y="211137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2425" y="4318952"/>
              <a:ext cx="734695" cy="78930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14407" y="4658042"/>
              <a:ext cx="250825" cy="206375"/>
            </a:xfrm>
            <a:custGeom>
              <a:avLst/>
              <a:gdLst/>
              <a:ahLst/>
              <a:cxnLst/>
              <a:rect l="l" t="t" r="r" b="b"/>
              <a:pathLst>
                <a:path w="250825" h="206375">
                  <a:moveTo>
                    <a:pt x="0" y="103187"/>
                  </a:moveTo>
                  <a:lnTo>
                    <a:pt x="103187" y="0"/>
                  </a:lnTo>
                  <a:lnTo>
                    <a:pt x="103187" y="51435"/>
                  </a:lnTo>
                  <a:lnTo>
                    <a:pt x="147319" y="51435"/>
                  </a:lnTo>
                  <a:lnTo>
                    <a:pt x="147319" y="0"/>
                  </a:lnTo>
                  <a:lnTo>
                    <a:pt x="250507" y="103187"/>
                  </a:lnTo>
                  <a:lnTo>
                    <a:pt x="147319" y="206375"/>
                  </a:lnTo>
                  <a:lnTo>
                    <a:pt x="147319" y="154622"/>
                  </a:lnTo>
                  <a:lnTo>
                    <a:pt x="103187" y="154622"/>
                  </a:lnTo>
                  <a:lnTo>
                    <a:pt x="103187" y="206375"/>
                  </a:lnTo>
                  <a:lnTo>
                    <a:pt x="0" y="10318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81000" y="4895215"/>
            <a:ext cx="2444750" cy="1527175"/>
            <a:chOff x="381000" y="4895215"/>
            <a:chExt cx="2444750" cy="152717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" y="4895215"/>
              <a:ext cx="1694814" cy="15271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5480" y="5343207"/>
              <a:ext cx="889952" cy="835025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5729604" y="4123054"/>
            <a:ext cx="6085840" cy="369570"/>
          </a:xfrm>
          <a:custGeom>
            <a:avLst/>
            <a:gdLst/>
            <a:ahLst/>
            <a:cxnLst/>
            <a:rect l="l" t="t" r="r" b="b"/>
            <a:pathLst>
              <a:path w="6085840" h="369570">
                <a:moveTo>
                  <a:pt x="6085522" y="0"/>
                </a:moveTo>
                <a:lnTo>
                  <a:pt x="0" y="0"/>
                </a:lnTo>
                <a:lnTo>
                  <a:pt x="0" y="369252"/>
                </a:lnTo>
                <a:lnTo>
                  <a:pt x="6085522" y="369252"/>
                </a:lnTo>
                <a:lnTo>
                  <a:pt x="6085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29605" y="4480877"/>
            <a:ext cx="6081395" cy="923290"/>
          </a:xfrm>
          <a:custGeom>
            <a:avLst/>
            <a:gdLst/>
            <a:ahLst/>
            <a:cxnLst/>
            <a:rect l="l" t="t" r="r" b="b"/>
            <a:pathLst>
              <a:path w="6081395" h="923289">
                <a:moveTo>
                  <a:pt x="6081077" y="0"/>
                </a:moveTo>
                <a:lnTo>
                  <a:pt x="0" y="0"/>
                </a:lnTo>
                <a:lnTo>
                  <a:pt x="0" y="242570"/>
                </a:lnTo>
                <a:lnTo>
                  <a:pt x="0" y="923290"/>
                </a:lnTo>
                <a:lnTo>
                  <a:pt x="6081077" y="923290"/>
                </a:lnTo>
                <a:lnTo>
                  <a:pt x="6081077" y="242570"/>
                </a:lnTo>
                <a:lnTo>
                  <a:pt x="60810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5632767" y="6010592"/>
            <a:ext cx="1405255" cy="771525"/>
            <a:chOff x="5632767" y="6010592"/>
            <a:chExt cx="1405255" cy="771525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2767" y="6010592"/>
              <a:ext cx="853439" cy="7712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2384" y="6105207"/>
              <a:ext cx="655319" cy="615632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5505132" y="5407977"/>
            <a:ext cx="408940" cy="440055"/>
          </a:xfrm>
          <a:custGeom>
            <a:avLst/>
            <a:gdLst/>
            <a:ahLst/>
            <a:cxnLst/>
            <a:rect l="l" t="t" r="r" b="b"/>
            <a:pathLst>
              <a:path w="408939" h="440054">
                <a:moveTo>
                  <a:pt x="102234" y="0"/>
                </a:moveTo>
                <a:lnTo>
                  <a:pt x="0" y="0"/>
                </a:lnTo>
                <a:lnTo>
                  <a:pt x="0" y="388937"/>
                </a:lnTo>
                <a:lnTo>
                  <a:pt x="306387" y="388937"/>
                </a:lnTo>
                <a:lnTo>
                  <a:pt x="306387" y="440055"/>
                </a:lnTo>
                <a:lnTo>
                  <a:pt x="408622" y="337820"/>
                </a:lnTo>
                <a:lnTo>
                  <a:pt x="357345" y="286702"/>
                </a:lnTo>
                <a:lnTo>
                  <a:pt x="102234" y="286702"/>
                </a:lnTo>
                <a:lnTo>
                  <a:pt x="102234" y="0"/>
                </a:lnTo>
                <a:close/>
              </a:path>
              <a:path w="408939" h="440054">
                <a:moveTo>
                  <a:pt x="306387" y="235902"/>
                </a:moveTo>
                <a:lnTo>
                  <a:pt x="306387" y="286702"/>
                </a:lnTo>
                <a:lnTo>
                  <a:pt x="357345" y="286702"/>
                </a:lnTo>
                <a:lnTo>
                  <a:pt x="306387" y="235902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855344" y="779462"/>
            <a:ext cx="7503159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20" dirty="0">
                <a:solidFill>
                  <a:srgbClr val="000000"/>
                </a:solidFill>
                <a:latin typeface="Times New Roman"/>
                <a:cs typeface="Times New Roman"/>
              </a:rPr>
              <a:t>IDS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(Intrusion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Detection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85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6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Σύστημα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5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ανίχνευσης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εισβολών)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1515" y="1494472"/>
            <a:ext cx="6332855" cy="7988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3505" marR="5080" indent="-91440">
              <a:lnSpc>
                <a:spcPts val="1240"/>
              </a:lnSpc>
              <a:spcBef>
                <a:spcPts val="15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dirty="0"/>
              <a:t>	</a:t>
            </a:r>
            <a:r>
              <a:rPr sz="1050" spc="75" dirty="0">
                <a:latin typeface="Calibri"/>
                <a:cs typeface="Calibri"/>
              </a:rPr>
              <a:t>Όταν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δεν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υπάρχει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εγγύηση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για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συνεχή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ενημέρωση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των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υπογραφών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επιθέσεων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ή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το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u="sng" spc="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σύστημα</a:t>
            </a:r>
            <a:r>
              <a:rPr sz="1050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5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είναι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κρίσιμο,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είναι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σκόπιμο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να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εφαρμόζονται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IDS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που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βασίζονται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σε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ανωμαλίες.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BA00"/>
              </a:buClr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103505" marR="451484" indent="-91440">
              <a:lnSpc>
                <a:spcPct val="100000"/>
              </a:lnSpc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dirty="0"/>
              <a:t>	</a:t>
            </a:r>
            <a:r>
              <a:rPr sz="1050" spc="75" dirty="0">
                <a:latin typeface="Calibri"/>
                <a:cs typeface="Calibri"/>
              </a:rPr>
              <a:t>Αυτός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ο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τύπος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IDS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αποσκοπεί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στον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εντοπισμό</a:t>
            </a:r>
            <a:r>
              <a:rPr sz="1050" b="1" spc="4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σημαντικών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αποκλίσεων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από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την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"κανονική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συμπεριφορά"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συσκευής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ή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ενός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δικτύου: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4394" y="2411412"/>
            <a:ext cx="36976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03505" algn="l"/>
              </a:tabLst>
            </a:pPr>
            <a:r>
              <a:rPr sz="900" spc="40" dirty="0">
                <a:latin typeface="Calibri"/>
                <a:cs typeface="Calibri"/>
              </a:rPr>
              <a:t>Οτιδήποτε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δεν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είναι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"φυσιολογικό"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ταξινομείται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ως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"ανώμαλο",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αλλά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1394" y="2568892"/>
            <a:ext cx="5613400" cy="516890"/>
          </a:xfrm>
          <a:prstGeom prst="rect">
            <a:avLst/>
          </a:prstGeom>
          <a:ln w="15875">
            <a:solidFill>
              <a:srgbClr val="BF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42875" indent="-90805">
              <a:lnSpc>
                <a:spcPct val="100000"/>
              </a:lnSpc>
              <a:spcBef>
                <a:spcPts val="81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42875" algn="l"/>
              </a:tabLst>
            </a:pPr>
            <a:r>
              <a:rPr sz="800" i="1" spc="45" dirty="0">
                <a:latin typeface="Calibri"/>
                <a:cs typeface="Calibri"/>
              </a:rPr>
              <a:t>Τι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45" dirty="0">
                <a:latin typeface="Calibri"/>
                <a:cs typeface="Calibri"/>
              </a:rPr>
              <a:t>είναι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φυσιολογικό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60" dirty="0">
                <a:latin typeface="Calibri"/>
                <a:cs typeface="Calibri"/>
              </a:rPr>
              <a:t>ή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60" dirty="0">
                <a:latin typeface="Calibri"/>
                <a:cs typeface="Calibri"/>
              </a:rPr>
              <a:t>ανώμαλο</a:t>
            </a:r>
            <a:endParaRPr sz="800">
              <a:latin typeface="Calibri"/>
              <a:cs typeface="Calibri"/>
            </a:endParaRPr>
          </a:p>
          <a:p>
            <a:pPr marL="142875" indent="-90805">
              <a:lnSpc>
                <a:spcPct val="100000"/>
              </a:lnSpc>
              <a:spcBef>
                <a:spcPts val="91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42875" algn="l"/>
              </a:tabLst>
            </a:pPr>
            <a:r>
              <a:rPr sz="800" i="1" spc="65" dirty="0">
                <a:latin typeface="Calibri"/>
                <a:cs typeface="Calibri"/>
              </a:rPr>
              <a:t>Πού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βρίσκονται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τα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όρια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της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κανονικότητας;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ένας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αιτιώδης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θόρυβος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45" dirty="0">
                <a:latin typeface="Calibri"/>
                <a:cs typeface="Calibri"/>
              </a:rPr>
              <a:t>είναι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απειλητικό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10" dirty="0">
                <a:latin typeface="Calibri"/>
                <a:cs typeface="Calibri"/>
              </a:rPr>
              <a:t>γεγονός</a:t>
            </a:r>
            <a:r>
              <a:rPr sz="800" i="1" spc="-7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4394" y="3180715"/>
            <a:ext cx="54635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04139" algn="l"/>
              </a:tabLst>
            </a:pPr>
            <a:r>
              <a:rPr sz="900" spc="85" dirty="0">
                <a:latin typeface="Calibri"/>
                <a:cs typeface="Calibri"/>
              </a:rPr>
              <a:t>Η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ταξινόμηση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βασίζεται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σε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ευρετικές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μεθόδους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ή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κανόνες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όχι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σε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υπογραφές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/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μοτίβα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επίθεσης.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17206" y="4353243"/>
            <a:ext cx="868680" cy="221615"/>
          </a:xfrm>
          <a:prstGeom prst="rect">
            <a:avLst/>
          </a:prstGeom>
          <a:solidFill>
            <a:srgbClr val="000000"/>
          </a:solidFill>
          <a:ln w="15875">
            <a:solidFill>
              <a:srgbClr val="F7CFE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350"/>
              </a:spcBef>
            </a:pPr>
            <a:r>
              <a:rPr sz="500" b="1" spc="50" dirty="0">
                <a:solidFill>
                  <a:srgbClr val="FFFFFF"/>
                </a:solidFill>
                <a:latin typeface="Calibri"/>
                <a:cs typeface="Calibri"/>
              </a:rPr>
              <a:t>Τεχνικές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29824" y="4740957"/>
            <a:ext cx="125110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80" dirty="0">
                <a:latin typeface="Calibri"/>
                <a:cs typeface="Calibri"/>
              </a:rPr>
              <a:t>Προσαρμογή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αλγορίθμων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82925" y="4204652"/>
            <a:ext cx="33782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spc="35" dirty="0">
                <a:latin typeface="Calibri"/>
                <a:cs typeface="Calibri"/>
              </a:rPr>
              <a:t>Κ</a:t>
            </a:r>
            <a:r>
              <a:rPr sz="400" spc="45" dirty="0">
                <a:latin typeface="Calibri"/>
                <a:cs typeface="Calibri"/>
              </a:rPr>
              <a:t>α</a:t>
            </a:r>
            <a:r>
              <a:rPr sz="400" spc="25" dirty="0">
                <a:latin typeface="Calibri"/>
                <a:cs typeface="Calibri"/>
              </a:rPr>
              <a:t>τ</a:t>
            </a:r>
            <a:r>
              <a:rPr sz="400" spc="45" dirty="0">
                <a:latin typeface="Calibri"/>
                <a:cs typeface="Calibri"/>
              </a:rPr>
              <a:t>α</a:t>
            </a:r>
            <a:r>
              <a:rPr sz="400" spc="30" dirty="0">
                <a:latin typeface="Calibri"/>
                <a:cs typeface="Calibri"/>
              </a:rPr>
              <a:t>γ</a:t>
            </a:r>
            <a:r>
              <a:rPr sz="400" spc="40" dirty="0">
                <a:latin typeface="Calibri"/>
                <a:cs typeface="Calibri"/>
              </a:rPr>
              <a:t>ρα</a:t>
            </a:r>
            <a:r>
              <a:rPr sz="400" spc="55" dirty="0">
                <a:latin typeface="Calibri"/>
                <a:cs typeface="Calibri"/>
              </a:rPr>
              <a:t>φ</a:t>
            </a:r>
            <a:r>
              <a:rPr sz="400" spc="30" dirty="0">
                <a:latin typeface="Calibri"/>
                <a:cs typeface="Calibri"/>
              </a:rPr>
              <a:t>έ</a:t>
            </a:r>
            <a:r>
              <a:rPr sz="400" spc="40" dirty="0">
                <a:latin typeface="Calibri"/>
                <a:cs typeface="Calibri"/>
              </a:rPr>
              <a:t>ς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16294" y="4752975"/>
            <a:ext cx="1498600" cy="483722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7305" marR="5080" indent="-14604">
              <a:lnSpc>
                <a:spcPts val="660"/>
              </a:lnSpc>
              <a:spcBef>
                <a:spcPts val="170"/>
              </a:spcBef>
            </a:pPr>
            <a:r>
              <a:rPr sz="1050" spc="65" dirty="0">
                <a:latin typeface="Calibri"/>
                <a:cs typeface="Calibri"/>
              </a:rPr>
              <a:t>Ανιχνευτής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ανωμαλιών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που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βασίζεται </a:t>
            </a:r>
            <a:r>
              <a:rPr sz="1050" spc="-12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σε </a:t>
            </a:r>
            <a:r>
              <a:rPr sz="1050" spc="50" dirty="0">
                <a:latin typeface="Calibri"/>
                <a:cs typeface="Calibri"/>
              </a:rPr>
              <a:t>ευρετικούς </a:t>
            </a:r>
            <a:r>
              <a:rPr sz="1050" spc="55" dirty="0">
                <a:latin typeface="Calibri"/>
                <a:cs typeface="Calibri"/>
              </a:rPr>
              <a:t>αλγορίθμους </a:t>
            </a:r>
            <a:r>
              <a:rPr sz="1050" spc="65" dirty="0">
                <a:latin typeface="Calibri"/>
                <a:cs typeface="Calibri"/>
              </a:rPr>
              <a:t>ή </a:t>
            </a:r>
            <a:r>
              <a:rPr sz="1050" spc="70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αλγορίθμους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ML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93584" y="5953964"/>
            <a:ext cx="124491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65" dirty="0">
                <a:latin typeface="Calibri"/>
                <a:cs typeface="Calibri"/>
              </a:rPr>
              <a:t>Συλλογή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δεδομένων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30800" y="5368925"/>
            <a:ext cx="48831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50" dirty="0">
                <a:latin typeface="Calibri"/>
                <a:cs typeface="Calibri"/>
              </a:rPr>
              <a:t>Ειδοποίηση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127105" y="5512434"/>
            <a:ext cx="121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29604" y="3862863"/>
            <a:ext cx="6081395" cy="1109278"/>
          </a:xfrm>
          <a:prstGeom prst="rect">
            <a:avLst/>
          </a:prstGeom>
          <a:ln w="9525">
            <a:solidFill>
              <a:srgbClr val="CF2D1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550" dirty="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800" spc="45" dirty="0">
                <a:latin typeface="Calibri"/>
                <a:cs typeface="Calibri"/>
              </a:rPr>
              <a:t>Τα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ακόλουθα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"συμβάντα"</a:t>
            </a:r>
            <a:r>
              <a:rPr sz="800" spc="35" dirty="0">
                <a:latin typeface="Calibri"/>
                <a:cs typeface="Calibri"/>
              </a:rPr>
              <a:t> είναι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μερικά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παραδείγματα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μετρήσιμων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συμβάντων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που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μπορούν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να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χρησιμοποιηθούν</a:t>
            </a:r>
            <a:r>
              <a:rPr sz="800" spc="35" dirty="0">
                <a:latin typeface="Calibri"/>
                <a:cs typeface="Calibri"/>
              </a:rPr>
              <a:t> για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τον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εντοπισμό</a:t>
            </a:r>
            <a:r>
              <a:rPr sz="800" spc="35" dirty="0">
                <a:latin typeface="Calibri"/>
                <a:cs typeface="Calibri"/>
              </a:rPr>
              <a:t> ανωμαλιών:</a:t>
            </a:r>
            <a:endParaRPr sz="800" dirty="0">
              <a:latin typeface="Calibri"/>
              <a:cs typeface="Calibri"/>
            </a:endParaRPr>
          </a:p>
          <a:p>
            <a:pPr marL="257810" indent="-171450">
              <a:lnSpc>
                <a:spcPct val="100000"/>
              </a:lnSpc>
              <a:spcBef>
                <a:spcPts val="335"/>
              </a:spcBef>
              <a:buSzPct val="150000"/>
              <a:buFont typeface="Arial"/>
              <a:buChar char="•"/>
              <a:tabLst>
                <a:tab pos="257175" algn="l"/>
                <a:tab pos="257810" algn="l"/>
              </a:tabLst>
            </a:pPr>
            <a:r>
              <a:rPr sz="800" spc="80" dirty="0">
                <a:latin typeface="Calibri"/>
                <a:cs typeface="Calibri"/>
              </a:rPr>
              <a:t>Ο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χρόνος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που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συμβαίνει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συγκεκριμένο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γεγονός</a:t>
            </a:r>
            <a:endParaRPr sz="800" dirty="0">
              <a:latin typeface="Calibri"/>
              <a:cs typeface="Calibri"/>
            </a:endParaRPr>
          </a:p>
          <a:p>
            <a:pPr marL="257810" indent="-171450">
              <a:lnSpc>
                <a:spcPct val="100000"/>
              </a:lnSpc>
              <a:spcBef>
                <a:spcPts val="335"/>
              </a:spcBef>
              <a:buSzPct val="150000"/>
              <a:buFont typeface="Arial"/>
              <a:buChar char="•"/>
              <a:tabLst>
                <a:tab pos="257175" algn="l"/>
                <a:tab pos="257810" algn="l"/>
              </a:tabLst>
            </a:pPr>
            <a:r>
              <a:rPr sz="800" spc="80" dirty="0">
                <a:latin typeface="Calibri"/>
                <a:cs typeface="Calibri"/>
              </a:rPr>
              <a:t>Ο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αριθμός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των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φορών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που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συμβαίνει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συγκεκριμένο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γεγονός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σε</a:t>
            </a:r>
            <a:r>
              <a:rPr sz="800" spc="30" dirty="0">
                <a:latin typeface="Calibri"/>
                <a:cs typeface="Calibri"/>
              </a:rPr>
              <a:t> χρονική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περίοδο</a:t>
            </a:r>
            <a:endParaRPr sz="800" dirty="0">
              <a:latin typeface="Calibri"/>
              <a:cs typeface="Calibri"/>
            </a:endParaRPr>
          </a:p>
          <a:p>
            <a:pPr marL="257810" indent="-171450">
              <a:lnSpc>
                <a:spcPct val="100000"/>
              </a:lnSpc>
              <a:spcBef>
                <a:spcPts val="340"/>
              </a:spcBef>
              <a:buSzPct val="150000"/>
              <a:buFont typeface="Arial"/>
              <a:buChar char="•"/>
              <a:tabLst>
                <a:tab pos="257175" algn="l"/>
                <a:tab pos="257810" algn="l"/>
              </a:tabLst>
            </a:pPr>
            <a:r>
              <a:rPr sz="800" spc="40" dirty="0">
                <a:latin typeface="Calibri"/>
                <a:cs typeface="Calibri"/>
              </a:rPr>
              <a:t>Οι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τρέχουσες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τιμές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των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μεταβλητών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του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συστήματος</a:t>
            </a:r>
            <a:endParaRPr sz="800" dirty="0">
              <a:latin typeface="Calibri"/>
              <a:cs typeface="Calibri"/>
            </a:endParaRPr>
          </a:p>
          <a:p>
            <a:pPr marL="257810" indent="-171450">
              <a:lnSpc>
                <a:spcPct val="100000"/>
              </a:lnSpc>
              <a:spcBef>
                <a:spcPts val="290"/>
              </a:spcBef>
              <a:buSzPct val="150000"/>
              <a:buFont typeface="Arial"/>
              <a:buChar char="•"/>
              <a:tabLst>
                <a:tab pos="257175" algn="l"/>
                <a:tab pos="257810" algn="l"/>
              </a:tabLst>
            </a:pPr>
            <a:r>
              <a:rPr sz="800" spc="45" dirty="0">
                <a:latin typeface="Calibri"/>
                <a:cs typeface="Calibri"/>
              </a:rPr>
              <a:t>Το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ποσοστό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χρήσης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των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πόρων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του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συστήματος</a:t>
            </a:r>
            <a:endParaRPr sz="800" dirty="0">
              <a:latin typeface="Calibri"/>
              <a:cs typeface="Calibri"/>
            </a:endParaRPr>
          </a:p>
          <a:p>
            <a:pPr marL="257810" indent="-171450">
              <a:lnSpc>
                <a:spcPct val="100000"/>
              </a:lnSpc>
              <a:spcBef>
                <a:spcPts val="290"/>
              </a:spcBef>
              <a:buSzPct val="150000"/>
              <a:buFont typeface="Arial"/>
              <a:buChar char="•"/>
              <a:tabLst>
                <a:tab pos="257175" algn="l"/>
                <a:tab pos="257810" algn="l"/>
              </a:tabLst>
            </a:pPr>
            <a:r>
              <a:rPr sz="600" spc="30" dirty="0">
                <a:latin typeface="Calibri"/>
                <a:cs typeface="Calibri"/>
              </a:rPr>
              <a:t>...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29604" y="3504882"/>
            <a:ext cx="6081395" cy="287899"/>
          </a:xfrm>
          <a:prstGeom prst="rect">
            <a:avLst/>
          </a:prstGeom>
          <a:ln w="9525">
            <a:solidFill>
              <a:srgbClr val="CF2D1C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6360" marR="205104">
              <a:lnSpc>
                <a:spcPct val="101699"/>
              </a:lnSpc>
              <a:spcBef>
                <a:spcPts val="320"/>
              </a:spcBef>
            </a:pPr>
            <a:r>
              <a:rPr sz="800" spc="40" dirty="0">
                <a:latin typeface="Calibri"/>
                <a:cs typeface="Calibri"/>
              </a:rPr>
              <a:t>Αυτός </a:t>
            </a:r>
            <a:r>
              <a:rPr sz="800" spc="45" dirty="0">
                <a:latin typeface="Calibri"/>
                <a:cs typeface="Calibri"/>
              </a:rPr>
              <a:t>ο </a:t>
            </a:r>
            <a:r>
              <a:rPr sz="800" spc="40" dirty="0">
                <a:latin typeface="Calibri"/>
                <a:cs typeface="Calibri"/>
              </a:rPr>
              <a:t>τύπος </a:t>
            </a:r>
            <a:r>
              <a:rPr sz="800" spc="35" dirty="0">
                <a:latin typeface="Calibri"/>
                <a:cs typeface="Calibri"/>
              </a:rPr>
              <a:t>τεχνικής </a:t>
            </a:r>
            <a:r>
              <a:rPr sz="800" spc="40" dirty="0">
                <a:latin typeface="Calibri"/>
                <a:cs typeface="Calibri"/>
              </a:rPr>
              <a:t>μπορεί </a:t>
            </a:r>
            <a:r>
              <a:rPr sz="800" spc="45" dirty="0">
                <a:latin typeface="Calibri"/>
                <a:cs typeface="Calibri"/>
              </a:rPr>
              <a:t>να </a:t>
            </a:r>
            <a:r>
              <a:rPr sz="800" spc="35" dirty="0">
                <a:latin typeface="Calibri"/>
                <a:cs typeface="Calibri"/>
              </a:rPr>
              <a:t>απαιτεί </a:t>
            </a:r>
            <a:r>
              <a:rPr sz="800" spc="45" dirty="0">
                <a:latin typeface="Calibri"/>
                <a:cs typeface="Calibri"/>
              </a:rPr>
              <a:t>από </a:t>
            </a:r>
            <a:r>
              <a:rPr sz="800" spc="35" dirty="0">
                <a:latin typeface="Calibri"/>
                <a:cs typeface="Calibri"/>
              </a:rPr>
              <a:t>τον διαχειριστή IT/OT </a:t>
            </a:r>
            <a:r>
              <a:rPr sz="800" spc="45" dirty="0">
                <a:latin typeface="Calibri"/>
                <a:cs typeface="Calibri"/>
              </a:rPr>
              <a:t>να </a:t>
            </a:r>
            <a:r>
              <a:rPr sz="800" spc="35" dirty="0">
                <a:latin typeface="Calibri"/>
                <a:cs typeface="Calibri"/>
              </a:rPr>
              <a:t>θέσει το IDS </a:t>
            </a:r>
            <a:r>
              <a:rPr sz="800" spc="30" dirty="0">
                <a:latin typeface="Calibri"/>
                <a:cs typeface="Calibri"/>
              </a:rPr>
              <a:t>(Intrusion </a:t>
            </a:r>
            <a:r>
              <a:rPr sz="800" spc="35" dirty="0">
                <a:latin typeface="Calibri"/>
                <a:cs typeface="Calibri"/>
              </a:rPr>
              <a:t>Detection </a:t>
            </a:r>
            <a:r>
              <a:rPr sz="800" spc="40" dirty="0">
                <a:latin typeface="Calibri"/>
                <a:cs typeface="Calibri"/>
              </a:rPr>
              <a:t>System </a:t>
            </a:r>
            <a:r>
              <a:rPr sz="800" spc="25" dirty="0">
                <a:latin typeface="Calibri"/>
                <a:cs typeface="Calibri"/>
              </a:rPr>
              <a:t>- </a:t>
            </a:r>
            <a:r>
              <a:rPr sz="800" spc="40" dirty="0">
                <a:latin typeface="Calibri"/>
                <a:cs typeface="Calibri"/>
              </a:rPr>
              <a:t>Σύστημα ανίχνευσης εισβολών) </a:t>
            </a:r>
            <a:r>
              <a:rPr sz="800" spc="45" dirty="0">
                <a:latin typeface="Calibri"/>
                <a:cs typeface="Calibri"/>
              </a:rPr>
              <a:t>σε </a:t>
            </a:r>
            <a:r>
              <a:rPr sz="800" spc="35" dirty="0">
                <a:latin typeface="Calibri"/>
                <a:cs typeface="Calibri"/>
              </a:rPr>
              <a:t>"λειτουργία </a:t>
            </a:r>
            <a:r>
              <a:rPr sz="800" spc="-1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μάθησης",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ώστε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να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μπορεί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να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μαθαίνει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από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την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κανονική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δραστηριότητα.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964237" y="5017781"/>
            <a:ext cx="3442970" cy="755015"/>
          </a:xfrm>
          <a:prstGeom prst="rect">
            <a:avLst/>
          </a:prstGeom>
          <a:solidFill>
            <a:srgbClr val="FFBA00"/>
          </a:solidFill>
        </p:spPr>
        <p:txBody>
          <a:bodyPr vert="horz" wrap="square" lIns="0" tIns="857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75"/>
              </a:spcBef>
            </a:pPr>
            <a:r>
              <a:rPr sz="800" spc="55" dirty="0">
                <a:solidFill>
                  <a:srgbClr val="FFFFFF"/>
                </a:solidFill>
                <a:latin typeface="Calibri"/>
                <a:cs typeface="Calibri"/>
              </a:rPr>
              <a:t>Υπάρχουν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45" dirty="0">
                <a:solidFill>
                  <a:srgbClr val="FFFFFF"/>
                </a:solidFill>
                <a:latin typeface="Calibri"/>
                <a:cs typeface="Calibri"/>
              </a:rPr>
              <a:t>τρεις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Calibri"/>
                <a:cs typeface="Calibri"/>
              </a:rPr>
              <a:t>κύριες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40" dirty="0">
                <a:solidFill>
                  <a:srgbClr val="FFFFFF"/>
                </a:solidFill>
                <a:latin typeface="Calibri"/>
                <a:cs typeface="Calibri"/>
              </a:rPr>
              <a:t>τεχνικές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50" dirty="0">
                <a:solidFill>
                  <a:srgbClr val="FFFFFF"/>
                </a:solidFill>
                <a:latin typeface="Calibri"/>
                <a:cs typeface="Calibri"/>
              </a:rPr>
              <a:t>ανίχνευσης:</a:t>
            </a:r>
            <a:endParaRPr sz="800" dirty="0">
              <a:latin typeface="Calibri"/>
              <a:cs typeface="Calibri"/>
            </a:endParaRPr>
          </a:p>
          <a:p>
            <a:pPr marL="189230" indent="-97790">
              <a:lnSpc>
                <a:spcPts val="1315"/>
              </a:lnSpc>
              <a:spcBef>
                <a:spcPts val="50"/>
              </a:spcBef>
              <a:buSzPct val="157142"/>
              <a:buChar char="-"/>
              <a:tabLst>
                <a:tab pos="189230" algn="l"/>
              </a:tabLst>
            </a:pPr>
            <a:r>
              <a:rPr sz="700" b="1" spc="50" dirty="0">
                <a:solidFill>
                  <a:srgbClr val="BF0000"/>
                </a:solidFill>
                <a:latin typeface="Calibri"/>
                <a:cs typeface="Calibri"/>
              </a:rPr>
              <a:t>Μάθηση</a:t>
            </a:r>
            <a:r>
              <a:rPr sz="700" b="1" spc="-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700" b="1" spc="50" dirty="0">
                <a:solidFill>
                  <a:srgbClr val="BF0000"/>
                </a:solidFill>
                <a:latin typeface="Calibri"/>
                <a:cs typeface="Calibri"/>
              </a:rPr>
              <a:t>με</a:t>
            </a:r>
            <a:r>
              <a:rPr sz="700" b="1" spc="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700" b="1" spc="50" dirty="0">
                <a:solidFill>
                  <a:srgbClr val="BF0000"/>
                </a:solidFill>
                <a:latin typeface="Calibri"/>
                <a:cs typeface="Calibri"/>
              </a:rPr>
              <a:t>επίβλεψη</a:t>
            </a:r>
            <a:endParaRPr sz="700" dirty="0">
              <a:latin typeface="Calibri"/>
              <a:cs typeface="Calibri"/>
            </a:endParaRPr>
          </a:p>
          <a:p>
            <a:pPr marL="189230" indent="-97790">
              <a:lnSpc>
                <a:spcPts val="1315"/>
              </a:lnSpc>
              <a:buSzPct val="157142"/>
              <a:buChar char="-"/>
              <a:tabLst>
                <a:tab pos="189230" algn="l"/>
              </a:tabLst>
            </a:pPr>
            <a:r>
              <a:rPr sz="700" b="1" spc="50" dirty="0">
                <a:solidFill>
                  <a:srgbClr val="BF0000"/>
                </a:solidFill>
                <a:latin typeface="Calibri"/>
                <a:cs typeface="Calibri"/>
              </a:rPr>
              <a:t>Μάθηση</a:t>
            </a:r>
            <a:r>
              <a:rPr sz="700" b="1" spc="-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700" b="1" spc="30" dirty="0">
                <a:solidFill>
                  <a:srgbClr val="BF0000"/>
                </a:solidFill>
                <a:latin typeface="Calibri"/>
                <a:cs typeface="Calibri"/>
              </a:rPr>
              <a:t>χωρίς</a:t>
            </a:r>
            <a:r>
              <a:rPr sz="700" b="1" spc="-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700" b="1" spc="30" dirty="0">
                <a:solidFill>
                  <a:srgbClr val="BF0000"/>
                </a:solidFill>
                <a:latin typeface="Calibri"/>
                <a:cs typeface="Calibri"/>
              </a:rPr>
              <a:t>επίβλεψη</a:t>
            </a:r>
            <a:endParaRPr sz="700" dirty="0">
              <a:latin typeface="Calibri"/>
              <a:cs typeface="Calibri"/>
            </a:endParaRPr>
          </a:p>
          <a:p>
            <a:pPr marL="189230" indent="-97790">
              <a:lnSpc>
                <a:spcPct val="100000"/>
              </a:lnSpc>
              <a:spcBef>
                <a:spcPts val="45"/>
              </a:spcBef>
              <a:buSzPct val="157142"/>
              <a:buChar char="-"/>
              <a:tabLst>
                <a:tab pos="189230" algn="l"/>
              </a:tabLst>
            </a:pPr>
            <a:r>
              <a:rPr sz="700" b="1" spc="65" dirty="0">
                <a:solidFill>
                  <a:srgbClr val="BF0000"/>
                </a:solidFill>
                <a:latin typeface="Calibri"/>
                <a:cs typeface="Calibri"/>
              </a:rPr>
              <a:t>Η</a:t>
            </a:r>
            <a:r>
              <a:rPr sz="700" b="1" spc="-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700" b="1" spc="50" dirty="0">
                <a:solidFill>
                  <a:srgbClr val="BF0000"/>
                </a:solidFill>
                <a:latin typeface="Calibri"/>
                <a:cs typeface="Calibri"/>
              </a:rPr>
              <a:t>ημιεπίβλεψη</a:t>
            </a:r>
            <a:r>
              <a:rPr sz="7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700" b="1" spc="45" dirty="0">
                <a:solidFill>
                  <a:srgbClr val="BF0000"/>
                </a:solidFill>
                <a:latin typeface="Calibri"/>
                <a:cs typeface="Calibri"/>
              </a:rPr>
              <a:t>μάθηση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20890" y="2375217"/>
            <a:ext cx="4599940" cy="904094"/>
          </a:xfrm>
          <a:prstGeom prst="rect">
            <a:avLst/>
          </a:prstGeom>
          <a:ln w="41275">
            <a:solidFill>
              <a:srgbClr val="B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4935" marR="109220" algn="ctr">
              <a:lnSpc>
                <a:spcPct val="100000"/>
              </a:lnSpc>
              <a:spcBef>
                <a:spcPts val="330"/>
              </a:spcBef>
            </a:pPr>
            <a:r>
              <a:rPr sz="1400" spc="65" dirty="0">
                <a:latin typeface="Calibri"/>
                <a:cs typeface="Calibri"/>
              </a:rPr>
              <a:t>Αυτό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είναι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κάτι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που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μπορεί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να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συμβεί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εντονότερα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σε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περιβάλλοντα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55" dirty="0">
                <a:latin typeface="Calibri"/>
                <a:cs typeface="Calibri"/>
              </a:rPr>
              <a:t>λειτουργικού </a:t>
            </a:r>
            <a:r>
              <a:rPr sz="1400" spc="-190" dirty="0">
                <a:latin typeface="Calibri"/>
                <a:cs typeface="Calibri"/>
              </a:rPr>
              <a:t> </a:t>
            </a:r>
            <a:r>
              <a:rPr sz="1400" spc="55" dirty="0">
                <a:latin typeface="Calibri"/>
                <a:cs typeface="Calibri"/>
              </a:rPr>
              <a:t>ελέγχου, </a:t>
            </a:r>
            <a:r>
              <a:rPr sz="1400" spc="65" dirty="0">
                <a:latin typeface="Calibri"/>
                <a:cs typeface="Calibri"/>
              </a:rPr>
              <a:t>καθώς </a:t>
            </a:r>
            <a:r>
              <a:rPr sz="1400" spc="70" dirty="0">
                <a:latin typeface="Calibri"/>
                <a:cs typeface="Calibri"/>
              </a:rPr>
              <a:t>η </a:t>
            </a:r>
            <a:r>
              <a:rPr sz="1400" spc="60" dirty="0">
                <a:latin typeface="Calibri"/>
                <a:cs typeface="Calibri"/>
              </a:rPr>
              <a:t>σύνθετη </a:t>
            </a:r>
            <a:r>
              <a:rPr sz="1400" spc="55" dirty="0">
                <a:latin typeface="Calibri"/>
                <a:cs typeface="Calibri"/>
              </a:rPr>
              <a:t>και </a:t>
            </a:r>
            <a:r>
              <a:rPr sz="1400" spc="70" dirty="0">
                <a:latin typeface="Calibri"/>
                <a:cs typeface="Calibri"/>
              </a:rPr>
              <a:t>η </a:t>
            </a:r>
            <a:r>
              <a:rPr sz="1400" spc="60" dirty="0">
                <a:latin typeface="Calibri"/>
                <a:cs typeface="Calibri"/>
              </a:rPr>
              <a:t>ετερογενής </a:t>
            </a:r>
            <a:r>
              <a:rPr sz="1400" spc="70" dirty="0">
                <a:latin typeface="Calibri"/>
                <a:cs typeface="Calibri"/>
              </a:rPr>
              <a:t>φύση </a:t>
            </a:r>
            <a:r>
              <a:rPr sz="1400" spc="60" dirty="0">
                <a:latin typeface="Calibri"/>
                <a:cs typeface="Calibri"/>
              </a:rPr>
              <a:t>του περιβάλλοντος </a:t>
            </a:r>
            <a:r>
              <a:rPr sz="1400" spc="55" dirty="0">
                <a:latin typeface="Calibri"/>
                <a:cs typeface="Calibri"/>
              </a:rPr>
              <a:t>(ΤΠ-ΤΠ) </a:t>
            </a:r>
            <a:r>
              <a:rPr sz="1400" spc="60" dirty="0">
                <a:latin typeface="Calibri"/>
                <a:cs typeface="Calibri"/>
              </a:rPr>
              <a:t> μπορεί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να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μην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βοηθήσει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στη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60" dirty="0">
                <a:latin typeface="Calibri"/>
                <a:cs typeface="Calibri"/>
              </a:rPr>
              <a:t>διαδικασία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1325" y="0"/>
            <a:ext cx="11750675" cy="6880225"/>
            <a:chOff x="441325" y="0"/>
            <a:chExt cx="1175067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7675" y="1588769"/>
              <a:ext cx="11565255" cy="304800"/>
            </a:xfrm>
            <a:custGeom>
              <a:avLst/>
              <a:gdLst/>
              <a:ahLst/>
              <a:cxnLst/>
              <a:rect l="l" t="t" r="r" b="b"/>
              <a:pathLst>
                <a:path w="11565255" h="304800">
                  <a:moveTo>
                    <a:pt x="1156525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1565255" y="304800"/>
                  </a:lnTo>
                  <a:lnTo>
                    <a:pt x="1156525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9722" y="1893570"/>
              <a:ext cx="6613525" cy="3261360"/>
            </a:xfrm>
            <a:custGeom>
              <a:avLst/>
              <a:gdLst/>
              <a:ahLst/>
              <a:cxnLst/>
              <a:rect l="l" t="t" r="r" b="b"/>
              <a:pathLst>
                <a:path w="6613525" h="3261360">
                  <a:moveTo>
                    <a:pt x="6613207" y="0"/>
                  </a:moveTo>
                  <a:lnTo>
                    <a:pt x="0" y="0"/>
                  </a:lnTo>
                  <a:lnTo>
                    <a:pt x="0" y="3261359"/>
                  </a:lnTo>
                  <a:lnTo>
                    <a:pt x="6613207" y="3261359"/>
                  </a:lnTo>
                  <a:lnTo>
                    <a:pt x="6613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1325" y="1582419"/>
              <a:ext cx="11577955" cy="3578860"/>
            </a:xfrm>
            <a:custGeom>
              <a:avLst/>
              <a:gdLst/>
              <a:ahLst/>
              <a:cxnLst/>
              <a:rect l="l" t="t" r="r" b="b"/>
              <a:pathLst>
                <a:path w="11577955" h="3578860">
                  <a:moveTo>
                    <a:pt x="0" y="311150"/>
                  </a:moveTo>
                  <a:lnTo>
                    <a:pt x="11577955" y="311150"/>
                  </a:lnTo>
                </a:path>
                <a:path w="11577955" h="3578860">
                  <a:moveTo>
                    <a:pt x="0" y="2322829"/>
                  </a:moveTo>
                  <a:lnTo>
                    <a:pt x="11577955" y="2322829"/>
                  </a:lnTo>
                </a:path>
                <a:path w="11577955" h="3578860">
                  <a:moveTo>
                    <a:pt x="0" y="2840990"/>
                  </a:moveTo>
                  <a:lnTo>
                    <a:pt x="11577955" y="2840990"/>
                  </a:lnTo>
                </a:path>
                <a:path w="11577955" h="3578860">
                  <a:moveTo>
                    <a:pt x="6350" y="0"/>
                  </a:moveTo>
                  <a:lnTo>
                    <a:pt x="6350" y="3578859"/>
                  </a:lnTo>
                </a:path>
                <a:path w="11577955" h="3578860">
                  <a:moveTo>
                    <a:pt x="11571605" y="0"/>
                  </a:moveTo>
                  <a:lnTo>
                    <a:pt x="11571605" y="3578859"/>
                  </a:lnTo>
                </a:path>
                <a:path w="11577955" h="3578860">
                  <a:moveTo>
                    <a:pt x="0" y="6350"/>
                  </a:moveTo>
                  <a:lnTo>
                    <a:pt x="11577955" y="6350"/>
                  </a:lnTo>
                </a:path>
                <a:path w="11577955" h="3578860">
                  <a:moveTo>
                    <a:pt x="0" y="3572509"/>
                  </a:moveTo>
                  <a:lnTo>
                    <a:pt x="11577955" y="3572509"/>
                  </a:lnTo>
                </a:path>
              </a:pathLst>
            </a:custGeom>
            <a:ln w="1270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5344" y="779462"/>
            <a:ext cx="7503159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20" dirty="0">
                <a:solidFill>
                  <a:srgbClr val="000000"/>
                </a:solidFill>
                <a:latin typeface="Times New Roman"/>
                <a:cs typeface="Times New Roman"/>
              </a:rPr>
              <a:t>IDS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(Intrusion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Detection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85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6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Σύστημα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5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ανίχνευσης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εισβολών)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402" y="1625503"/>
            <a:ext cx="1229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Μάθηση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FFFFFF"/>
                </a:solidFill>
                <a:latin typeface="Calibri"/>
                <a:cs typeface="Calibri"/>
              </a:rPr>
              <a:t>επίβλεψη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9343" y="1639067"/>
            <a:ext cx="1369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70" dirty="0">
                <a:solidFill>
                  <a:srgbClr val="FFFFFF"/>
                </a:solidFill>
                <a:latin typeface="Calibri"/>
                <a:cs typeface="Calibri"/>
              </a:rPr>
              <a:t>Μάθηση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Calibri"/>
                <a:cs typeface="Calibri"/>
              </a:rPr>
              <a:t>χωρίς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40" dirty="0">
                <a:solidFill>
                  <a:srgbClr val="FFFFFF"/>
                </a:solidFill>
                <a:latin typeface="Calibri"/>
                <a:cs typeface="Calibri"/>
              </a:rPr>
              <a:t>επίβλεψη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09722" y="1639690"/>
            <a:ext cx="1320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9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FFFFFF"/>
                </a:solidFill>
                <a:latin typeface="Calibri"/>
                <a:cs typeface="Calibri"/>
              </a:rPr>
              <a:t>ημιεπίβλεψη</a:t>
            </a:r>
            <a:r>
              <a:rPr sz="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FFFFFF"/>
                </a:solidFill>
                <a:latin typeface="Calibri"/>
                <a:cs typeface="Calibri"/>
              </a:rPr>
              <a:t>μάθηση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042" y="2414980"/>
            <a:ext cx="4282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60" dirty="0">
                <a:latin typeface="Calibri"/>
                <a:cs typeface="Calibri"/>
              </a:rPr>
              <a:t>Αλγόριθμοι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που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μαθαίνουν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τόσο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από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τις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τιμές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όσο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από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τις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σχέσεις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0042" y="2558705"/>
            <a:ext cx="4503420" cy="10966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98450" marR="1049655">
              <a:lnSpc>
                <a:spcPts val="1050"/>
              </a:lnSpc>
              <a:spcBef>
                <a:spcPts val="160"/>
              </a:spcBef>
            </a:pPr>
            <a:r>
              <a:rPr sz="900" spc="75" dirty="0">
                <a:latin typeface="Calibri"/>
                <a:cs typeface="Calibri"/>
              </a:rPr>
              <a:t>σύμφωνα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με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ένα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σύνολο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επιθυμητών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ή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προκαθορισμένων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παραδειγμάτων/δειγμάτων</a:t>
            </a:r>
            <a:endParaRPr sz="900" dirty="0">
              <a:latin typeface="Calibri"/>
              <a:cs typeface="Calibri"/>
            </a:endParaRPr>
          </a:p>
          <a:p>
            <a:pPr marL="298450" marR="22860" indent="-285750">
              <a:lnSpc>
                <a:spcPct val="101600"/>
              </a:lnSpc>
              <a:spcBef>
                <a:spcPts val="43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75" dirty="0">
                <a:latin typeface="Calibri"/>
                <a:cs typeface="Calibri"/>
              </a:rPr>
              <a:t>Φάση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κατάρτισης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που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απαιτείται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για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τη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συσχέτιση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τιμών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δεδομένων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εισόδου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με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τιμές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εξόδου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-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i="1" spc="60" dirty="0">
                <a:latin typeface="Calibri"/>
                <a:cs typeface="Calibri"/>
              </a:rPr>
              <a:t>επισήμανση</a:t>
            </a:r>
            <a:endParaRPr sz="900" dirty="0">
              <a:latin typeface="Calibri"/>
              <a:cs typeface="Calibri"/>
            </a:endParaRPr>
          </a:p>
          <a:p>
            <a:pPr marL="298450" marR="5080" indent="-285750">
              <a:lnSpc>
                <a:spcPts val="1050"/>
              </a:lnSpc>
              <a:spcBef>
                <a:spcPts val="525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65" dirty="0">
                <a:latin typeface="Calibri"/>
                <a:cs typeface="Calibri"/>
              </a:rPr>
              <a:t>Παραδείγματα </a:t>
            </a:r>
            <a:r>
              <a:rPr sz="900" spc="60" dirty="0">
                <a:latin typeface="Calibri"/>
                <a:cs typeface="Calibri"/>
              </a:rPr>
              <a:t>αλγορίθμων: ταξινόμηση </a:t>
            </a:r>
            <a:r>
              <a:rPr sz="900" spc="45" dirty="0">
                <a:latin typeface="Calibri"/>
                <a:cs typeface="Calibri"/>
              </a:rPr>
              <a:t>(π.χ. </a:t>
            </a:r>
            <a:r>
              <a:rPr sz="900" spc="60" dirty="0">
                <a:latin typeface="Calibri"/>
                <a:cs typeface="Calibri"/>
              </a:rPr>
              <a:t>δέντρα </a:t>
            </a:r>
            <a:r>
              <a:rPr sz="900" spc="65" dirty="0">
                <a:latin typeface="Calibri"/>
                <a:cs typeface="Calibri"/>
              </a:rPr>
              <a:t>απόφασης, με </a:t>
            </a:r>
            <a:r>
              <a:rPr sz="900" spc="70" dirty="0">
                <a:latin typeface="Calibri"/>
                <a:cs typeface="Calibri"/>
              </a:rPr>
              <a:t>βάση </a:t>
            </a:r>
            <a:r>
              <a:rPr sz="900" spc="45" dirty="0">
                <a:latin typeface="Calibri"/>
                <a:cs typeface="Calibri"/>
              </a:rPr>
              <a:t>τις 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αποστάσεις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από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κεντροειδές,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μηχανή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διανυσμάτων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υποστήριξης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(SVM),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...)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παλινδρόμηση.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685" y="4113186"/>
            <a:ext cx="4279900" cy="6521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9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80" dirty="0">
                <a:latin typeface="Calibri"/>
                <a:cs typeface="Calibri"/>
              </a:rPr>
              <a:t>Πλεονεκτήματα: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αυξημένη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ακρίβεια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στη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100" dirty="0">
                <a:latin typeface="Calibri"/>
                <a:cs typeface="Calibri"/>
              </a:rPr>
              <a:t>φάση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ανίχνευσης</a:t>
            </a:r>
            <a:endParaRPr sz="900" dirty="0">
              <a:latin typeface="Calibri"/>
              <a:cs typeface="Calibri"/>
            </a:endParaRPr>
          </a:p>
          <a:p>
            <a:pPr marL="298450" marR="5080" indent="-285750">
              <a:lnSpc>
                <a:spcPts val="1019"/>
              </a:lnSpc>
              <a:spcBef>
                <a:spcPts val="1345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80" dirty="0">
                <a:latin typeface="Calibri"/>
                <a:cs typeface="Calibri"/>
              </a:rPr>
              <a:t>Μειονεκτήματα: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Προαπαιτούμενο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από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μια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100" dirty="0">
                <a:latin typeface="Calibri"/>
                <a:cs typeface="Calibri"/>
              </a:rPr>
              <a:t>φάση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εκπαίδευσης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και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από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ανθρώπινη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επίβλεψη.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13198" y="2516160"/>
            <a:ext cx="2532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60" dirty="0">
                <a:latin typeface="Calibri"/>
                <a:cs typeface="Calibri"/>
              </a:rPr>
              <a:t>Αλγόριθμοι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που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αυξάνουν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τη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γνώση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τους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49265" y="2678720"/>
            <a:ext cx="288417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>
              <a:lnSpc>
                <a:spcPct val="100000"/>
              </a:lnSpc>
              <a:spcBef>
                <a:spcPts val="100"/>
              </a:spcBef>
            </a:pPr>
            <a:r>
              <a:rPr sz="900" spc="75" dirty="0">
                <a:latin typeface="Calibri"/>
                <a:cs typeface="Calibri"/>
              </a:rPr>
              <a:t>σύμφωνα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με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διαθέσιμα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δεδομένα/δείγματα.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Για </a:t>
            </a:r>
            <a:r>
              <a:rPr sz="900" spc="60" dirty="0">
                <a:latin typeface="Calibri"/>
                <a:cs typeface="Calibri"/>
              </a:rPr>
              <a:t>παράδειγμα, </a:t>
            </a:r>
            <a:r>
              <a:rPr sz="900" spc="65" dirty="0">
                <a:latin typeface="Calibri"/>
                <a:cs typeface="Calibri"/>
              </a:rPr>
              <a:t>με </a:t>
            </a:r>
            <a:r>
              <a:rPr sz="900" spc="60" dirty="0">
                <a:latin typeface="Calibri"/>
                <a:cs typeface="Calibri"/>
              </a:rPr>
              <a:t>την </a:t>
            </a:r>
            <a:r>
              <a:rPr sz="900" spc="65" dirty="0">
                <a:latin typeface="Calibri"/>
                <a:cs typeface="Calibri"/>
              </a:rPr>
              <a:t>εφαρμογή </a:t>
            </a:r>
            <a:r>
              <a:rPr sz="900" spc="45" dirty="0">
                <a:latin typeface="Calibri"/>
                <a:cs typeface="Calibri"/>
              </a:rPr>
              <a:t>τεχνικής 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βασισμένης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στην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ομοιότητα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ή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στην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συσχέτιση</a:t>
            </a:r>
            <a:endParaRPr sz="9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34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60" dirty="0">
                <a:latin typeface="Calibri"/>
                <a:cs typeface="Calibri"/>
              </a:rPr>
              <a:t>Δεν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απαιτείται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φάση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εκπαίδευσης</a:t>
            </a:r>
            <a:endParaRPr sz="900" dirty="0">
              <a:latin typeface="Calibri"/>
              <a:cs typeface="Calibri"/>
            </a:endParaRPr>
          </a:p>
          <a:p>
            <a:pPr marL="298450" marR="118745" indent="-285750">
              <a:lnSpc>
                <a:spcPct val="101600"/>
              </a:lnSpc>
              <a:spcBef>
                <a:spcPts val="54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65" dirty="0">
                <a:latin typeface="Calibri"/>
                <a:cs typeface="Calibri"/>
              </a:rPr>
              <a:t>Παραδείγματα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αλγορίθμων: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συστάδες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(π.χ.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k-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means),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συσχέτιση,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...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9971" y="4007398"/>
            <a:ext cx="2660650" cy="2921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4150" marR="5080" indent="-171450">
              <a:lnSpc>
                <a:spcPts val="1019"/>
              </a:lnSpc>
              <a:spcBef>
                <a:spcPts val="180"/>
              </a:spcBef>
              <a:buSzPct val="155555"/>
              <a:buFont typeface="Arial"/>
              <a:buChar char="•"/>
              <a:tabLst>
                <a:tab pos="184150" algn="l"/>
              </a:tabLst>
            </a:pPr>
            <a:r>
              <a:rPr sz="900" spc="80" dirty="0">
                <a:latin typeface="Calibri"/>
                <a:cs typeface="Calibri"/>
              </a:rPr>
              <a:t>Πλεονεκτήματα: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μεγαλύτερη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αυτονομία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και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λιγότερα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προαπαιτούμενα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66289" y="4490402"/>
            <a:ext cx="2597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184150" algn="l"/>
              </a:tabLst>
            </a:pPr>
            <a:r>
              <a:rPr sz="900" spc="80" dirty="0">
                <a:latin typeface="Calibri"/>
                <a:cs typeface="Calibri"/>
              </a:rPr>
              <a:t>Μειονέκτημα: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λιγότερο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ακριβής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ανίχνευση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22067" y="2742701"/>
            <a:ext cx="18961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75" dirty="0">
                <a:latin typeface="Calibri"/>
                <a:cs typeface="Calibri"/>
              </a:rPr>
              <a:t>Αποτελείται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από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ένα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μείγμα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28100" y="2885350"/>
            <a:ext cx="2804160" cy="7727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98450" marR="304800">
              <a:lnSpc>
                <a:spcPts val="1050"/>
              </a:lnSpc>
              <a:spcBef>
                <a:spcPts val="160"/>
              </a:spcBef>
            </a:pPr>
            <a:r>
              <a:rPr sz="900" spc="80" dirty="0">
                <a:latin typeface="Calibri"/>
                <a:cs typeface="Calibri"/>
              </a:rPr>
              <a:t>εποπτευόμενων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και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μη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εποπτευόμενων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μοντέλων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110" dirty="0">
                <a:latin typeface="Calibri"/>
                <a:cs typeface="Calibri"/>
              </a:rPr>
              <a:t>ML</a:t>
            </a:r>
            <a:endParaRPr sz="900" dirty="0">
              <a:latin typeface="Calibri"/>
              <a:cs typeface="Calibri"/>
            </a:endParaRPr>
          </a:p>
          <a:p>
            <a:pPr marL="298450" marR="5080" indent="-285750">
              <a:lnSpc>
                <a:spcPct val="101600"/>
              </a:lnSpc>
              <a:spcBef>
                <a:spcPts val="43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55" dirty="0">
                <a:latin typeface="Calibri"/>
                <a:cs typeface="Calibri"/>
              </a:rPr>
              <a:t>Απαιτείται </a:t>
            </a:r>
            <a:r>
              <a:rPr sz="900" spc="60" dirty="0">
                <a:latin typeface="Calibri"/>
                <a:cs typeface="Calibri"/>
              </a:rPr>
              <a:t>μια </a:t>
            </a:r>
            <a:r>
              <a:rPr sz="900" spc="75" dirty="0">
                <a:latin typeface="Calibri"/>
                <a:cs typeface="Calibri"/>
              </a:rPr>
              <a:t>φάση </a:t>
            </a:r>
            <a:r>
              <a:rPr sz="900" spc="60" dirty="0">
                <a:latin typeface="Calibri"/>
                <a:cs typeface="Calibri"/>
              </a:rPr>
              <a:t>εκπαίδευσης </a:t>
            </a:r>
            <a:r>
              <a:rPr sz="900" spc="55" dirty="0">
                <a:latin typeface="Calibri"/>
                <a:cs typeface="Calibri"/>
              </a:rPr>
              <a:t>για </a:t>
            </a:r>
            <a:r>
              <a:rPr sz="900" i="1" spc="55" dirty="0">
                <a:latin typeface="Calibri"/>
                <a:cs typeface="Calibri"/>
              </a:rPr>
              <a:t>την </a:t>
            </a:r>
            <a:r>
              <a:rPr sz="900" i="1" spc="60" dirty="0">
                <a:latin typeface="Calibri"/>
                <a:cs typeface="Calibri"/>
              </a:rPr>
              <a:t> επισήμανση,</a:t>
            </a:r>
            <a:r>
              <a:rPr sz="900" i="1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αλλά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όχι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απαραίτητα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για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όλες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τις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τιμές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δεδομένων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εισόδου.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96045" y="4033522"/>
            <a:ext cx="2668270" cy="2921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4150" marR="5080" indent="-171450">
              <a:lnSpc>
                <a:spcPts val="1019"/>
              </a:lnSpc>
              <a:spcBef>
                <a:spcPts val="180"/>
              </a:spcBef>
              <a:buSzPct val="155555"/>
              <a:buFont typeface="Arial"/>
              <a:buChar char="•"/>
              <a:tabLst>
                <a:tab pos="184150" algn="l"/>
              </a:tabLst>
            </a:pPr>
            <a:r>
              <a:rPr sz="900" spc="80" dirty="0">
                <a:latin typeface="Calibri"/>
                <a:cs typeface="Calibri"/>
              </a:rPr>
              <a:t>Πλεονεκτήματα: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τα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πλεονεκτήματα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των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δύο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προηγούμενων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38141" y="4508262"/>
            <a:ext cx="2399665" cy="2965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4150" marR="5080" indent="-171450">
              <a:lnSpc>
                <a:spcPts val="1050"/>
              </a:lnSpc>
              <a:spcBef>
                <a:spcPts val="160"/>
              </a:spcBef>
              <a:buSzPct val="155555"/>
              <a:buFont typeface="Arial"/>
              <a:buChar char="•"/>
              <a:tabLst>
                <a:tab pos="184150" algn="l"/>
              </a:tabLst>
            </a:pPr>
            <a:r>
              <a:rPr sz="900" spc="80" dirty="0">
                <a:latin typeface="Calibri"/>
                <a:cs typeface="Calibri"/>
              </a:rPr>
              <a:t>Μειονεκτήματα: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τα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μειονεκτήματα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των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δύο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προηγούμενων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90922" y="5373052"/>
            <a:ext cx="121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6364" y="5526722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5" y="0"/>
              <a:ext cx="1130934" cy="1127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5952" y="2313304"/>
              <a:ext cx="722312" cy="6918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00" y="2398712"/>
              <a:ext cx="557847" cy="554672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2018664" y="3953827"/>
            <a:ext cx="1407795" cy="369570"/>
          </a:xfrm>
          <a:custGeom>
            <a:avLst/>
            <a:gdLst/>
            <a:ahLst/>
            <a:cxnLst/>
            <a:rect l="l" t="t" r="r" b="b"/>
            <a:pathLst>
              <a:path w="1407795" h="369570">
                <a:moveTo>
                  <a:pt x="0" y="61595"/>
                </a:moveTo>
                <a:lnTo>
                  <a:pt x="4762" y="37465"/>
                </a:lnTo>
                <a:lnTo>
                  <a:pt x="18097" y="18097"/>
                </a:lnTo>
                <a:lnTo>
                  <a:pt x="37465" y="4762"/>
                </a:lnTo>
                <a:lnTo>
                  <a:pt x="61595" y="0"/>
                </a:lnTo>
                <a:lnTo>
                  <a:pt x="1346200" y="0"/>
                </a:lnTo>
                <a:lnTo>
                  <a:pt x="1370012" y="4762"/>
                </a:lnTo>
                <a:lnTo>
                  <a:pt x="1389697" y="18097"/>
                </a:lnTo>
                <a:lnTo>
                  <a:pt x="1402714" y="37465"/>
                </a:lnTo>
                <a:lnTo>
                  <a:pt x="1407795" y="61595"/>
                </a:lnTo>
                <a:lnTo>
                  <a:pt x="1407795" y="307975"/>
                </a:lnTo>
                <a:lnTo>
                  <a:pt x="1402714" y="331787"/>
                </a:lnTo>
                <a:lnTo>
                  <a:pt x="1389697" y="351472"/>
                </a:lnTo>
                <a:lnTo>
                  <a:pt x="1370012" y="364490"/>
                </a:lnTo>
                <a:lnTo>
                  <a:pt x="1346200" y="369570"/>
                </a:lnTo>
                <a:lnTo>
                  <a:pt x="61595" y="369570"/>
                </a:lnTo>
                <a:lnTo>
                  <a:pt x="37465" y="364490"/>
                </a:lnTo>
                <a:lnTo>
                  <a:pt x="18097" y="351472"/>
                </a:lnTo>
                <a:lnTo>
                  <a:pt x="4762" y="331787"/>
                </a:lnTo>
                <a:lnTo>
                  <a:pt x="0" y="307975"/>
                </a:lnTo>
                <a:lnTo>
                  <a:pt x="0" y="61595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582477" y="2389822"/>
            <a:ext cx="1578610" cy="266700"/>
          </a:xfrm>
          <a:custGeom>
            <a:avLst/>
            <a:gdLst/>
            <a:ahLst/>
            <a:cxnLst/>
            <a:rect l="l" t="t" r="r" b="b"/>
            <a:pathLst>
              <a:path w="1578610" h="266700">
                <a:moveTo>
                  <a:pt x="0" y="44450"/>
                </a:moveTo>
                <a:lnTo>
                  <a:pt x="3492" y="26987"/>
                </a:lnTo>
                <a:lnTo>
                  <a:pt x="13017" y="13017"/>
                </a:lnTo>
                <a:lnTo>
                  <a:pt x="26987" y="3492"/>
                </a:lnTo>
                <a:lnTo>
                  <a:pt x="44450" y="0"/>
                </a:lnTo>
                <a:lnTo>
                  <a:pt x="1534160" y="0"/>
                </a:lnTo>
                <a:lnTo>
                  <a:pt x="1551305" y="3492"/>
                </a:lnTo>
                <a:lnTo>
                  <a:pt x="1565592" y="13017"/>
                </a:lnTo>
                <a:lnTo>
                  <a:pt x="1575117" y="26987"/>
                </a:lnTo>
                <a:lnTo>
                  <a:pt x="1578610" y="44450"/>
                </a:lnTo>
                <a:lnTo>
                  <a:pt x="1578610" y="221932"/>
                </a:lnTo>
                <a:lnTo>
                  <a:pt x="1575117" y="239077"/>
                </a:lnTo>
                <a:lnTo>
                  <a:pt x="1565592" y="253364"/>
                </a:lnTo>
                <a:lnTo>
                  <a:pt x="1551305" y="262889"/>
                </a:lnTo>
                <a:lnTo>
                  <a:pt x="1534160" y="266382"/>
                </a:lnTo>
                <a:lnTo>
                  <a:pt x="44450" y="266382"/>
                </a:lnTo>
                <a:lnTo>
                  <a:pt x="26987" y="262889"/>
                </a:lnTo>
                <a:lnTo>
                  <a:pt x="13017" y="253364"/>
                </a:lnTo>
                <a:lnTo>
                  <a:pt x="3492" y="239077"/>
                </a:lnTo>
                <a:lnTo>
                  <a:pt x="0" y="221932"/>
                </a:lnTo>
                <a:lnTo>
                  <a:pt x="0" y="44450"/>
                </a:lnTo>
              </a:path>
            </a:pathLst>
          </a:custGeom>
          <a:ln w="15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600960" y="3661727"/>
            <a:ext cx="231140" cy="255270"/>
          </a:xfrm>
          <a:custGeom>
            <a:avLst/>
            <a:gdLst/>
            <a:ahLst/>
            <a:cxnLst/>
            <a:rect l="l" t="t" r="r" b="b"/>
            <a:pathLst>
              <a:path w="231139" h="255270">
                <a:moveTo>
                  <a:pt x="57784" y="255270"/>
                </a:moveTo>
                <a:lnTo>
                  <a:pt x="57784" y="115570"/>
                </a:lnTo>
                <a:lnTo>
                  <a:pt x="0" y="115570"/>
                </a:lnTo>
                <a:lnTo>
                  <a:pt x="115569" y="0"/>
                </a:lnTo>
                <a:lnTo>
                  <a:pt x="231139" y="115570"/>
                </a:lnTo>
                <a:lnTo>
                  <a:pt x="173354" y="115570"/>
                </a:lnTo>
                <a:lnTo>
                  <a:pt x="173354" y="255270"/>
                </a:lnTo>
                <a:lnTo>
                  <a:pt x="57784" y="25527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13" name="object 13"/>
          <p:cNvGrpSpPr/>
          <p:nvPr/>
        </p:nvGrpSpPr>
        <p:grpSpPr>
          <a:xfrm>
            <a:off x="1045527" y="2250757"/>
            <a:ext cx="6120130" cy="1375410"/>
            <a:chOff x="1045527" y="2250757"/>
            <a:chExt cx="6120130" cy="1375410"/>
          </a:xfrm>
        </p:grpSpPr>
        <p:sp>
          <p:nvSpPr>
            <p:cNvPr id="14" name="object 14"/>
            <p:cNvSpPr/>
            <p:nvPr/>
          </p:nvSpPr>
          <p:spPr>
            <a:xfrm>
              <a:off x="1053464" y="2714942"/>
              <a:ext cx="1038860" cy="384810"/>
            </a:xfrm>
            <a:custGeom>
              <a:avLst/>
              <a:gdLst/>
              <a:ahLst/>
              <a:cxnLst/>
              <a:rect l="l" t="t" r="r" b="b"/>
              <a:pathLst>
                <a:path w="1038860" h="384810">
                  <a:moveTo>
                    <a:pt x="1038860" y="256540"/>
                  </a:moveTo>
                  <a:lnTo>
                    <a:pt x="709612" y="256540"/>
                  </a:lnTo>
                  <a:lnTo>
                    <a:pt x="709612" y="323215"/>
                  </a:lnTo>
                  <a:lnTo>
                    <a:pt x="576579" y="189865"/>
                  </a:lnTo>
                  <a:lnTo>
                    <a:pt x="709612" y="56832"/>
                  </a:lnTo>
                  <a:lnTo>
                    <a:pt x="709612" y="123507"/>
                  </a:lnTo>
                  <a:lnTo>
                    <a:pt x="1038860" y="123507"/>
                  </a:lnTo>
                  <a:lnTo>
                    <a:pt x="1038860" y="256540"/>
                  </a:lnTo>
                </a:path>
                <a:path w="1038860" h="384810">
                  <a:moveTo>
                    <a:pt x="0" y="64135"/>
                  </a:moveTo>
                  <a:lnTo>
                    <a:pt x="5079" y="39052"/>
                  </a:lnTo>
                  <a:lnTo>
                    <a:pt x="18732" y="18732"/>
                  </a:lnTo>
                  <a:lnTo>
                    <a:pt x="39052" y="5080"/>
                  </a:lnTo>
                  <a:lnTo>
                    <a:pt x="64134" y="0"/>
                  </a:lnTo>
                  <a:lnTo>
                    <a:pt x="466090" y="0"/>
                  </a:lnTo>
                  <a:lnTo>
                    <a:pt x="491172" y="5080"/>
                  </a:lnTo>
                  <a:lnTo>
                    <a:pt x="511492" y="18732"/>
                  </a:lnTo>
                  <a:lnTo>
                    <a:pt x="525144" y="39052"/>
                  </a:lnTo>
                  <a:lnTo>
                    <a:pt x="530225" y="64135"/>
                  </a:lnTo>
                  <a:lnTo>
                    <a:pt x="530225" y="320357"/>
                  </a:lnTo>
                  <a:lnTo>
                    <a:pt x="525144" y="345440"/>
                  </a:lnTo>
                  <a:lnTo>
                    <a:pt x="511492" y="365760"/>
                  </a:lnTo>
                  <a:lnTo>
                    <a:pt x="491172" y="379412"/>
                  </a:lnTo>
                  <a:lnTo>
                    <a:pt x="466090" y="384492"/>
                  </a:lnTo>
                  <a:lnTo>
                    <a:pt x="64134" y="384492"/>
                  </a:lnTo>
                  <a:lnTo>
                    <a:pt x="39052" y="379412"/>
                  </a:lnTo>
                  <a:lnTo>
                    <a:pt x="18732" y="365760"/>
                  </a:lnTo>
                  <a:lnTo>
                    <a:pt x="5079" y="345440"/>
                  </a:lnTo>
                  <a:lnTo>
                    <a:pt x="0" y="320357"/>
                  </a:lnTo>
                  <a:lnTo>
                    <a:pt x="0" y="6413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018664" y="2279332"/>
              <a:ext cx="4221480" cy="1318260"/>
            </a:xfrm>
            <a:custGeom>
              <a:avLst/>
              <a:gdLst/>
              <a:ahLst/>
              <a:cxnLst/>
              <a:rect l="l" t="t" r="r" b="b"/>
              <a:pathLst>
                <a:path w="4221480" h="1318260">
                  <a:moveTo>
                    <a:pt x="0" y="219709"/>
                  </a:moveTo>
                  <a:lnTo>
                    <a:pt x="4445" y="175577"/>
                  </a:lnTo>
                  <a:lnTo>
                    <a:pt x="17145" y="134302"/>
                  </a:lnTo>
                  <a:lnTo>
                    <a:pt x="37465" y="96837"/>
                  </a:lnTo>
                  <a:lnTo>
                    <a:pt x="64452" y="64452"/>
                  </a:lnTo>
                  <a:lnTo>
                    <a:pt x="96837" y="37464"/>
                  </a:lnTo>
                  <a:lnTo>
                    <a:pt x="134302" y="17144"/>
                  </a:lnTo>
                  <a:lnTo>
                    <a:pt x="175577" y="4444"/>
                  </a:lnTo>
                  <a:lnTo>
                    <a:pt x="219710" y="0"/>
                  </a:lnTo>
                  <a:lnTo>
                    <a:pt x="4001770" y="0"/>
                  </a:lnTo>
                  <a:lnTo>
                    <a:pt x="4046220" y="4444"/>
                  </a:lnTo>
                  <a:lnTo>
                    <a:pt x="4087495" y="17144"/>
                  </a:lnTo>
                  <a:lnTo>
                    <a:pt x="4124642" y="37464"/>
                  </a:lnTo>
                  <a:lnTo>
                    <a:pt x="4157345" y="64452"/>
                  </a:lnTo>
                  <a:lnTo>
                    <a:pt x="4184015" y="96837"/>
                  </a:lnTo>
                  <a:lnTo>
                    <a:pt x="4204335" y="134302"/>
                  </a:lnTo>
                  <a:lnTo>
                    <a:pt x="4217035" y="175577"/>
                  </a:lnTo>
                  <a:lnTo>
                    <a:pt x="4221480" y="219709"/>
                  </a:lnTo>
                  <a:lnTo>
                    <a:pt x="4221480" y="1098550"/>
                  </a:lnTo>
                  <a:lnTo>
                    <a:pt x="4217035" y="1142682"/>
                  </a:lnTo>
                  <a:lnTo>
                    <a:pt x="4204335" y="1183957"/>
                  </a:lnTo>
                  <a:lnTo>
                    <a:pt x="4184015" y="1221422"/>
                  </a:lnTo>
                  <a:lnTo>
                    <a:pt x="4157345" y="1253807"/>
                  </a:lnTo>
                  <a:lnTo>
                    <a:pt x="4124642" y="1280794"/>
                  </a:lnTo>
                  <a:lnTo>
                    <a:pt x="4087495" y="1301114"/>
                  </a:lnTo>
                  <a:lnTo>
                    <a:pt x="4046220" y="1313814"/>
                  </a:lnTo>
                  <a:lnTo>
                    <a:pt x="4001770" y="1318259"/>
                  </a:lnTo>
                  <a:lnTo>
                    <a:pt x="219710" y="1318259"/>
                  </a:lnTo>
                  <a:lnTo>
                    <a:pt x="175577" y="1313814"/>
                  </a:lnTo>
                  <a:lnTo>
                    <a:pt x="134302" y="1301114"/>
                  </a:lnTo>
                  <a:lnTo>
                    <a:pt x="96837" y="1280794"/>
                  </a:lnTo>
                  <a:lnTo>
                    <a:pt x="64452" y="1253807"/>
                  </a:lnTo>
                  <a:lnTo>
                    <a:pt x="37465" y="1221422"/>
                  </a:lnTo>
                  <a:lnTo>
                    <a:pt x="17145" y="1183957"/>
                  </a:lnTo>
                  <a:lnTo>
                    <a:pt x="4445" y="1142682"/>
                  </a:lnTo>
                  <a:lnTo>
                    <a:pt x="0" y="1098550"/>
                  </a:lnTo>
                  <a:lnTo>
                    <a:pt x="0" y="219709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1839" y="2895600"/>
              <a:ext cx="575945" cy="6584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98992" y="2389822"/>
              <a:ext cx="5059045" cy="1100455"/>
            </a:xfrm>
            <a:custGeom>
              <a:avLst/>
              <a:gdLst/>
              <a:ahLst/>
              <a:cxnLst/>
              <a:rect l="l" t="t" r="r" b="b"/>
              <a:pathLst>
                <a:path w="5059045" h="1100454">
                  <a:moveTo>
                    <a:pt x="0" y="183514"/>
                  </a:moveTo>
                  <a:lnTo>
                    <a:pt x="6667" y="134619"/>
                  </a:lnTo>
                  <a:lnTo>
                    <a:pt x="25082" y="90804"/>
                  </a:lnTo>
                  <a:lnTo>
                    <a:pt x="53657" y="53657"/>
                  </a:lnTo>
                  <a:lnTo>
                    <a:pt x="90805" y="25082"/>
                  </a:lnTo>
                  <a:lnTo>
                    <a:pt x="134619" y="6667"/>
                  </a:lnTo>
                  <a:lnTo>
                    <a:pt x="183514" y="0"/>
                  </a:lnTo>
                  <a:lnTo>
                    <a:pt x="1224280" y="0"/>
                  </a:lnTo>
                  <a:lnTo>
                    <a:pt x="1272857" y="6667"/>
                  </a:lnTo>
                  <a:lnTo>
                    <a:pt x="1316672" y="25082"/>
                  </a:lnTo>
                  <a:lnTo>
                    <a:pt x="1353820" y="53657"/>
                  </a:lnTo>
                  <a:lnTo>
                    <a:pt x="1382712" y="90804"/>
                  </a:lnTo>
                  <a:lnTo>
                    <a:pt x="1401127" y="134619"/>
                  </a:lnTo>
                  <a:lnTo>
                    <a:pt x="1407795" y="183514"/>
                  </a:lnTo>
                  <a:lnTo>
                    <a:pt x="1407795" y="916939"/>
                  </a:lnTo>
                  <a:lnTo>
                    <a:pt x="1401127" y="965835"/>
                  </a:lnTo>
                  <a:lnTo>
                    <a:pt x="1382712" y="1009650"/>
                  </a:lnTo>
                  <a:lnTo>
                    <a:pt x="1353820" y="1046797"/>
                  </a:lnTo>
                  <a:lnTo>
                    <a:pt x="1316672" y="1075372"/>
                  </a:lnTo>
                  <a:lnTo>
                    <a:pt x="1272857" y="1093787"/>
                  </a:lnTo>
                  <a:lnTo>
                    <a:pt x="1224280" y="1100454"/>
                  </a:lnTo>
                  <a:lnTo>
                    <a:pt x="183514" y="1100454"/>
                  </a:lnTo>
                  <a:lnTo>
                    <a:pt x="134619" y="1093787"/>
                  </a:lnTo>
                  <a:lnTo>
                    <a:pt x="90805" y="1075372"/>
                  </a:lnTo>
                  <a:lnTo>
                    <a:pt x="53657" y="1046797"/>
                  </a:lnTo>
                  <a:lnTo>
                    <a:pt x="25082" y="1009650"/>
                  </a:lnTo>
                  <a:lnTo>
                    <a:pt x="6667" y="965835"/>
                  </a:lnTo>
                  <a:lnTo>
                    <a:pt x="0" y="916939"/>
                  </a:lnTo>
                  <a:lnTo>
                    <a:pt x="0" y="183514"/>
                  </a:lnTo>
                </a:path>
                <a:path w="5059045" h="1100454">
                  <a:moveTo>
                    <a:pt x="1453515" y="139382"/>
                  </a:moveTo>
                  <a:lnTo>
                    <a:pt x="2274887" y="139382"/>
                  </a:lnTo>
                  <a:lnTo>
                    <a:pt x="2274887" y="72707"/>
                  </a:lnTo>
                  <a:lnTo>
                    <a:pt x="2407920" y="205739"/>
                  </a:lnTo>
                  <a:lnTo>
                    <a:pt x="2274887" y="339089"/>
                  </a:lnTo>
                  <a:lnTo>
                    <a:pt x="2274887" y="272414"/>
                  </a:lnTo>
                  <a:lnTo>
                    <a:pt x="1453515" y="272414"/>
                  </a:lnTo>
                  <a:lnTo>
                    <a:pt x="1453515" y="139382"/>
                  </a:lnTo>
                </a:path>
                <a:path w="5059045" h="1100454">
                  <a:moveTo>
                    <a:pt x="2483485" y="699769"/>
                  </a:moveTo>
                  <a:lnTo>
                    <a:pt x="2489199" y="671829"/>
                  </a:lnTo>
                  <a:lnTo>
                    <a:pt x="2504440" y="648652"/>
                  </a:lnTo>
                  <a:lnTo>
                    <a:pt x="2527617" y="633412"/>
                  </a:lnTo>
                  <a:lnTo>
                    <a:pt x="2555557" y="627697"/>
                  </a:lnTo>
                  <a:lnTo>
                    <a:pt x="3990022" y="627697"/>
                  </a:lnTo>
                  <a:lnTo>
                    <a:pt x="4017962" y="633412"/>
                  </a:lnTo>
                  <a:lnTo>
                    <a:pt x="4040822" y="648652"/>
                  </a:lnTo>
                  <a:lnTo>
                    <a:pt x="4056379" y="671829"/>
                  </a:lnTo>
                  <a:lnTo>
                    <a:pt x="4062095" y="699769"/>
                  </a:lnTo>
                  <a:lnTo>
                    <a:pt x="4062095" y="988060"/>
                  </a:lnTo>
                  <a:lnTo>
                    <a:pt x="4056379" y="1016000"/>
                  </a:lnTo>
                  <a:lnTo>
                    <a:pt x="4040822" y="1038860"/>
                  </a:lnTo>
                  <a:lnTo>
                    <a:pt x="4017962" y="1054417"/>
                  </a:lnTo>
                  <a:lnTo>
                    <a:pt x="3990022" y="1059814"/>
                  </a:lnTo>
                  <a:lnTo>
                    <a:pt x="2555557" y="1059814"/>
                  </a:lnTo>
                  <a:lnTo>
                    <a:pt x="2527617" y="1054417"/>
                  </a:lnTo>
                  <a:lnTo>
                    <a:pt x="2504440" y="1038860"/>
                  </a:lnTo>
                  <a:lnTo>
                    <a:pt x="2489199" y="1016000"/>
                  </a:lnTo>
                  <a:lnTo>
                    <a:pt x="2483485" y="988060"/>
                  </a:lnTo>
                  <a:lnTo>
                    <a:pt x="2483485" y="699769"/>
                  </a:lnTo>
                </a:path>
                <a:path w="5059045" h="1100454">
                  <a:moveTo>
                    <a:pt x="3284854" y="335597"/>
                  </a:moveTo>
                  <a:lnTo>
                    <a:pt x="3284854" y="486092"/>
                  </a:lnTo>
                  <a:lnTo>
                    <a:pt x="3342640" y="486092"/>
                  </a:lnTo>
                  <a:lnTo>
                    <a:pt x="3227070" y="601979"/>
                  </a:lnTo>
                  <a:lnTo>
                    <a:pt x="3111182" y="486092"/>
                  </a:lnTo>
                  <a:lnTo>
                    <a:pt x="3168967" y="486092"/>
                  </a:lnTo>
                  <a:lnTo>
                    <a:pt x="3168967" y="335597"/>
                  </a:lnTo>
                  <a:lnTo>
                    <a:pt x="3284854" y="335597"/>
                  </a:lnTo>
                </a:path>
                <a:path w="5059045" h="1100454">
                  <a:moveTo>
                    <a:pt x="2407920" y="793114"/>
                  </a:moveTo>
                  <a:lnTo>
                    <a:pt x="1812290" y="793114"/>
                  </a:lnTo>
                  <a:lnTo>
                    <a:pt x="1812290" y="726439"/>
                  </a:lnTo>
                  <a:lnTo>
                    <a:pt x="1679257" y="859472"/>
                  </a:lnTo>
                  <a:lnTo>
                    <a:pt x="1812290" y="992822"/>
                  </a:lnTo>
                  <a:lnTo>
                    <a:pt x="1812290" y="926147"/>
                  </a:lnTo>
                  <a:lnTo>
                    <a:pt x="2407920" y="926147"/>
                  </a:lnTo>
                  <a:lnTo>
                    <a:pt x="2407920" y="793114"/>
                  </a:lnTo>
                </a:path>
                <a:path w="5059045" h="1100454">
                  <a:moveTo>
                    <a:pt x="4192270" y="620394"/>
                  </a:moveTo>
                  <a:lnTo>
                    <a:pt x="4360227" y="620394"/>
                  </a:lnTo>
                  <a:lnTo>
                    <a:pt x="4360227" y="687069"/>
                  </a:lnTo>
                  <a:lnTo>
                    <a:pt x="4493260" y="553719"/>
                  </a:lnTo>
                  <a:lnTo>
                    <a:pt x="4360227" y="420687"/>
                  </a:lnTo>
                  <a:lnTo>
                    <a:pt x="4360227" y="487362"/>
                  </a:lnTo>
                  <a:lnTo>
                    <a:pt x="4192270" y="487362"/>
                  </a:lnTo>
                  <a:lnTo>
                    <a:pt x="4192270" y="620394"/>
                  </a:lnTo>
                </a:path>
                <a:path w="5059045" h="1100454">
                  <a:moveTo>
                    <a:pt x="4528502" y="404177"/>
                  </a:moveTo>
                  <a:lnTo>
                    <a:pt x="4533582" y="379094"/>
                  </a:lnTo>
                  <a:lnTo>
                    <a:pt x="4547235" y="358775"/>
                  </a:lnTo>
                  <a:lnTo>
                    <a:pt x="4567555" y="345122"/>
                  </a:lnTo>
                  <a:lnTo>
                    <a:pt x="4592637" y="340042"/>
                  </a:lnTo>
                  <a:lnTo>
                    <a:pt x="4994592" y="340042"/>
                  </a:lnTo>
                  <a:lnTo>
                    <a:pt x="5019675" y="345122"/>
                  </a:lnTo>
                  <a:lnTo>
                    <a:pt x="5039995" y="358775"/>
                  </a:lnTo>
                  <a:lnTo>
                    <a:pt x="5053647" y="379094"/>
                  </a:lnTo>
                  <a:lnTo>
                    <a:pt x="5058727" y="404177"/>
                  </a:lnTo>
                  <a:lnTo>
                    <a:pt x="5058727" y="660400"/>
                  </a:lnTo>
                  <a:lnTo>
                    <a:pt x="5053647" y="685482"/>
                  </a:lnTo>
                  <a:lnTo>
                    <a:pt x="5039995" y="705802"/>
                  </a:lnTo>
                  <a:lnTo>
                    <a:pt x="5019675" y="719454"/>
                  </a:lnTo>
                  <a:lnTo>
                    <a:pt x="4994592" y="724535"/>
                  </a:lnTo>
                  <a:lnTo>
                    <a:pt x="4592637" y="724535"/>
                  </a:lnTo>
                  <a:lnTo>
                    <a:pt x="4567555" y="719454"/>
                  </a:lnTo>
                  <a:lnTo>
                    <a:pt x="4547235" y="705802"/>
                  </a:lnTo>
                  <a:lnTo>
                    <a:pt x="4533582" y="685482"/>
                  </a:lnTo>
                  <a:lnTo>
                    <a:pt x="4528502" y="660400"/>
                  </a:lnTo>
                  <a:lnTo>
                    <a:pt x="4528502" y="40417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19152" y="2517775"/>
              <a:ext cx="368935" cy="423545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74065" y="2922904"/>
            <a:ext cx="1082040" cy="692150"/>
            <a:chOff x="774065" y="2922904"/>
            <a:chExt cx="1082040" cy="69215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3792" y="2922904"/>
              <a:ext cx="722312" cy="6918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4065" y="3051174"/>
              <a:ext cx="557847" cy="55467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233679" y="4441825"/>
            <a:ext cx="11958320" cy="1963420"/>
            <a:chOff x="233679" y="4441825"/>
            <a:chExt cx="11958320" cy="1963420"/>
          </a:xfrm>
        </p:grpSpPr>
        <p:sp>
          <p:nvSpPr>
            <p:cNvPr id="30" name="object 30"/>
            <p:cNvSpPr/>
            <p:nvPr/>
          </p:nvSpPr>
          <p:spPr>
            <a:xfrm>
              <a:off x="240030" y="4448174"/>
              <a:ext cx="11951970" cy="259079"/>
            </a:xfrm>
            <a:custGeom>
              <a:avLst/>
              <a:gdLst/>
              <a:ahLst/>
              <a:cxnLst/>
              <a:rect l="l" t="t" r="r" b="b"/>
              <a:pathLst>
                <a:path w="11951970" h="259079">
                  <a:moveTo>
                    <a:pt x="11951970" y="0"/>
                  </a:moveTo>
                  <a:lnTo>
                    <a:pt x="1223010" y="0"/>
                  </a:lnTo>
                  <a:lnTo>
                    <a:pt x="0" y="0"/>
                  </a:lnTo>
                  <a:lnTo>
                    <a:pt x="0" y="259080"/>
                  </a:lnTo>
                  <a:lnTo>
                    <a:pt x="1223010" y="259080"/>
                  </a:lnTo>
                  <a:lnTo>
                    <a:pt x="11951970" y="259080"/>
                  </a:lnTo>
                  <a:lnTo>
                    <a:pt x="1195197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49339" y="4707254"/>
              <a:ext cx="6042660" cy="1691639"/>
            </a:xfrm>
            <a:custGeom>
              <a:avLst/>
              <a:gdLst/>
              <a:ahLst/>
              <a:cxnLst/>
              <a:rect l="l" t="t" r="r" b="b"/>
              <a:pathLst>
                <a:path w="6042659" h="1691639">
                  <a:moveTo>
                    <a:pt x="6042660" y="0"/>
                  </a:moveTo>
                  <a:lnTo>
                    <a:pt x="0" y="0"/>
                  </a:lnTo>
                  <a:lnTo>
                    <a:pt x="0" y="1691640"/>
                  </a:lnTo>
                  <a:lnTo>
                    <a:pt x="6042660" y="1691640"/>
                  </a:lnTo>
                  <a:lnTo>
                    <a:pt x="6042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3680" y="4700904"/>
              <a:ext cx="11958320" cy="607060"/>
            </a:xfrm>
            <a:custGeom>
              <a:avLst/>
              <a:gdLst/>
              <a:ahLst/>
              <a:cxnLst/>
              <a:rect l="l" t="t" r="r" b="b"/>
              <a:pathLst>
                <a:path w="11958320" h="607060">
                  <a:moveTo>
                    <a:pt x="11958320" y="594360"/>
                  </a:moveTo>
                  <a:lnTo>
                    <a:pt x="0" y="594360"/>
                  </a:lnTo>
                  <a:lnTo>
                    <a:pt x="0" y="607060"/>
                  </a:lnTo>
                  <a:lnTo>
                    <a:pt x="11958320" y="607060"/>
                  </a:lnTo>
                  <a:lnTo>
                    <a:pt x="11958320" y="594360"/>
                  </a:lnTo>
                  <a:close/>
                </a:path>
                <a:path w="11958320" h="607060">
                  <a:moveTo>
                    <a:pt x="1195832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958320" y="12700"/>
                  </a:lnTo>
                  <a:lnTo>
                    <a:pt x="1195832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0029" y="4441825"/>
              <a:ext cx="0" cy="1963420"/>
            </a:xfrm>
            <a:custGeom>
              <a:avLst/>
              <a:gdLst/>
              <a:ahLst/>
              <a:cxnLst/>
              <a:rect l="l" t="t" r="r" b="b"/>
              <a:pathLst>
                <a:path h="1963420">
                  <a:moveTo>
                    <a:pt x="0" y="0"/>
                  </a:moveTo>
                  <a:lnTo>
                    <a:pt x="0" y="1963420"/>
                  </a:lnTo>
                </a:path>
              </a:pathLst>
            </a:custGeom>
            <a:ln w="1270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3680" y="4441824"/>
              <a:ext cx="11958320" cy="1963420"/>
            </a:xfrm>
            <a:custGeom>
              <a:avLst/>
              <a:gdLst/>
              <a:ahLst/>
              <a:cxnLst/>
              <a:rect l="l" t="t" r="r" b="b"/>
              <a:pathLst>
                <a:path w="11958320" h="1963420">
                  <a:moveTo>
                    <a:pt x="11958320" y="1950720"/>
                  </a:moveTo>
                  <a:lnTo>
                    <a:pt x="0" y="1950720"/>
                  </a:lnTo>
                  <a:lnTo>
                    <a:pt x="0" y="1963420"/>
                  </a:lnTo>
                  <a:lnTo>
                    <a:pt x="11958320" y="1963420"/>
                  </a:lnTo>
                  <a:lnTo>
                    <a:pt x="11958320" y="1950720"/>
                  </a:lnTo>
                  <a:close/>
                </a:path>
                <a:path w="11958320" h="1963420">
                  <a:moveTo>
                    <a:pt x="1195832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1958320" y="12700"/>
                  </a:lnTo>
                  <a:lnTo>
                    <a:pt x="1195832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855344" y="491807"/>
            <a:ext cx="249237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45" dirty="0">
                <a:solidFill>
                  <a:srgbClr val="000000"/>
                </a:solidFill>
                <a:latin typeface="Times New Roman"/>
                <a:cs typeface="Times New Roman"/>
              </a:rPr>
              <a:t>Υβριδικό</a:t>
            </a:r>
            <a:r>
              <a:rPr sz="18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5" dirty="0">
                <a:solidFill>
                  <a:srgbClr val="000000"/>
                </a:solidFill>
                <a:latin typeface="Times New Roman"/>
                <a:cs typeface="Times New Roman"/>
              </a:rPr>
              <a:t>IDS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ιδανικό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5344" y="886777"/>
            <a:ext cx="585597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60" dirty="0">
                <a:latin typeface="Calibri"/>
                <a:cs typeface="Calibri"/>
              </a:rPr>
              <a:t>προσέγγιση</a:t>
            </a:r>
            <a:r>
              <a:rPr sz="1850" spc="245" dirty="0">
                <a:latin typeface="Calibri"/>
                <a:cs typeface="Calibri"/>
              </a:rPr>
              <a:t> </a:t>
            </a:r>
            <a:r>
              <a:rPr sz="1850" spc="125" dirty="0">
                <a:latin typeface="Calibri"/>
                <a:cs typeface="Calibri"/>
              </a:rPr>
              <a:t>των</a:t>
            </a:r>
            <a:r>
              <a:rPr sz="1850" spc="185" dirty="0">
                <a:latin typeface="Calibri"/>
                <a:cs typeface="Calibri"/>
              </a:rPr>
              <a:t> </a:t>
            </a:r>
            <a:r>
              <a:rPr sz="1850" spc="155" dirty="0">
                <a:latin typeface="Calibri"/>
                <a:cs typeface="Calibri"/>
              </a:rPr>
              <a:t>συστημάτων</a:t>
            </a:r>
            <a:r>
              <a:rPr sz="1850" spc="215" dirty="0">
                <a:latin typeface="Calibri"/>
                <a:cs typeface="Calibri"/>
              </a:rPr>
              <a:t> </a:t>
            </a:r>
            <a:r>
              <a:rPr sz="1850" spc="150" dirty="0">
                <a:latin typeface="Calibri"/>
                <a:cs typeface="Calibri"/>
              </a:rPr>
              <a:t>ενεργειακού</a:t>
            </a:r>
            <a:r>
              <a:rPr sz="1850" spc="229" dirty="0">
                <a:latin typeface="Calibri"/>
                <a:cs typeface="Calibri"/>
              </a:rPr>
              <a:t> </a:t>
            </a:r>
            <a:r>
              <a:rPr sz="1850" spc="150" dirty="0">
                <a:latin typeface="Calibri"/>
                <a:cs typeface="Calibri"/>
              </a:rPr>
              <a:t>ελέγχου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4586" y="2712878"/>
            <a:ext cx="3295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20" dirty="0">
                <a:latin typeface="Calibri"/>
                <a:cs typeface="Calibri"/>
              </a:rPr>
              <a:t>Ειδοποίηση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18664" y="2312352"/>
            <a:ext cx="819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8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18753" y="2694786"/>
            <a:ext cx="1050290" cy="323678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2384" marR="5080" indent="-20320">
              <a:lnSpc>
                <a:spcPct val="104700"/>
              </a:lnSpc>
              <a:spcBef>
                <a:spcPts val="55"/>
              </a:spcBef>
            </a:pPr>
            <a:r>
              <a:rPr lang="en-US" sz="1000" spc="25" dirty="0">
                <a:latin typeface="Calibri"/>
                <a:cs typeface="Calibri"/>
              </a:rPr>
              <a:t>Signature based IDS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77005" y="2989705"/>
            <a:ext cx="407670" cy="21332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ts val="459"/>
              </a:lnSpc>
              <a:spcBef>
                <a:spcPts val="130"/>
              </a:spcBef>
            </a:pPr>
            <a:r>
              <a:rPr sz="600" spc="50" dirty="0">
                <a:latin typeface="Calibri"/>
                <a:cs typeface="Calibri"/>
              </a:rPr>
              <a:t>Ν</a:t>
            </a:r>
            <a:r>
              <a:rPr sz="600" spc="35" dirty="0">
                <a:latin typeface="Calibri"/>
                <a:cs typeface="Calibri"/>
              </a:rPr>
              <a:t>έ</a:t>
            </a:r>
            <a:r>
              <a:rPr sz="600" spc="55" dirty="0">
                <a:latin typeface="Calibri"/>
                <a:cs typeface="Calibri"/>
              </a:rPr>
              <a:t>α</a:t>
            </a:r>
            <a:r>
              <a:rPr sz="60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υπ</a:t>
            </a:r>
            <a:r>
              <a:rPr sz="600" spc="35" dirty="0">
                <a:latin typeface="Calibri"/>
                <a:cs typeface="Calibri"/>
              </a:rPr>
              <a:t>ογρ</a:t>
            </a:r>
            <a:r>
              <a:rPr sz="600" spc="45" dirty="0">
                <a:latin typeface="Calibri"/>
                <a:cs typeface="Calibri"/>
              </a:rPr>
              <a:t>α</a:t>
            </a:r>
            <a:r>
              <a:rPr sz="600" spc="50" dirty="0">
                <a:latin typeface="Calibri"/>
                <a:cs typeface="Calibri"/>
              </a:rPr>
              <a:t>φ</a:t>
            </a:r>
            <a:r>
              <a:rPr sz="600" spc="30" dirty="0">
                <a:latin typeface="Calibri"/>
                <a:cs typeface="Calibri"/>
              </a:rPr>
              <a:t>ή  </a:t>
            </a:r>
            <a:r>
              <a:rPr sz="600" spc="35" dirty="0">
                <a:latin typeface="Calibri"/>
                <a:cs typeface="Calibri"/>
              </a:rPr>
              <a:t>επίθεσης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67540" y="1282292"/>
            <a:ext cx="6656705" cy="86626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3505" marR="5080" indent="-91440">
              <a:lnSpc>
                <a:spcPts val="1240"/>
              </a:lnSpc>
              <a:spcBef>
                <a:spcPts val="15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200" spc="80" dirty="0">
                <a:latin typeface="Calibri"/>
                <a:cs typeface="Calibri"/>
              </a:rPr>
              <a:t>Τα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IDS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που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βασίζονται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σε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υβριδικά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συστήματα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συνδυάζουν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τεχνικές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ανίχνευσης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με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βάση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τις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ανωμαλίες </a:t>
            </a:r>
            <a:r>
              <a:rPr sz="1200" spc="-22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και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τις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υπογραφές/προδιαγραφές)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για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την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εύρεση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της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βέλτιστης</a:t>
            </a:r>
            <a:endParaRPr lang="el-GR" sz="1200" spc="65" dirty="0">
              <a:latin typeface="Calibri"/>
              <a:cs typeface="Calibri"/>
            </a:endParaRPr>
          </a:p>
          <a:p>
            <a:pPr marL="103505" marR="5080" indent="-91440">
              <a:lnSpc>
                <a:spcPts val="1240"/>
              </a:lnSpc>
              <a:spcBef>
                <a:spcPts val="15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endParaRPr lang="el-GR" sz="1200" spc="65" dirty="0">
              <a:latin typeface="Calibri"/>
              <a:cs typeface="Calibri"/>
            </a:endParaRPr>
          </a:p>
          <a:p>
            <a:pPr marL="103505" marR="5080" indent="-91440">
              <a:lnSpc>
                <a:spcPts val="1240"/>
              </a:lnSpc>
              <a:spcBef>
                <a:spcPts val="15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endParaRPr lang="el-GR" sz="1200" spc="65" dirty="0">
              <a:latin typeface="Calibri"/>
              <a:cs typeface="Calibri"/>
            </a:endParaRPr>
          </a:p>
          <a:p>
            <a:pPr marL="103505" marR="5080" indent="-91440">
              <a:lnSpc>
                <a:spcPts val="1240"/>
              </a:lnSpc>
              <a:spcBef>
                <a:spcPts val="15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15167" y="2996887"/>
            <a:ext cx="1290478" cy="446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580" marR="5080" indent="-310515">
              <a:lnSpc>
                <a:spcPct val="119800"/>
              </a:lnSpc>
              <a:spcBef>
                <a:spcPts val="100"/>
              </a:spcBef>
            </a:pPr>
            <a:r>
              <a:rPr sz="800" spc="60" dirty="0">
                <a:latin typeface="Calibri"/>
                <a:cs typeface="Calibri"/>
              </a:rPr>
              <a:t>Καθορισμός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νέας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επίθεσης </a:t>
            </a:r>
            <a:r>
              <a:rPr sz="800" spc="-12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υπογραφή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77079" y="2958147"/>
            <a:ext cx="755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3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29875" y="2955401"/>
            <a:ext cx="482601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20" dirty="0" err="1">
                <a:latin typeface="Calibri"/>
                <a:cs typeface="Calibri"/>
              </a:rPr>
              <a:t>Ειδο</a:t>
            </a:r>
            <a:r>
              <a:rPr sz="700" spc="20" dirty="0">
                <a:latin typeface="Calibri"/>
                <a:cs typeface="Calibri"/>
              </a:rPr>
              <a:t>ποίη</a:t>
            </a:r>
            <a:r>
              <a:rPr lang="el-GR" sz="700" spc="80" dirty="0">
                <a:latin typeface="Calibri"/>
                <a:cs typeface="Calibri"/>
              </a:rPr>
              <a:t>σ</a:t>
            </a:r>
            <a:r>
              <a:rPr sz="700" spc="45" dirty="0">
                <a:latin typeface="Calibri"/>
                <a:cs typeface="Calibri"/>
              </a:rPr>
              <a:t>η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27514" y="3850444"/>
            <a:ext cx="1325511" cy="434093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900" b="1" spc="3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  <a:p>
            <a:pPr marL="162560">
              <a:lnSpc>
                <a:spcPct val="100000"/>
              </a:lnSpc>
              <a:spcBef>
                <a:spcPts val="40"/>
              </a:spcBef>
            </a:pPr>
            <a:r>
              <a:rPr lang="el-GR" sz="900" spc="50" dirty="0">
                <a:latin typeface="Calibri"/>
                <a:cs typeface="Calibri"/>
              </a:rPr>
              <a:t>Δεδομένα </a:t>
            </a:r>
            <a:r>
              <a:rPr lang="el-GR" sz="900" spc="50" dirty="0" err="1">
                <a:latin typeface="Calibri"/>
                <a:cs typeface="Calibri"/>
              </a:rPr>
              <a:t>επανασυλλογής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9417" y="4748902"/>
            <a:ext cx="6870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0" dirty="0">
                <a:solidFill>
                  <a:srgbClr val="7E7E7E"/>
                </a:solidFill>
                <a:latin typeface="Calibri"/>
                <a:cs typeface="Calibri"/>
              </a:rPr>
              <a:t>Πλεονεκτήματα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16063" y="4698817"/>
            <a:ext cx="42900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900" spc="35" dirty="0">
                <a:latin typeface="Arial"/>
                <a:cs typeface="Arial"/>
              </a:rPr>
              <a:t>-	</a:t>
            </a:r>
            <a:r>
              <a:rPr sz="900" b="1" spc="55" dirty="0">
                <a:latin typeface="Calibri"/>
                <a:cs typeface="Calibri"/>
              </a:rPr>
              <a:t>Χαμηλό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ποσοστό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ψευδώς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θετικών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αποτελεσμάτων,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καθώς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υπάρχει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η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δυνατότητα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ανίχνευσης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32100" y="4828356"/>
            <a:ext cx="289496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5" dirty="0">
                <a:latin typeface="Calibri"/>
                <a:cs typeface="Calibri"/>
              </a:rPr>
              <a:t>επιθέσεων,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εφόσον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οι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κα</a:t>
            </a:r>
            <a:r>
              <a:rPr sz="900" spc="45" dirty="0" err="1">
                <a:latin typeface="Calibri"/>
                <a:cs typeface="Calibri"/>
              </a:rPr>
              <a:t>νόνες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 err="1">
                <a:latin typeface="Calibri"/>
                <a:cs typeface="Calibri"/>
              </a:rPr>
              <a:t>έχουν</a:t>
            </a:r>
            <a:r>
              <a:rPr lang="el-GR" sz="900" spc="30" dirty="0">
                <a:latin typeface="Calibri"/>
                <a:cs typeface="Calibri"/>
              </a:rPr>
              <a:t> </a:t>
            </a:r>
            <a:r>
              <a:rPr sz="900" spc="40" dirty="0" err="1">
                <a:latin typeface="Calibri"/>
                <a:cs typeface="Calibri"/>
              </a:rPr>
              <a:t>οριστεί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σωστά.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43203" y="5009914"/>
            <a:ext cx="27222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SzPct val="157142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900" b="1" spc="30" dirty="0">
                <a:latin typeface="Calibri"/>
                <a:cs typeface="Calibri"/>
              </a:rPr>
              <a:t>Γρήγορη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30" dirty="0">
                <a:latin typeface="Calibri"/>
                <a:cs typeface="Calibri"/>
              </a:rPr>
              <a:t>ανίχνευση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εάν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οι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κανόνες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είναι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καλά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καθορισμένοι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0678" y="5269602"/>
            <a:ext cx="6788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40" dirty="0">
                <a:solidFill>
                  <a:srgbClr val="7E7E7E"/>
                </a:solidFill>
                <a:latin typeface="Calibri"/>
                <a:cs typeface="Calibri"/>
              </a:rPr>
              <a:t>Μειονεκτήματα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57864" y="5267049"/>
            <a:ext cx="4310380" cy="1125821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  <a:tabLst>
                <a:tab pos="285115" algn="l"/>
              </a:tabLst>
            </a:pPr>
            <a:r>
              <a:rPr sz="500" spc="35" dirty="0">
                <a:latin typeface="Arial"/>
                <a:cs typeface="Arial"/>
              </a:rPr>
              <a:t>-</a:t>
            </a:r>
            <a:r>
              <a:rPr sz="1400" b="1" dirty="0"/>
              <a:t>	</a:t>
            </a:r>
            <a:r>
              <a:rPr sz="1000" b="1" dirty="0"/>
              <a:t>Συντήρηση των κανόνων ανίχνευσης</a:t>
            </a:r>
          </a:p>
          <a:p>
            <a:pPr marL="285750" indent="-285115">
              <a:lnSpc>
                <a:spcPct val="100000"/>
              </a:lnSpc>
              <a:spcBef>
                <a:spcPts val="470"/>
              </a:spcBef>
              <a:buSzPct val="157142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1000" b="1" dirty="0"/>
              <a:t>Συντήρηση βάσεων δεδομένων επιτιθέμενων υπογραφών</a:t>
            </a:r>
          </a:p>
          <a:p>
            <a:pPr marL="286385" marR="5080" indent="-285750">
              <a:lnSpc>
                <a:spcPct val="101800"/>
              </a:lnSpc>
              <a:spcBef>
                <a:spcPts val="440"/>
              </a:spcBef>
              <a:buSzPct val="157142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lang="el-GR" sz="1000" b="1" dirty="0"/>
              <a:t>Υψηλό ποσοστό ψευδώς αρνητικών (</a:t>
            </a:r>
            <a:r>
              <a:rPr lang="el-GR" sz="1000" b="1" dirty="0" err="1"/>
              <a:t>false</a:t>
            </a:r>
            <a:r>
              <a:rPr lang="el-GR" sz="1000" b="1" dirty="0"/>
              <a:t> </a:t>
            </a:r>
            <a:r>
              <a:rPr lang="el-GR" sz="1000" b="1" dirty="0" err="1"/>
              <a:t>negatives</a:t>
            </a:r>
            <a:r>
              <a:rPr lang="el-GR" sz="1000" b="1" dirty="0"/>
              <a:t>)</a:t>
            </a:r>
            <a:r>
              <a:rPr lang="el-GR" sz="1000" dirty="0"/>
              <a:t>, γεγονός που συνεπάγεται </a:t>
            </a:r>
            <a:r>
              <a:rPr lang="el-GR" sz="1000" b="1" dirty="0"/>
              <a:t>αδυναμία ανίχνευσης άγνωστων επιθέσεων</a:t>
            </a:r>
            <a:r>
              <a:rPr lang="el-GR" sz="1000" dirty="0"/>
              <a:t>, εάν οι </a:t>
            </a:r>
            <a:r>
              <a:rPr lang="el-GR" sz="1000" b="1" dirty="0"/>
              <a:t>βάσεις δεδομένων υπογραφών δεν είναι ενημερωμένες</a:t>
            </a:r>
            <a:r>
              <a:rPr lang="el-GR" sz="1000" dirty="0"/>
              <a:t> – π.χ. επιθέσεις τύπου </a:t>
            </a:r>
            <a:r>
              <a:rPr lang="el-GR" sz="1000" b="1" dirty="0"/>
              <a:t>APT</a:t>
            </a:r>
            <a:r>
              <a:rPr lang="el-GR" sz="1000" dirty="0"/>
              <a:t> ή </a:t>
            </a:r>
            <a:r>
              <a:rPr lang="el-GR" sz="1000" b="1" dirty="0" err="1"/>
              <a:t>zero-day</a:t>
            </a:r>
            <a:r>
              <a:rPr lang="el-GR" sz="1000" dirty="0"/>
              <a:t>.</a:t>
            </a:r>
            <a:endParaRPr sz="100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3749" y="6590379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20778" y="4742869"/>
            <a:ext cx="749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506527" y="4793669"/>
            <a:ext cx="2534285" cy="43249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26364">
              <a:lnSpc>
                <a:spcPts val="830"/>
              </a:lnSpc>
              <a:spcBef>
                <a:spcPts val="135"/>
              </a:spcBef>
            </a:pPr>
            <a:r>
              <a:rPr sz="900" b="1" spc="55" dirty="0">
                <a:latin typeface="Calibri"/>
                <a:cs typeface="Calibri"/>
              </a:rPr>
              <a:t>Χαμηλό ψευδώς </a:t>
            </a:r>
            <a:r>
              <a:rPr sz="900" b="1" spc="45" dirty="0">
                <a:latin typeface="Calibri"/>
                <a:cs typeface="Calibri"/>
              </a:rPr>
              <a:t>αρνητικό ποσοστό, </a:t>
            </a:r>
            <a:r>
              <a:rPr sz="900" spc="50" dirty="0">
                <a:latin typeface="Calibri"/>
                <a:cs typeface="Calibri"/>
              </a:rPr>
              <a:t>καθώς </a:t>
            </a:r>
            <a:r>
              <a:rPr sz="900" spc="45" dirty="0">
                <a:latin typeface="Calibri"/>
                <a:cs typeface="Calibri"/>
              </a:rPr>
              <a:t>υπάρχει 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δυνατότητα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εντοπισμού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άγνωστων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ή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νέων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επιθέσεων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lang="el-GR" sz="900" b="1" spc="60" dirty="0">
                <a:solidFill>
                  <a:srgbClr val="009050"/>
                </a:solidFill>
                <a:latin typeface="Calibri"/>
                <a:cs typeface="Calibri"/>
              </a:rPr>
              <a:t>-&gt; Α</a:t>
            </a:r>
            <a:r>
              <a:rPr lang="en-US" sz="900" b="1" spc="60" dirty="0">
                <a:solidFill>
                  <a:srgbClr val="009050"/>
                </a:solidFill>
                <a:latin typeface="Calibri"/>
                <a:cs typeface="Calibri"/>
              </a:rPr>
              <a:t>PT </a:t>
            </a:r>
            <a:r>
              <a:rPr lang="el-GR" sz="900" b="1" spc="60" dirty="0">
                <a:solidFill>
                  <a:srgbClr val="009050"/>
                </a:solidFill>
                <a:latin typeface="Calibri"/>
                <a:cs typeface="Calibri"/>
              </a:rPr>
              <a:t>ή </a:t>
            </a:r>
            <a:r>
              <a:rPr lang="en-US" sz="900" b="1" spc="60" dirty="0">
                <a:solidFill>
                  <a:srgbClr val="009050"/>
                </a:solidFill>
                <a:latin typeface="Calibri"/>
                <a:cs typeface="Calibri"/>
              </a:rPr>
              <a:t>ZERO-days </a:t>
            </a:r>
            <a:r>
              <a:rPr lang="el-GR" sz="900" b="1" spc="60" dirty="0">
                <a:solidFill>
                  <a:srgbClr val="009050"/>
                </a:solidFill>
                <a:latin typeface="Calibri"/>
                <a:cs typeface="Calibri"/>
              </a:rPr>
              <a:t>επιθέσεις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33478" y="5358819"/>
            <a:ext cx="3041650" cy="66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85115">
              <a:lnSpc>
                <a:spcPct val="100000"/>
              </a:lnSpc>
              <a:spcBef>
                <a:spcPts val="100"/>
              </a:spcBef>
              <a:buSzPct val="157142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900" spc="70" dirty="0">
                <a:latin typeface="Calibri"/>
                <a:cs typeface="Calibri"/>
              </a:rPr>
              <a:t>Τήρηση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ιστορικών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καταγραφών</a:t>
            </a:r>
            <a:endParaRPr sz="900">
              <a:latin typeface="Calibri"/>
              <a:cs typeface="Calibri"/>
            </a:endParaRPr>
          </a:p>
          <a:p>
            <a:pPr marL="285115" indent="-285115">
              <a:lnSpc>
                <a:spcPct val="100000"/>
              </a:lnSpc>
              <a:spcBef>
                <a:spcPts val="434"/>
              </a:spcBef>
              <a:buSzPct val="157142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900" spc="50" dirty="0">
                <a:latin typeface="Calibri"/>
                <a:cs typeface="Calibri"/>
              </a:rPr>
              <a:t>Προσαρμογή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των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μοντέλων/τεχνικών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ανίχνευσης</a:t>
            </a:r>
            <a:endParaRPr sz="900">
              <a:latin typeface="Calibri"/>
              <a:cs typeface="Calibri"/>
            </a:endParaRPr>
          </a:p>
          <a:p>
            <a:pPr marL="285115" indent="-285115">
              <a:lnSpc>
                <a:spcPct val="100000"/>
              </a:lnSpc>
              <a:spcBef>
                <a:spcPts val="375"/>
              </a:spcBef>
              <a:buSzPct val="157142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900" b="1" spc="35" dirty="0">
                <a:latin typeface="Calibri"/>
                <a:cs typeface="Calibri"/>
              </a:rPr>
              <a:t>Υψηλό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30" dirty="0">
                <a:latin typeface="Calibri"/>
                <a:cs typeface="Calibri"/>
              </a:rPr>
              <a:t>ποσοστό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35" dirty="0">
                <a:latin typeface="Calibri"/>
                <a:cs typeface="Calibri"/>
              </a:rPr>
              <a:t>ψευδώς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30" dirty="0">
                <a:latin typeface="Calibri"/>
                <a:cs typeface="Calibri"/>
              </a:rPr>
              <a:t>θετικών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30" dirty="0">
                <a:latin typeface="Calibri"/>
                <a:cs typeface="Calibri"/>
              </a:rPr>
              <a:t>αποτελεσμάτων-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επομένως,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είναι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30022" y="6003804"/>
            <a:ext cx="2604135" cy="2886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5"/>
              </a:spcBef>
            </a:pPr>
            <a:r>
              <a:rPr sz="900" spc="30" dirty="0">
                <a:latin typeface="Calibri"/>
                <a:cs typeface="Calibri"/>
              </a:rPr>
              <a:t>απαραίτητο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να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είναι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ακριβής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η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για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να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αποφεύγονται </a:t>
            </a:r>
            <a:r>
              <a:rPr sz="900" spc="25" dirty="0">
                <a:latin typeface="Calibri"/>
                <a:cs typeface="Calibri"/>
              </a:rPr>
              <a:t>οι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συνεχείς </a:t>
            </a:r>
            <a:r>
              <a:rPr sz="900" spc="-14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ψευδείς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συναγερμοί.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455467" y="4793669"/>
            <a:ext cx="2157730" cy="32989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8450" marR="5080" indent="-285750">
              <a:lnSpc>
                <a:spcPts val="830"/>
              </a:lnSpc>
              <a:spcBef>
                <a:spcPts val="135"/>
              </a:spcBef>
              <a:buSzPct val="157142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b="1" spc="50" dirty="0">
                <a:latin typeface="Calibri"/>
                <a:cs typeface="Calibri"/>
              </a:rPr>
              <a:t>Μειώνει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τόσο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το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ψευδώς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40" dirty="0">
                <a:latin typeface="Calibri"/>
                <a:cs typeface="Calibri"/>
              </a:rPr>
              <a:t>θετικό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όσο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και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το </a:t>
            </a:r>
            <a:r>
              <a:rPr sz="900" b="1" spc="-14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ψευδώς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αρνητικό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ποσοστό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468167" y="5314686"/>
            <a:ext cx="2260600" cy="66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85115">
              <a:lnSpc>
                <a:spcPct val="100000"/>
              </a:lnSpc>
              <a:spcBef>
                <a:spcPts val="100"/>
              </a:spcBef>
              <a:buSzPct val="157142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900" spc="50" dirty="0">
                <a:latin typeface="Calibri"/>
                <a:cs typeface="Calibri"/>
              </a:rPr>
              <a:t>Συντήρηση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των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κανόνων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ανίχνευσης</a:t>
            </a:r>
            <a:endParaRPr sz="900">
              <a:latin typeface="Calibri"/>
              <a:cs typeface="Calibri"/>
            </a:endParaRPr>
          </a:p>
          <a:p>
            <a:pPr marL="285115" marR="5080" indent="-285115">
              <a:lnSpc>
                <a:spcPct val="100000"/>
              </a:lnSpc>
              <a:spcBef>
                <a:spcPts val="434"/>
              </a:spcBef>
              <a:buSzPct val="157142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900" spc="65" dirty="0">
                <a:latin typeface="Calibri"/>
                <a:cs typeface="Calibri"/>
              </a:rPr>
              <a:t>Συντήρηση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βάσεων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δεδομένων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επιτιθέμενων </a:t>
            </a:r>
            <a:r>
              <a:rPr sz="900" spc="-145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υπογραφών</a:t>
            </a:r>
            <a:endParaRPr sz="900">
              <a:latin typeface="Calibri"/>
              <a:cs typeface="Calibri"/>
            </a:endParaRPr>
          </a:p>
          <a:p>
            <a:pPr marL="285115" indent="-285115">
              <a:lnSpc>
                <a:spcPct val="100000"/>
              </a:lnSpc>
              <a:spcBef>
                <a:spcPts val="380"/>
              </a:spcBef>
              <a:buSzPct val="157142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900" spc="65" dirty="0">
                <a:latin typeface="Calibri"/>
                <a:cs typeface="Calibri"/>
              </a:rPr>
              <a:t>Συντήρηση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των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καταγραφών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480232" y="6052107"/>
            <a:ext cx="1854835" cy="32989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8450" marR="5080" indent="-285750">
              <a:lnSpc>
                <a:spcPts val="830"/>
              </a:lnSpc>
              <a:spcBef>
                <a:spcPts val="135"/>
              </a:spcBef>
              <a:buSzPct val="157142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50" dirty="0">
                <a:latin typeface="Calibri"/>
                <a:cs typeface="Calibri"/>
              </a:rPr>
              <a:t>Προσαρμογή των </a:t>
            </a:r>
            <a:r>
              <a:rPr sz="900" spc="35" dirty="0">
                <a:latin typeface="Calibri"/>
                <a:cs typeface="Calibri"/>
              </a:rPr>
              <a:t>μοντέλων/τεχνικών </a:t>
            </a:r>
            <a:r>
              <a:rPr sz="900" spc="-14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ανίχνευσης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69043" y="4535224"/>
            <a:ext cx="977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3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52136" y="4535224"/>
            <a:ext cx="59880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500" algn="l"/>
              </a:tabLst>
            </a:pP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on	</a:t>
            </a:r>
            <a:r>
              <a:rPr sz="900" b="1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b="1" spc="7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466070" y="4535224"/>
            <a:ext cx="5384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30" dirty="0">
                <a:solidFill>
                  <a:srgbClr val="FFFFFF"/>
                </a:solidFill>
                <a:latin typeface="Calibri"/>
                <a:cs typeface="Calibri"/>
              </a:rPr>
              <a:t>Υβριδικό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IDS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D70833F-77BF-1FBB-11E9-5D640CEBDDD6}"/>
              </a:ext>
            </a:extLst>
          </p:cNvPr>
          <p:cNvSpPr txBox="1"/>
          <p:nvPr/>
        </p:nvSpPr>
        <p:spPr>
          <a:xfrm>
            <a:off x="487675" y="2402657"/>
            <a:ext cx="6102990" cy="23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4330" algn="ctr">
              <a:lnSpc>
                <a:spcPts val="370"/>
              </a:lnSpc>
              <a:spcBef>
                <a:spcPts val="775"/>
              </a:spcBef>
            </a:pPr>
            <a:endParaRPr lang="el-GR" sz="1000" dirty="0">
              <a:latin typeface="Calibri"/>
              <a:cs typeface="Calibri"/>
            </a:endParaRPr>
          </a:p>
          <a:p>
            <a:pPr marL="4164329">
              <a:lnSpc>
                <a:spcPts val="610"/>
              </a:lnSpc>
            </a:pPr>
            <a:r>
              <a:rPr lang="el-GR" sz="1000" spc="40" dirty="0">
                <a:latin typeface="Calibri"/>
                <a:cs typeface="Calibri"/>
              </a:rPr>
              <a:t>Ανιχνευτής</a:t>
            </a:r>
            <a:r>
              <a:rPr lang="el-GR" sz="1000" spc="-10" dirty="0">
                <a:latin typeface="Calibri"/>
                <a:cs typeface="Calibri"/>
              </a:rPr>
              <a:t> </a:t>
            </a:r>
            <a:r>
              <a:rPr lang="el-GR" sz="1000" spc="60" dirty="0">
                <a:latin typeface="Calibri"/>
                <a:cs typeface="Calibri"/>
              </a:rPr>
              <a:t>ανωμαλιών</a:t>
            </a:r>
            <a:endParaRPr lang="el-GR" sz="1000" dirty="0">
              <a:latin typeface="Calibri"/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2DA553-C71D-1FEE-606D-81FCF4F7AEDD}"/>
              </a:ext>
            </a:extLst>
          </p:cNvPr>
          <p:cNvSpPr txBox="1"/>
          <p:nvPr/>
        </p:nvSpPr>
        <p:spPr>
          <a:xfrm>
            <a:off x="1190461" y="2387974"/>
            <a:ext cx="6102990" cy="16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54330" algn="ctr">
              <a:lnSpc>
                <a:spcPts val="370"/>
              </a:lnSpc>
              <a:spcBef>
                <a:spcPts val="775"/>
              </a:spcBef>
            </a:pPr>
            <a:r>
              <a:rPr lang="el-GR" sz="1000" spc="45" dirty="0">
                <a:latin typeface="Calibri"/>
                <a:cs typeface="Calibri"/>
              </a:rPr>
              <a:t>Ά</a:t>
            </a:r>
            <a:r>
              <a:rPr lang="el-GR" sz="1000" spc="30" dirty="0">
                <a:latin typeface="Calibri"/>
                <a:cs typeface="Calibri"/>
              </a:rPr>
              <a:t>γ</a:t>
            </a:r>
            <a:r>
              <a:rPr lang="el-GR" sz="1000" spc="35" dirty="0">
                <a:latin typeface="Calibri"/>
                <a:cs typeface="Calibri"/>
              </a:rPr>
              <a:t>ν</a:t>
            </a:r>
            <a:r>
              <a:rPr lang="el-GR" sz="1000" spc="55" dirty="0">
                <a:latin typeface="Calibri"/>
                <a:cs typeface="Calibri"/>
              </a:rPr>
              <a:t>ω</a:t>
            </a:r>
            <a:r>
              <a:rPr lang="el-GR" sz="1000" spc="35" dirty="0">
                <a:latin typeface="Calibri"/>
                <a:cs typeface="Calibri"/>
              </a:rPr>
              <a:t>σ</a:t>
            </a:r>
            <a:r>
              <a:rPr lang="el-GR" sz="1000" spc="25" dirty="0">
                <a:latin typeface="Calibri"/>
                <a:cs typeface="Calibri"/>
              </a:rPr>
              <a:t>τ</a:t>
            </a:r>
            <a:r>
              <a:rPr lang="el-GR" sz="1000" spc="50" dirty="0">
                <a:latin typeface="Calibri"/>
                <a:cs typeface="Calibri"/>
              </a:rPr>
              <a:t>η</a:t>
            </a:r>
            <a:r>
              <a:rPr lang="el-GR" sz="1000" dirty="0">
                <a:latin typeface="Calibri"/>
                <a:cs typeface="Calibri"/>
              </a:rPr>
              <a:t> </a:t>
            </a:r>
            <a:r>
              <a:rPr lang="el-GR" sz="1000" spc="45" dirty="0">
                <a:latin typeface="Calibri"/>
                <a:cs typeface="Calibri"/>
              </a:rPr>
              <a:t>α</a:t>
            </a:r>
            <a:r>
              <a:rPr lang="el-GR" sz="1000" spc="40" dirty="0">
                <a:latin typeface="Calibri"/>
                <a:cs typeface="Calibri"/>
              </a:rPr>
              <a:t>π</a:t>
            </a:r>
            <a:r>
              <a:rPr lang="el-GR" sz="1000" spc="35" dirty="0">
                <a:latin typeface="Calibri"/>
                <a:cs typeface="Calibri"/>
              </a:rPr>
              <a:t>ε</a:t>
            </a:r>
            <a:r>
              <a:rPr lang="el-GR" sz="1000" spc="15" dirty="0">
                <a:latin typeface="Calibri"/>
                <a:cs typeface="Calibri"/>
              </a:rPr>
              <a:t>ι</a:t>
            </a:r>
            <a:r>
              <a:rPr lang="el-GR" sz="1000" spc="35" dirty="0">
                <a:latin typeface="Calibri"/>
                <a:cs typeface="Calibri"/>
              </a:rPr>
              <a:t>λ</a:t>
            </a:r>
            <a:r>
              <a:rPr lang="el-GR" sz="1000" spc="50" dirty="0">
                <a:latin typeface="Calibri"/>
                <a:cs typeface="Calibri"/>
              </a:rPr>
              <a:t>ή</a:t>
            </a:r>
            <a:endParaRPr lang="el-GR"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97895" cy="6883400"/>
            <a:chOff x="0" y="0"/>
            <a:chExt cx="1109789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7740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1325562" y="2279015"/>
                  </a:moveTo>
                  <a:lnTo>
                    <a:pt x="1275714" y="2287270"/>
                  </a:lnTo>
                  <a:lnTo>
                    <a:pt x="1229995" y="2308542"/>
                  </a:lnTo>
                  <a:lnTo>
                    <a:pt x="1191577" y="2341562"/>
                  </a:lnTo>
                  <a:lnTo>
                    <a:pt x="1163002" y="2385377"/>
                  </a:lnTo>
                  <a:lnTo>
                    <a:pt x="1163002" y="2386647"/>
                  </a:lnTo>
                  <a:lnTo>
                    <a:pt x="822007" y="3659187"/>
                  </a:lnTo>
                  <a:lnTo>
                    <a:pt x="0" y="6846570"/>
                  </a:lnTo>
                  <a:lnTo>
                    <a:pt x="6667" y="6847205"/>
                  </a:lnTo>
                  <a:lnTo>
                    <a:pt x="20002" y="6847522"/>
                  </a:lnTo>
                  <a:lnTo>
                    <a:pt x="26670" y="6847522"/>
                  </a:lnTo>
                  <a:lnTo>
                    <a:pt x="845905" y="3665220"/>
                  </a:lnTo>
                  <a:lnTo>
                    <a:pt x="1187132" y="2394267"/>
                  </a:lnTo>
                  <a:lnTo>
                    <a:pt x="1211897" y="2356802"/>
                  </a:lnTo>
                  <a:lnTo>
                    <a:pt x="1244917" y="2328545"/>
                  </a:lnTo>
                  <a:lnTo>
                    <a:pt x="1283970" y="2310447"/>
                  </a:lnTo>
                  <a:lnTo>
                    <a:pt x="1326832" y="2303779"/>
                  </a:lnTo>
                  <a:lnTo>
                    <a:pt x="1422717" y="2303779"/>
                  </a:lnTo>
                  <a:lnTo>
                    <a:pt x="1377314" y="2285365"/>
                  </a:lnTo>
                  <a:lnTo>
                    <a:pt x="1325562" y="2279015"/>
                  </a:lnTo>
                  <a:close/>
                </a:path>
                <a:path w="2549525" h="6847840">
                  <a:moveTo>
                    <a:pt x="1422717" y="2303779"/>
                  </a:moveTo>
                  <a:lnTo>
                    <a:pt x="1326832" y="2303779"/>
                  </a:lnTo>
                  <a:lnTo>
                    <a:pt x="1370964" y="2309495"/>
                  </a:lnTo>
                  <a:lnTo>
                    <a:pt x="1417002" y="2330132"/>
                  </a:lnTo>
                  <a:lnTo>
                    <a:pt x="1453197" y="2363470"/>
                  </a:lnTo>
                  <a:lnTo>
                    <a:pt x="1477327" y="2405379"/>
                  </a:lnTo>
                  <a:lnTo>
                    <a:pt x="1487805" y="2453004"/>
                  </a:lnTo>
                  <a:lnTo>
                    <a:pt x="1482725" y="2503170"/>
                  </a:lnTo>
                  <a:lnTo>
                    <a:pt x="1223962" y="3457575"/>
                  </a:lnTo>
                  <a:lnTo>
                    <a:pt x="1217930" y="3493135"/>
                  </a:lnTo>
                  <a:lnTo>
                    <a:pt x="1226820" y="3563620"/>
                  </a:lnTo>
                  <a:lnTo>
                    <a:pt x="1262380" y="3626802"/>
                  </a:lnTo>
                  <a:lnTo>
                    <a:pt x="1318895" y="3670300"/>
                  </a:lnTo>
                  <a:lnTo>
                    <a:pt x="1402080" y="3689667"/>
                  </a:lnTo>
                  <a:lnTo>
                    <a:pt x="1449387" y="3683000"/>
                  </a:lnTo>
                  <a:lnTo>
                    <a:pt x="1492567" y="3665220"/>
                  </a:lnTo>
                  <a:lnTo>
                    <a:pt x="1495481" y="3662997"/>
                  </a:lnTo>
                  <a:lnTo>
                    <a:pt x="1408430" y="3662997"/>
                  </a:lnTo>
                  <a:lnTo>
                    <a:pt x="1358264" y="3657917"/>
                  </a:lnTo>
                  <a:lnTo>
                    <a:pt x="1303020" y="3630612"/>
                  </a:lnTo>
                  <a:lnTo>
                    <a:pt x="1263332" y="3584257"/>
                  </a:lnTo>
                  <a:lnTo>
                    <a:pt x="1243330" y="3525837"/>
                  </a:lnTo>
                  <a:lnTo>
                    <a:pt x="1242377" y="3495040"/>
                  </a:lnTo>
                  <a:lnTo>
                    <a:pt x="1248092" y="3463925"/>
                  </a:lnTo>
                  <a:lnTo>
                    <a:pt x="1506855" y="2509520"/>
                  </a:lnTo>
                  <a:lnTo>
                    <a:pt x="1513205" y="2460942"/>
                  </a:lnTo>
                  <a:lnTo>
                    <a:pt x="1506855" y="2413635"/>
                  </a:lnTo>
                  <a:lnTo>
                    <a:pt x="1488757" y="2370454"/>
                  </a:lnTo>
                  <a:lnTo>
                    <a:pt x="1460182" y="2332990"/>
                  </a:lnTo>
                  <a:lnTo>
                    <a:pt x="1422717" y="2303779"/>
                  </a:lnTo>
                  <a:close/>
                </a:path>
                <a:path w="2549525" h="6847840">
                  <a:moveTo>
                    <a:pt x="2549525" y="0"/>
                  </a:moveTo>
                  <a:lnTo>
                    <a:pt x="2523490" y="0"/>
                  </a:lnTo>
                  <a:lnTo>
                    <a:pt x="1945639" y="2096452"/>
                  </a:lnTo>
                  <a:lnTo>
                    <a:pt x="1552257" y="3546157"/>
                  </a:lnTo>
                  <a:lnTo>
                    <a:pt x="1531620" y="3592195"/>
                  </a:lnTo>
                  <a:lnTo>
                    <a:pt x="1498282" y="3628072"/>
                  </a:lnTo>
                  <a:lnTo>
                    <a:pt x="1456372" y="3652520"/>
                  </a:lnTo>
                  <a:lnTo>
                    <a:pt x="1408430" y="3662997"/>
                  </a:lnTo>
                  <a:lnTo>
                    <a:pt x="1495481" y="3662997"/>
                  </a:lnTo>
                  <a:lnTo>
                    <a:pt x="1530032" y="3636645"/>
                  </a:lnTo>
                  <a:lnTo>
                    <a:pt x="1559242" y="3599179"/>
                  </a:lnTo>
                  <a:lnTo>
                    <a:pt x="1577657" y="3553777"/>
                  </a:lnTo>
                  <a:lnTo>
                    <a:pt x="1971039" y="2104072"/>
                  </a:lnTo>
                  <a:lnTo>
                    <a:pt x="2547937" y="5397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827" y="6151562"/>
              <a:ext cx="2649537" cy="6432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1765" y="902652"/>
            <a:ext cx="26879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5" dirty="0">
                <a:solidFill>
                  <a:srgbClr val="000000"/>
                </a:solidFill>
                <a:latin typeface="Times New Roman"/>
                <a:cs typeface="Times New Roman"/>
              </a:rPr>
              <a:t>Γνωστοποίηση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1765" y="2009775"/>
            <a:ext cx="5330190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SzPct val="152380"/>
              <a:buFont typeface="Arial"/>
              <a:buChar char="•"/>
              <a:tabLst>
                <a:tab pos="355600" algn="l"/>
              </a:tabLst>
            </a:pPr>
            <a:r>
              <a:rPr sz="1050" i="1" spc="70" dirty="0">
                <a:latin typeface="Calibri"/>
                <a:cs typeface="Calibri"/>
              </a:rPr>
              <a:t>Συγχρηματοδοτείται </a:t>
            </a:r>
            <a:r>
              <a:rPr sz="1050" i="1" spc="80" dirty="0">
                <a:latin typeface="Calibri"/>
                <a:cs typeface="Calibri"/>
              </a:rPr>
              <a:t>από </a:t>
            </a:r>
            <a:r>
              <a:rPr sz="1050" i="1" spc="70" dirty="0">
                <a:latin typeface="Calibri"/>
                <a:cs typeface="Calibri"/>
              </a:rPr>
              <a:t>την </a:t>
            </a:r>
            <a:r>
              <a:rPr sz="1050" i="1" spc="75" dirty="0">
                <a:latin typeface="Calibri"/>
                <a:cs typeface="Calibri"/>
              </a:rPr>
              <a:t>Ευρωπαϊκή Ένωση. </a:t>
            </a:r>
            <a:r>
              <a:rPr sz="1050" i="1" spc="70" dirty="0">
                <a:latin typeface="Calibri"/>
                <a:cs typeface="Calibri"/>
              </a:rPr>
              <a:t>Ωστόσο, </a:t>
            </a:r>
            <a:r>
              <a:rPr sz="1050" i="1" spc="60" dirty="0">
                <a:latin typeface="Calibri"/>
                <a:cs typeface="Calibri"/>
              </a:rPr>
              <a:t>οι </a:t>
            </a:r>
            <a:r>
              <a:rPr sz="1050" i="1" spc="75" dirty="0">
                <a:latin typeface="Calibri"/>
                <a:cs typeface="Calibri"/>
              </a:rPr>
              <a:t>απόψεις </a:t>
            </a:r>
            <a:r>
              <a:rPr sz="1050" i="1" spc="65" dirty="0">
                <a:latin typeface="Calibri"/>
                <a:cs typeface="Calibri"/>
              </a:rPr>
              <a:t>και </a:t>
            </a:r>
            <a:r>
              <a:rPr sz="1050" i="1" spc="60" dirty="0">
                <a:latin typeface="Calibri"/>
                <a:cs typeface="Calibri"/>
              </a:rPr>
              <a:t>οι </a:t>
            </a:r>
            <a:r>
              <a:rPr sz="1050" i="1" spc="65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γνώμες </a:t>
            </a:r>
            <a:r>
              <a:rPr sz="1050" i="1" spc="80" dirty="0">
                <a:latin typeface="Calibri"/>
                <a:cs typeface="Calibri"/>
              </a:rPr>
              <a:t>που </a:t>
            </a:r>
            <a:r>
              <a:rPr sz="1050" i="1" spc="70" dirty="0">
                <a:latin typeface="Calibri"/>
                <a:cs typeface="Calibri"/>
              </a:rPr>
              <a:t>εκφράζονται </a:t>
            </a:r>
            <a:r>
              <a:rPr sz="1050" i="1" spc="60" dirty="0">
                <a:latin typeface="Calibri"/>
                <a:cs typeface="Calibri"/>
              </a:rPr>
              <a:t>είναι </a:t>
            </a:r>
            <a:r>
              <a:rPr sz="1050" i="1" spc="70" dirty="0">
                <a:latin typeface="Calibri"/>
                <a:cs typeface="Calibri"/>
              </a:rPr>
              <a:t>αποκλειστικά </a:t>
            </a:r>
            <a:r>
              <a:rPr sz="1050" i="1" spc="75" dirty="0">
                <a:latin typeface="Calibri"/>
                <a:cs typeface="Calibri"/>
              </a:rPr>
              <a:t>του/των </a:t>
            </a:r>
            <a:r>
              <a:rPr sz="1050" i="1" spc="80" dirty="0">
                <a:latin typeface="Calibri"/>
                <a:cs typeface="Calibri"/>
              </a:rPr>
              <a:t>συγγραφέα/ων </a:t>
            </a:r>
            <a:r>
              <a:rPr sz="1050" i="1" spc="65" dirty="0">
                <a:latin typeface="Calibri"/>
                <a:cs typeface="Calibri"/>
              </a:rPr>
              <a:t>και </a:t>
            </a:r>
            <a:r>
              <a:rPr sz="1050" i="1" spc="70" dirty="0">
                <a:latin typeface="Calibri"/>
                <a:cs typeface="Calibri"/>
              </a:rPr>
              <a:t>δεν </a:t>
            </a:r>
            <a:r>
              <a:rPr sz="1050" i="1" spc="75" dirty="0">
                <a:latin typeface="Calibri"/>
                <a:cs typeface="Calibri"/>
              </a:rPr>
              <a:t> αντανακλούν</a:t>
            </a:r>
            <a:r>
              <a:rPr sz="1050" i="1" spc="105" dirty="0">
                <a:latin typeface="Calibri"/>
                <a:cs typeface="Calibri"/>
              </a:rPr>
              <a:t> </a:t>
            </a:r>
            <a:r>
              <a:rPr sz="1050" i="1" spc="60" dirty="0">
                <a:latin typeface="Calibri"/>
                <a:cs typeface="Calibri"/>
              </a:rPr>
              <a:t>κατ'</a:t>
            </a:r>
            <a:r>
              <a:rPr sz="1050" i="1" spc="12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ανάγκη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55" dirty="0">
                <a:latin typeface="Calibri"/>
                <a:cs typeface="Calibri"/>
              </a:rPr>
              <a:t>τις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απόψεις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και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55" dirty="0">
                <a:latin typeface="Calibri"/>
                <a:cs typeface="Calibri"/>
              </a:rPr>
              <a:t>τις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γνώμες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της</a:t>
            </a:r>
            <a:r>
              <a:rPr sz="1050" i="1" spc="12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Ευρωπαϊκής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80" dirty="0">
                <a:latin typeface="Calibri"/>
                <a:cs typeface="Calibri"/>
              </a:rPr>
              <a:t>Ένωσης </a:t>
            </a:r>
            <a:r>
              <a:rPr sz="1050" i="1" spc="-225" dirty="0">
                <a:latin typeface="Calibri"/>
                <a:cs typeface="Calibri"/>
              </a:rPr>
              <a:t> </a:t>
            </a:r>
            <a:r>
              <a:rPr sz="1050" i="1" spc="80" dirty="0">
                <a:latin typeface="Calibri"/>
                <a:cs typeface="Calibri"/>
              </a:rPr>
              <a:t>ή </a:t>
            </a:r>
            <a:r>
              <a:rPr sz="1050" i="1" spc="65" dirty="0">
                <a:latin typeface="Calibri"/>
                <a:cs typeface="Calibri"/>
              </a:rPr>
              <a:t>της </a:t>
            </a:r>
            <a:r>
              <a:rPr sz="1050" i="1" spc="80" dirty="0">
                <a:latin typeface="Calibri"/>
                <a:cs typeface="Calibri"/>
              </a:rPr>
              <a:t>HADEA. Ούτε η </a:t>
            </a:r>
            <a:r>
              <a:rPr sz="1050" i="1" spc="75" dirty="0">
                <a:latin typeface="Calibri"/>
                <a:cs typeface="Calibri"/>
              </a:rPr>
              <a:t>Ευρωπαϊκή </a:t>
            </a:r>
            <a:r>
              <a:rPr sz="1050" i="1" spc="80" dirty="0">
                <a:latin typeface="Calibri"/>
                <a:cs typeface="Calibri"/>
              </a:rPr>
              <a:t>Ένωση </a:t>
            </a:r>
            <a:r>
              <a:rPr sz="1050" i="1" spc="70" dirty="0">
                <a:latin typeface="Calibri"/>
                <a:cs typeface="Calibri"/>
              </a:rPr>
              <a:t>ούτε </a:t>
            </a:r>
            <a:r>
              <a:rPr sz="1050" i="1" spc="80" dirty="0">
                <a:latin typeface="Calibri"/>
                <a:cs typeface="Calibri"/>
              </a:rPr>
              <a:t>η </a:t>
            </a:r>
            <a:r>
              <a:rPr sz="1050" i="1" spc="75" dirty="0">
                <a:latin typeface="Calibri"/>
                <a:cs typeface="Calibri"/>
              </a:rPr>
              <a:t>χορηγούσα αρχή μπορούν να </a:t>
            </a:r>
            <a:r>
              <a:rPr sz="1050" i="1" spc="80" dirty="0">
                <a:latin typeface="Calibri"/>
                <a:cs typeface="Calibri"/>
              </a:rPr>
              <a:t> θεωρηθούν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υπεύθυνοι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45" dirty="0">
                <a:latin typeface="Calibri"/>
                <a:cs typeface="Calibri"/>
              </a:rPr>
              <a:t>γι'</a:t>
            </a:r>
            <a:r>
              <a:rPr sz="1050" i="1" spc="35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αυτές.</a:t>
            </a:r>
            <a:endParaRPr sz="10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94"/>
              </a:spcBef>
              <a:buSzPct val="152380"/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050" i="1" spc="80" dirty="0">
                <a:latin typeface="Calibri"/>
                <a:cs typeface="Calibri"/>
              </a:rPr>
              <a:t>Συμφωνία</a:t>
            </a:r>
            <a:r>
              <a:rPr sz="1050" i="1" spc="1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έργου</a:t>
            </a:r>
            <a:r>
              <a:rPr sz="1050" i="1" spc="15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αριθ.</a:t>
            </a:r>
            <a:r>
              <a:rPr sz="1050" i="1" spc="10" dirty="0">
                <a:latin typeface="Calibri"/>
                <a:cs typeface="Calibri"/>
              </a:rPr>
              <a:t> </a:t>
            </a:r>
            <a:r>
              <a:rPr sz="1050" i="1" spc="70" dirty="0">
                <a:latin typeface="Calibri"/>
                <a:cs typeface="Calibri"/>
              </a:rPr>
              <a:t>101083594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8962" y="0"/>
            <a:ext cx="11623675" cy="6880225"/>
            <a:chOff x="588962" y="0"/>
            <a:chExt cx="1162367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3000" y="5026025"/>
              <a:ext cx="585152" cy="6369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9600" y="4834254"/>
              <a:ext cx="640079" cy="7010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9265" y="4114800"/>
              <a:ext cx="2346959" cy="24596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32072" y="5026025"/>
              <a:ext cx="1246504" cy="11674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1969" y="4198302"/>
              <a:ext cx="1510029" cy="10766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6900" y="2265997"/>
              <a:ext cx="6698615" cy="3985260"/>
            </a:xfrm>
            <a:custGeom>
              <a:avLst/>
              <a:gdLst/>
              <a:ahLst/>
              <a:cxnLst/>
              <a:rect l="l" t="t" r="r" b="b"/>
              <a:pathLst>
                <a:path w="6698615" h="3985260">
                  <a:moveTo>
                    <a:pt x="0" y="0"/>
                  </a:moveTo>
                  <a:lnTo>
                    <a:pt x="6698297" y="0"/>
                  </a:lnTo>
                  <a:lnTo>
                    <a:pt x="6698297" y="3985260"/>
                  </a:lnTo>
                  <a:lnTo>
                    <a:pt x="0" y="3985260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1547" y="2362200"/>
              <a:ext cx="231457" cy="21304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633017" y="2267585"/>
              <a:ext cx="4559300" cy="1835785"/>
            </a:xfrm>
            <a:custGeom>
              <a:avLst/>
              <a:gdLst/>
              <a:ahLst/>
              <a:cxnLst/>
              <a:rect l="l" t="t" r="r" b="b"/>
              <a:pathLst>
                <a:path w="4559300" h="1835785">
                  <a:moveTo>
                    <a:pt x="4558982" y="0"/>
                  </a:moveTo>
                  <a:lnTo>
                    <a:pt x="0" y="0"/>
                  </a:lnTo>
                  <a:lnTo>
                    <a:pt x="0" y="1835784"/>
                  </a:lnTo>
                  <a:lnTo>
                    <a:pt x="4558982" y="1835784"/>
                  </a:lnTo>
                  <a:lnTo>
                    <a:pt x="45589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33017" y="2267585"/>
              <a:ext cx="4559300" cy="1835785"/>
            </a:xfrm>
            <a:custGeom>
              <a:avLst/>
              <a:gdLst/>
              <a:ahLst/>
              <a:cxnLst/>
              <a:rect l="l" t="t" r="r" b="b"/>
              <a:pathLst>
                <a:path w="4559300" h="1835785">
                  <a:moveTo>
                    <a:pt x="4558982" y="1835784"/>
                  </a:moveTo>
                  <a:lnTo>
                    <a:pt x="0" y="1835784"/>
                  </a:lnTo>
                  <a:lnTo>
                    <a:pt x="0" y="0"/>
                  </a:lnTo>
                  <a:lnTo>
                    <a:pt x="4558982" y="0"/>
                  </a:lnTo>
                </a:path>
              </a:pathLst>
            </a:custGeom>
            <a:ln w="412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55344" y="403225"/>
            <a:ext cx="5298440" cy="5588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65"/>
              </a:spcBef>
            </a:pP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Δεδομένα</a:t>
            </a:r>
            <a:r>
              <a:rPr sz="1850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95" dirty="0">
                <a:solidFill>
                  <a:srgbClr val="000000"/>
                </a:solidFill>
                <a:latin typeface="Times New Roman"/>
                <a:cs typeface="Times New Roman"/>
              </a:rPr>
              <a:t>ή</a:t>
            </a:r>
            <a:r>
              <a:rPr sz="185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χαρακτηριστικά</a:t>
            </a:r>
            <a:r>
              <a:rPr sz="1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4" dirty="0">
                <a:solidFill>
                  <a:srgbClr val="000000"/>
                </a:solidFill>
                <a:latin typeface="Times New Roman"/>
                <a:cs typeface="Times New Roman"/>
              </a:rPr>
              <a:t>για</a:t>
            </a:r>
            <a:r>
              <a:rPr sz="185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4" dirty="0">
                <a:solidFill>
                  <a:srgbClr val="000000"/>
                </a:solidFill>
                <a:latin typeface="Times New Roman"/>
                <a:cs typeface="Times New Roman"/>
              </a:rPr>
              <a:t>και </a:t>
            </a:r>
            <a:r>
              <a:rPr sz="1850" spc="-4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επίγνωση</a:t>
            </a:r>
            <a:r>
              <a:rPr sz="1850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του</a:t>
            </a:r>
            <a:r>
              <a:rPr sz="1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πλαισίου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1696" y="978868"/>
            <a:ext cx="4572000" cy="881651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46685" indent="-133985">
              <a:lnSpc>
                <a:spcPct val="100000"/>
              </a:lnSpc>
              <a:spcBef>
                <a:spcPts val="51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46685" algn="l"/>
              </a:tabLst>
            </a:pPr>
            <a:r>
              <a:rPr sz="1000" spc="55" dirty="0">
                <a:latin typeface="Calibri"/>
                <a:cs typeface="Calibri"/>
              </a:rPr>
              <a:t>Υπάρχουν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50" dirty="0">
                <a:latin typeface="Calibri"/>
                <a:cs typeface="Calibri"/>
              </a:rPr>
              <a:t>πολλοί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b="1" spc="50" dirty="0">
                <a:latin typeface="Calibri"/>
                <a:cs typeface="Calibri"/>
              </a:rPr>
              <a:t>τύποι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60" dirty="0">
                <a:latin typeface="Calibri"/>
                <a:cs typeface="Calibri"/>
              </a:rPr>
              <a:t>δεδομένων</a:t>
            </a:r>
            <a:r>
              <a:rPr sz="1000" b="1" spc="30" dirty="0">
                <a:latin typeface="Calibri"/>
                <a:cs typeface="Calibri"/>
              </a:rPr>
              <a:t> </a:t>
            </a:r>
            <a:r>
              <a:rPr sz="1000" b="1" spc="50" dirty="0">
                <a:latin typeface="Calibri"/>
                <a:cs typeface="Calibri"/>
              </a:rPr>
              <a:t>και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55" dirty="0">
                <a:latin typeface="Calibri"/>
                <a:cs typeface="Calibri"/>
              </a:rPr>
              <a:t>χαρακτηριστικών</a:t>
            </a:r>
            <a:r>
              <a:rPr sz="1000" b="1" spc="4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που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διευκολύνουν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45" dirty="0">
                <a:latin typeface="Calibri"/>
                <a:cs typeface="Calibri"/>
              </a:rPr>
              <a:t>την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40" dirty="0">
                <a:latin typeface="Calibri"/>
                <a:cs typeface="Calibri"/>
              </a:rPr>
              <a:t>ανίχνευση:</a:t>
            </a:r>
            <a:endParaRPr sz="10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865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b="1" spc="40" dirty="0">
                <a:latin typeface="Calibri"/>
                <a:cs typeface="Calibri"/>
              </a:rPr>
              <a:t>Σε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επίπεδο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40" dirty="0">
                <a:latin typeface="Calibri"/>
                <a:cs typeface="Calibri"/>
              </a:rPr>
              <a:t>δικτύου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Network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40" dirty="0">
                <a:latin typeface="Calibri"/>
                <a:cs typeface="Calibri"/>
              </a:rPr>
              <a:t>IDS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35" dirty="0">
                <a:latin typeface="Calibri"/>
                <a:cs typeface="Calibri"/>
              </a:rPr>
              <a:t>NIDS)</a:t>
            </a:r>
            <a:endParaRPr sz="9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1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b="1" spc="25" dirty="0">
                <a:latin typeface="Calibri"/>
                <a:cs typeface="Calibri"/>
              </a:rPr>
              <a:t>Σε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25" dirty="0">
                <a:latin typeface="Calibri"/>
                <a:cs typeface="Calibri"/>
              </a:rPr>
              <a:t>επίπεδο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25" dirty="0">
                <a:latin typeface="Calibri"/>
                <a:cs typeface="Calibri"/>
              </a:rPr>
              <a:t>κεντρικού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30" dirty="0">
                <a:latin typeface="Calibri"/>
                <a:cs typeface="Calibri"/>
              </a:rPr>
              <a:t>υπολογιστή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15" dirty="0">
                <a:latin typeface="Calibri"/>
                <a:cs typeface="Calibri"/>
              </a:rPr>
              <a:t>(HIDS)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1622" y="1828154"/>
            <a:ext cx="4133850" cy="65017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46685" indent="-133985">
              <a:lnSpc>
                <a:spcPct val="100000"/>
              </a:lnSpc>
              <a:spcBef>
                <a:spcPts val="59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46685" algn="l"/>
              </a:tabLst>
            </a:pPr>
            <a:r>
              <a:rPr sz="1000" spc="85" dirty="0">
                <a:latin typeface="Calibri"/>
                <a:cs typeface="Calibri"/>
              </a:rPr>
              <a:t>Τα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δεδομένα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αυτά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μπορεί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να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προέρχονται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από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πολλές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πηγές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85" dirty="0">
                <a:latin typeface="Calibri"/>
                <a:cs typeface="Calibri"/>
              </a:rPr>
              <a:t>ή</a:t>
            </a:r>
            <a:r>
              <a:rPr sz="1000" b="1" spc="40" dirty="0">
                <a:latin typeface="Calibri"/>
                <a:cs typeface="Calibri"/>
              </a:rPr>
              <a:t> </a:t>
            </a:r>
            <a:r>
              <a:rPr sz="1000" b="1" spc="60" dirty="0">
                <a:latin typeface="Calibri"/>
                <a:cs typeface="Calibri"/>
              </a:rPr>
              <a:t>στοιχεία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ΤΠ-ΟΤ:</a:t>
            </a:r>
            <a:endParaRPr sz="10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6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40" dirty="0">
                <a:latin typeface="Calibri"/>
                <a:cs typeface="Calibri"/>
              </a:rPr>
              <a:t>Κόμβοι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IT-OT: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..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1515" y="2438209"/>
            <a:ext cx="5669280" cy="291874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6385" indent="-91440">
              <a:lnSpc>
                <a:spcPct val="100000"/>
              </a:lnSpc>
              <a:spcBef>
                <a:spcPts val="459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40" dirty="0">
                <a:latin typeface="Calibri"/>
                <a:cs typeface="Calibri"/>
              </a:rPr>
              <a:t>Λειτουργικά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συστήματα: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...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και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έκδοση</a:t>
            </a:r>
            <a:endParaRPr sz="900" dirty="0">
              <a:latin typeface="Calibri"/>
              <a:cs typeface="Calibri"/>
            </a:endParaRPr>
          </a:p>
          <a:p>
            <a:pPr marL="286385" indent="-91440">
              <a:lnSpc>
                <a:spcPct val="100000"/>
              </a:lnSpc>
              <a:spcBef>
                <a:spcPts val="91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60" dirty="0">
                <a:latin typeface="Calibri"/>
                <a:cs typeface="Calibri"/>
              </a:rPr>
              <a:t>Τύποι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εφαρμογών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που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χρησιμοποιούνται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στο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σενάριο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ελέγχου</a:t>
            </a:r>
            <a:endParaRPr sz="900" dirty="0">
              <a:latin typeface="Calibri"/>
              <a:cs typeface="Calibri"/>
            </a:endParaRPr>
          </a:p>
          <a:p>
            <a:pPr marL="286385" indent="-91440">
              <a:lnSpc>
                <a:spcPct val="100000"/>
              </a:lnSpc>
              <a:spcBef>
                <a:spcPts val="91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45" dirty="0">
                <a:latin typeface="Calibri"/>
                <a:cs typeface="Calibri"/>
              </a:rPr>
              <a:t>Τύπος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δικτύου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και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τα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χαρακτηριστικά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του: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μέγεθος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δικτύουαλμάτων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),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πρωτόκολλα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κ.λπ.</a:t>
            </a:r>
            <a:endParaRPr sz="900" dirty="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spcBef>
                <a:spcPts val="95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46685" algn="l"/>
              </a:tabLst>
            </a:pPr>
            <a:r>
              <a:rPr sz="1000" spc="105" dirty="0">
                <a:latin typeface="Calibri"/>
                <a:cs typeface="Calibri"/>
              </a:rPr>
              <a:t>Με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αυτά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τα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δεδομένα,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μπορούμε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b="1" spc="85" dirty="0">
                <a:latin typeface="Calibri"/>
                <a:cs typeface="Calibri"/>
              </a:rPr>
              <a:t>να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80" dirty="0">
                <a:latin typeface="Calibri"/>
                <a:cs typeface="Calibri"/>
              </a:rPr>
              <a:t>δημιουργήσουμε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συγκεκριμένα</a:t>
            </a:r>
            <a:r>
              <a:rPr sz="1000" b="1" spc="40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αρχεία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80" dirty="0">
                <a:latin typeface="Calibri"/>
                <a:cs typeface="Calibri"/>
              </a:rPr>
              <a:t>καταγραφής</a:t>
            </a:r>
            <a:r>
              <a:rPr sz="1000" b="1" spc="40" dirty="0">
                <a:latin typeface="Calibri"/>
                <a:cs typeface="Calibri"/>
              </a:rPr>
              <a:t> </a:t>
            </a:r>
            <a:r>
              <a:rPr sz="1000" b="1" spc="85" dirty="0">
                <a:latin typeface="Calibri"/>
                <a:cs typeface="Calibri"/>
              </a:rPr>
              <a:t>που</a:t>
            </a:r>
            <a:r>
              <a:rPr sz="1000" b="1" spc="4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καταγράφουν:</a:t>
            </a:r>
            <a:endParaRPr sz="10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87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35" dirty="0">
                <a:latin typeface="Calibri"/>
                <a:cs typeface="Calibri"/>
              </a:rPr>
              <a:t>IPS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Intrusion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Prevention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System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-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Σύστημα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πρόληψης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εισβολών)</a:t>
            </a:r>
            <a:endParaRPr sz="9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05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45" dirty="0">
                <a:latin typeface="Calibri"/>
                <a:cs typeface="Calibri"/>
              </a:rPr>
              <a:t>Πρωτόκολλα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TCP/IP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TPC,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UPD,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...)</a:t>
            </a:r>
            <a:endParaRPr sz="9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1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40" dirty="0">
                <a:latin typeface="Calibri"/>
                <a:cs typeface="Calibri"/>
              </a:rPr>
              <a:t>Λειτουργικά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πρωτόκολλα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ModbusTCP,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DNP3,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OPC-UA,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S7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κ.λπ.)</a:t>
            </a:r>
            <a:endParaRPr sz="9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1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45" dirty="0">
                <a:latin typeface="Calibri"/>
                <a:cs typeface="Calibri"/>
              </a:rPr>
              <a:t>Τύποι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συμβάντων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και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ειδοποιήσεων,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συμπεριλαμβανομένων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των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προτεραιοτήτων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και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της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σοβαρότητας</a:t>
            </a:r>
            <a:endParaRPr sz="9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05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40" dirty="0">
                <a:latin typeface="Calibri"/>
                <a:cs typeface="Calibri"/>
              </a:rPr>
              <a:t>Αναγνωριστικό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σύνδεσης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ή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συνεδρίας,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ανοίγει,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υπηρεσίες,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ποσοστό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σφάλματος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, </a:t>
            </a:r>
            <a:r>
              <a:rPr sz="900" spc="45" dirty="0">
                <a:latin typeface="Calibri"/>
                <a:cs typeface="Calibri"/>
              </a:rPr>
              <a:t>χρονοσφραγίδα,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...</a:t>
            </a:r>
            <a:endParaRPr sz="9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1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60" dirty="0">
                <a:latin typeface="Calibri"/>
                <a:cs typeface="Calibri"/>
              </a:rPr>
              <a:t>Χρήστης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συνδεδεμένος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πιστοποιημένος</a:t>
            </a:r>
            <a:endParaRPr sz="9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1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286385" algn="l"/>
              </a:tabLst>
            </a:pPr>
            <a:r>
              <a:rPr sz="900" spc="40" dirty="0">
                <a:latin typeface="Calibri"/>
                <a:cs typeface="Calibri"/>
              </a:rPr>
              <a:t>Αριθμός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μεταδιδόμενων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οκτάδων-byte,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μνήμη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που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καταναλώνεται,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CPU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που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χρησιμοποιείται</a:t>
            </a:r>
            <a:r>
              <a:rPr sz="900" spc="20" dirty="0">
                <a:latin typeface="Calibri"/>
                <a:cs typeface="Calibri"/>
              </a:rPr>
              <a:t> ...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1773" y="5300103"/>
            <a:ext cx="6790055" cy="111953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49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03505" algn="l"/>
              </a:tabLst>
            </a:pPr>
            <a:r>
              <a:rPr sz="1000" spc="105" dirty="0">
                <a:latin typeface="Calibri"/>
                <a:cs typeface="Calibri"/>
              </a:rPr>
              <a:t>Με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τη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σειρά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τους,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τα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δεδομένα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μπορούν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να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χρησιμοποιηθούν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για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τη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διαχείριση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b="1" spc="75" dirty="0">
                <a:latin typeface="Calibri"/>
                <a:cs typeface="Calibri"/>
              </a:rPr>
              <a:t>ποικίλων</a:t>
            </a:r>
            <a:r>
              <a:rPr sz="1000" b="1" spc="4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στατιστικών</a:t>
            </a:r>
            <a:r>
              <a:rPr sz="1000" b="1" spc="45" dirty="0">
                <a:latin typeface="Calibri"/>
                <a:cs typeface="Calibri"/>
              </a:rPr>
              <a:t> </a:t>
            </a:r>
            <a:r>
              <a:rPr sz="1000" b="1" spc="70" dirty="0">
                <a:latin typeface="Calibri"/>
                <a:cs typeface="Calibri"/>
              </a:rPr>
              <a:t>στοιχείων</a:t>
            </a:r>
            <a:r>
              <a:rPr sz="1000" b="1" spc="40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που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σχετίζονται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με:</a:t>
            </a:r>
            <a:endParaRPr sz="10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35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900" spc="45" dirty="0">
                <a:latin typeface="Calibri"/>
                <a:cs typeface="Calibri"/>
              </a:rPr>
              <a:t>Το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δίκτυο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και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το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περιεχόμενο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των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πακέτων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δεδομένων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π.χ.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ειδικά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πρωτόκολλα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TCP/IP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ή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βιομηχανικά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πρωτόκολλα)</a:t>
            </a:r>
            <a:endParaRPr sz="9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840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900" spc="20" dirty="0">
                <a:latin typeface="Calibri"/>
                <a:cs typeface="Calibri"/>
              </a:rPr>
              <a:t>Ενεργές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δραστηριότητες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σε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ελεγκτές,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διακομιστές/Εξυπηρετητές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HMI,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δρομολογητές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κ.λπ</a:t>
            </a:r>
            <a:endParaRPr sz="9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35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900" spc="35" dirty="0">
                <a:latin typeface="Calibri"/>
                <a:cs typeface="Calibri"/>
              </a:rPr>
              <a:t>Οι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κεντρικοί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υπολογιστές,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συμπεριλαμβανομένων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των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ελεγκτών,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των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(επ)αισθητήρων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και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των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ενεργοποιητών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61024" y="4820920"/>
            <a:ext cx="581660" cy="2006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40"/>
              </a:spcBef>
            </a:pPr>
            <a:r>
              <a:rPr sz="450" b="1" spc="-5" dirty="0">
                <a:solidFill>
                  <a:srgbClr val="BF0000"/>
                </a:solidFill>
                <a:latin typeface="Calibri"/>
                <a:cs typeface="Calibri"/>
              </a:rPr>
              <a:t>ΠΡΟΣΟΧΗ</a:t>
            </a:r>
            <a:endParaRPr sz="45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63034" y="2650706"/>
            <a:ext cx="4338955" cy="2978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60020" marR="5080" indent="-147955">
              <a:lnSpc>
                <a:spcPts val="1060"/>
              </a:lnSpc>
              <a:spcBef>
                <a:spcPts val="150"/>
              </a:spcBef>
            </a:pPr>
            <a:r>
              <a:rPr sz="900" spc="65" dirty="0">
                <a:latin typeface="Calibri"/>
                <a:cs typeface="Calibri"/>
              </a:rPr>
              <a:t>Εάν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όλα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αυτά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τα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δεδομένα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είναι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καλά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καθορισμένα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και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100" dirty="0">
                <a:latin typeface="Calibri"/>
                <a:cs typeface="Calibri"/>
              </a:rPr>
              <a:t>σαφώς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συνδεδεμένα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μεταξύ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τους,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είναι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δυνατόν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να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εξηγηθεί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μια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ανωμαλία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ή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μια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απειλητική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87639" y="3020060"/>
            <a:ext cx="4538345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00"/>
              </a:spcBef>
            </a:pPr>
            <a:r>
              <a:rPr sz="900" spc="85" dirty="0">
                <a:latin typeface="Calibri"/>
                <a:cs typeface="Calibri"/>
              </a:rPr>
              <a:t>κατάσταση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δείχνοντας</a:t>
            </a:r>
            <a:endParaRPr sz="900" dirty="0">
              <a:latin typeface="Calibri"/>
              <a:cs typeface="Calibri"/>
            </a:endParaRPr>
          </a:p>
          <a:p>
            <a:pPr marL="19050" algn="ctr">
              <a:lnSpc>
                <a:spcPct val="100000"/>
              </a:lnSpc>
              <a:spcBef>
                <a:spcPts val="15"/>
              </a:spcBef>
            </a:pPr>
            <a:r>
              <a:rPr sz="900" b="1" spc="40" dirty="0">
                <a:latin typeface="Calibri"/>
                <a:cs typeface="Calibri"/>
              </a:rPr>
              <a:t>ΠΟΙΟΣ,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20" dirty="0">
                <a:latin typeface="Calibri"/>
                <a:cs typeface="Calibri"/>
              </a:rPr>
              <a:t>,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ΠΟΥ,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40" dirty="0">
                <a:latin typeface="Calibri"/>
                <a:cs typeface="Calibri"/>
              </a:rPr>
              <a:t>ΠΟΤΕ,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40" dirty="0">
                <a:latin typeface="Calibri"/>
                <a:cs typeface="Calibri"/>
              </a:rPr>
              <a:t>και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30" dirty="0">
                <a:latin typeface="Calibri"/>
                <a:cs typeface="Calibri"/>
              </a:rPr>
              <a:t>ΤΙ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  <a:p>
            <a:pPr marL="199390" marR="172085" algn="ctr">
              <a:lnSpc>
                <a:spcPts val="1060"/>
              </a:lnSpc>
              <a:spcBef>
                <a:spcPts val="655"/>
              </a:spcBef>
            </a:pPr>
            <a:r>
              <a:rPr sz="900" spc="40" dirty="0">
                <a:latin typeface="Calibri"/>
                <a:cs typeface="Calibri"/>
              </a:rPr>
              <a:t>Όλες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αυτές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οι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πληροφορίες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βοηθούν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με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τη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σειρά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τους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στην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επίτευξη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των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στόχων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της </a:t>
            </a:r>
            <a:r>
              <a:rPr sz="900" b="1" spc="45" dirty="0">
                <a:latin typeface="Calibri"/>
                <a:cs typeface="Calibri"/>
              </a:rPr>
              <a:t>ΒΙΟΜΗΧΑΝΙΑΣ </a:t>
            </a:r>
            <a:r>
              <a:rPr sz="900" b="1" spc="35" dirty="0">
                <a:latin typeface="Calibri"/>
                <a:cs typeface="Calibri"/>
              </a:rPr>
              <a:t>5.0 </a:t>
            </a:r>
            <a:r>
              <a:rPr sz="900" b="1" spc="45" dirty="0">
                <a:latin typeface="Calibri"/>
                <a:cs typeface="Calibri"/>
              </a:rPr>
              <a:t>όσον </a:t>
            </a:r>
            <a:r>
              <a:rPr sz="900" spc="45" dirty="0">
                <a:latin typeface="Calibri"/>
                <a:cs typeface="Calibri"/>
              </a:rPr>
              <a:t>αφορά </a:t>
            </a:r>
            <a:r>
              <a:rPr sz="900" b="1" spc="40" dirty="0">
                <a:latin typeface="Calibri"/>
                <a:cs typeface="Calibri"/>
              </a:rPr>
              <a:t>την </a:t>
            </a:r>
            <a:r>
              <a:rPr sz="900" b="1" spc="50" dirty="0">
                <a:latin typeface="Calibri"/>
                <a:cs typeface="Calibri"/>
              </a:rPr>
              <a:t>ΑΝΘΡΩΠΙΝΗ </a:t>
            </a:r>
            <a:r>
              <a:rPr sz="900" b="1" spc="45" dirty="0">
                <a:latin typeface="Calibri"/>
                <a:cs typeface="Calibri"/>
              </a:rPr>
              <a:t>ΕΥΑΙΣΘΗΤΟΠΟΙΗΣΗ + </a:t>
            </a:r>
            <a:r>
              <a:rPr sz="900" b="1" spc="50" dirty="0">
                <a:latin typeface="Calibri"/>
                <a:cs typeface="Calibri"/>
              </a:rPr>
              <a:t> ΑΝΘΡΩΠΙΝΗ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ΚΕΝΤΡΟΠΟΙΗΣΗ.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143615" y="4691697"/>
            <a:ext cx="923607" cy="92360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22396" y="6689100"/>
            <a:ext cx="3622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7920" y="0"/>
            <a:ext cx="5974080" cy="6880225"/>
            <a:chOff x="6217920" y="0"/>
            <a:chExt cx="5974080" cy="6880225"/>
          </a:xfrm>
        </p:grpSpPr>
        <p:sp>
          <p:nvSpPr>
            <p:cNvPr id="3" name="object 3"/>
            <p:cNvSpPr/>
            <p:nvPr/>
          </p:nvSpPr>
          <p:spPr>
            <a:xfrm>
              <a:off x="6893560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5" y="0"/>
              <a:ext cx="1130934" cy="1127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4270" y="4090034"/>
              <a:ext cx="5967730" cy="228600"/>
            </a:xfrm>
            <a:custGeom>
              <a:avLst/>
              <a:gdLst/>
              <a:ahLst/>
              <a:cxnLst/>
              <a:rect l="l" t="t" r="r" b="b"/>
              <a:pathLst>
                <a:path w="5967730" h="228600">
                  <a:moveTo>
                    <a:pt x="596773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967730" y="228600"/>
                  </a:lnTo>
                  <a:lnTo>
                    <a:pt x="59677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24270" y="4318634"/>
              <a:ext cx="5967730" cy="2119630"/>
            </a:xfrm>
            <a:custGeom>
              <a:avLst/>
              <a:gdLst/>
              <a:ahLst/>
              <a:cxnLst/>
              <a:rect l="l" t="t" r="r" b="b"/>
              <a:pathLst>
                <a:path w="5967730" h="2119629">
                  <a:moveTo>
                    <a:pt x="5967730" y="0"/>
                  </a:moveTo>
                  <a:lnTo>
                    <a:pt x="0" y="0"/>
                  </a:lnTo>
                  <a:lnTo>
                    <a:pt x="0" y="2119629"/>
                  </a:lnTo>
                  <a:lnTo>
                    <a:pt x="5967730" y="2119629"/>
                  </a:lnTo>
                  <a:lnTo>
                    <a:pt x="5967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17920" y="4312284"/>
              <a:ext cx="5974080" cy="806450"/>
            </a:xfrm>
            <a:custGeom>
              <a:avLst/>
              <a:gdLst/>
              <a:ahLst/>
              <a:cxnLst/>
              <a:rect l="l" t="t" r="r" b="b"/>
              <a:pathLst>
                <a:path w="5974080" h="806450">
                  <a:moveTo>
                    <a:pt x="5974080" y="793750"/>
                  </a:moveTo>
                  <a:lnTo>
                    <a:pt x="0" y="793750"/>
                  </a:lnTo>
                  <a:lnTo>
                    <a:pt x="0" y="806450"/>
                  </a:lnTo>
                  <a:lnTo>
                    <a:pt x="5974080" y="806450"/>
                  </a:lnTo>
                  <a:lnTo>
                    <a:pt x="5974080" y="793750"/>
                  </a:lnTo>
                  <a:close/>
                </a:path>
                <a:path w="5974080" h="806450">
                  <a:moveTo>
                    <a:pt x="59740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974080" y="12700"/>
                  </a:lnTo>
                  <a:lnTo>
                    <a:pt x="5974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4270" y="4083684"/>
              <a:ext cx="0" cy="2360930"/>
            </a:xfrm>
            <a:custGeom>
              <a:avLst/>
              <a:gdLst/>
              <a:ahLst/>
              <a:cxnLst/>
              <a:rect l="l" t="t" r="r" b="b"/>
              <a:pathLst>
                <a:path h="2360929">
                  <a:moveTo>
                    <a:pt x="0" y="0"/>
                  </a:moveTo>
                  <a:lnTo>
                    <a:pt x="0" y="2360929"/>
                  </a:lnTo>
                </a:path>
              </a:pathLst>
            </a:custGeom>
            <a:ln w="1270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7920" y="4083684"/>
              <a:ext cx="5974080" cy="2361565"/>
            </a:xfrm>
            <a:custGeom>
              <a:avLst/>
              <a:gdLst/>
              <a:ahLst/>
              <a:cxnLst/>
              <a:rect l="l" t="t" r="r" b="b"/>
              <a:pathLst>
                <a:path w="5974080" h="2361565">
                  <a:moveTo>
                    <a:pt x="5974080" y="2348230"/>
                  </a:moveTo>
                  <a:lnTo>
                    <a:pt x="0" y="2348230"/>
                  </a:lnTo>
                  <a:lnTo>
                    <a:pt x="0" y="2360942"/>
                  </a:lnTo>
                  <a:lnTo>
                    <a:pt x="5974080" y="2360942"/>
                  </a:lnTo>
                  <a:lnTo>
                    <a:pt x="5974080" y="2348230"/>
                  </a:lnTo>
                  <a:close/>
                </a:path>
                <a:path w="5974080" h="2361565">
                  <a:moveTo>
                    <a:pt x="597408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974080" y="12700"/>
                  </a:lnTo>
                  <a:lnTo>
                    <a:pt x="5974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55344" y="402907"/>
            <a:ext cx="4362450" cy="8096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65"/>
              </a:spcBef>
            </a:pP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Αυτόματες</a:t>
            </a:r>
            <a:r>
              <a:rPr sz="1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ικανότητες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z="185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5" dirty="0">
                <a:solidFill>
                  <a:srgbClr val="000000"/>
                </a:solidFill>
                <a:latin typeface="Times New Roman"/>
                <a:cs typeface="Times New Roman"/>
              </a:rPr>
              <a:t>τύποι</a:t>
            </a:r>
            <a:r>
              <a:rPr sz="185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5" dirty="0">
                <a:solidFill>
                  <a:srgbClr val="000000"/>
                </a:solidFill>
                <a:latin typeface="Times New Roman"/>
                <a:cs typeface="Times New Roman"/>
              </a:rPr>
              <a:t>IDS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25" dirty="0">
                <a:solidFill>
                  <a:srgbClr val="000000"/>
                </a:solidFill>
                <a:latin typeface="Times New Roman"/>
                <a:cs typeface="Times New Roman"/>
              </a:rPr>
              <a:t>(Intrusion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0" dirty="0">
                <a:solidFill>
                  <a:srgbClr val="000000"/>
                </a:solidFill>
                <a:latin typeface="Times New Roman"/>
                <a:cs typeface="Times New Roman"/>
              </a:rPr>
              <a:t>Detection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5" dirty="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6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Σύστημα </a:t>
            </a:r>
            <a:r>
              <a:rPr sz="1850" spc="-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5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ανίχνευσης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5" dirty="0">
                <a:solidFill>
                  <a:srgbClr val="000000"/>
                </a:solidFill>
                <a:latin typeface="Times New Roman"/>
                <a:cs typeface="Times New Roman"/>
              </a:rPr>
              <a:t>εισβολών)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1515" y="1540192"/>
            <a:ext cx="6764655" cy="178816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465"/>
              </a:spcBef>
              <a:buClr>
                <a:srgbClr val="FFBA00"/>
              </a:buClr>
              <a:buSzPct val="122222"/>
              <a:buFont typeface="Arial"/>
              <a:buChar char="•"/>
              <a:tabLst>
                <a:tab pos="104139" algn="l"/>
              </a:tabLst>
            </a:pPr>
            <a:r>
              <a:rPr sz="900" spc="35" dirty="0">
                <a:latin typeface="Calibri"/>
                <a:cs typeface="Calibri"/>
              </a:rPr>
              <a:t>Επιπλέον,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με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βάση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τις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προηγούμενες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πληροφορίες,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είναι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δυνατός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ο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αυτοματισμός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των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40" dirty="0">
                <a:latin typeface="Calibri"/>
                <a:cs typeface="Calibri"/>
              </a:rPr>
              <a:t>ενεργειών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40" dirty="0">
                <a:latin typeface="Calibri"/>
                <a:cs typeface="Calibri"/>
              </a:rPr>
              <a:t>απόκρισης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με:</a:t>
            </a:r>
            <a:endParaRPr sz="9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89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286385" algn="l"/>
              </a:tabLst>
            </a:pPr>
            <a:r>
              <a:rPr sz="800" i="1" spc="60" dirty="0">
                <a:latin typeface="Calibri"/>
                <a:cs typeface="Calibri"/>
              </a:rPr>
              <a:t>Κατώφλια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αντίδρασης,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καθορίζουν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τι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είναι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φυσιολογικό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τι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όχι.</a:t>
            </a:r>
            <a:endParaRPr sz="800">
              <a:latin typeface="Calibri"/>
              <a:cs typeface="Calibri"/>
            </a:endParaRPr>
          </a:p>
          <a:p>
            <a:pPr marL="469900" marR="5080" lvl="2" indent="-91440">
              <a:lnSpc>
                <a:spcPts val="830"/>
              </a:lnSpc>
              <a:spcBef>
                <a:spcPts val="944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469900" algn="l"/>
              </a:tabLst>
            </a:pPr>
            <a:r>
              <a:rPr sz="700" spc="60" dirty="0">
                <a:latin typeface="Calibri"/>
                <a:cs typeface="Calibri"/>
              </a:rPr>
              <a:t>Τα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κατώφλια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συνήθως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καθορίζουν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μέγιστο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αποδεκτό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επίπεδο,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όπως,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για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παράδειγμα: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5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αποτυχημένες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προσπάθειες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σύνδεσης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σε</a:t>
            </a:r>
            <a:r>
              <a:rPr sz="700" spc="5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10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δευτερόλεπτα,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5 </a:t>
            </a:r>
            <a:r>
              <a:rPr sz="700" spc="7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αρχείων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σε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2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δευτερόλεπτα,</a:t>
            </a:r>
            <a:r>
              <a:rPr sz="700" spc="30" dirty="0">
                <a:latin typeface="Calibri"/>
                <a:cs typeface="Calibri"/>
              </a:rPr>
              <a:t> ...</a:t>
            </a:r>
            <a:endParaRPr sz="7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lr>
                <a:srgbClr val="FFBA00"/>
              </a:buClr>
              <a:buFont typeface="Arial"/>
              <a:buChar char="•"/>
            </a:pPr>
            <a:endParaRPr sz="7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buClr>
                <a:srgbClr val="FFBA00"/>
              </a:buClr>
              <a:buSzPct val="150000"/>
              <a:buFont typeface="Arial"/>
              <a:buChar char="•"/>
              <a:tabLst>
                <a:tab pos="286385" algn="l"/>
              </a:tabLst>
            </a:pPr>
            <a:r>
              <a:rPr sz="800" i="1" spc="45" dirty="0">
                <a:latin typeface="Calibri"/>
                <a:cs typeface="Calibri"/>
              </a:rPr>
              <a:t>Μαύρη</a:t>
            </a:r>
            <a:r>
              <a:rPr sz="800" i="1" spc="15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λίστα"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30" dirty="0">
                <a:latin typeface="Calibri"/>
                <a:cs typeface="Calibri"/>
              </a:rPr>
              <a:t>και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25" dirty="0">
                <a:latin typeface="Calibri"/>
                <a:cs typeface="Calibri"/>
              </a:rPr>
              <a:t>"λευκή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i="1" spc="20" dirty="0">
                <a:latin typeface="Calibri"/>
                <a:cs typeface="Calibri"/>
              </a:rPr>
              <a:t>λίστα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i="1" spc="20" dirty="0">
                <a:latin typeface="Calibri"/>
                <a:cs typeface="Calibri"/>
              </a:rPr>
              <a:t>(λίστα</a:t>
            </a:r>
            <a:r>
              <a:rPr sz="800" i="1" dirty="0">
                <a:latin typeface="Calibri"/>
                <a:cs typeface="Calibri"/>
              </a:rPr>
              <a:t> </a:t>
            </a:r>
            <a:r>
              <a:rPr sz="800" i="1" spc="25" dirty="0">
                <a:latin typeface="Calibri"/>
                <a:cs typeface="Calibri"/>
              </a:rPr>
              <a:t>επιτρεπόμενων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i="1" spc="15" dirty="0">
                <a:latin typeface="Calibri"/>
                <a:cs typeface="Calibri"/>
              </a:rPr>
              <a:t>IPs)"</a:t>
            </a:r>
            <a:endParaRPr sz="800">
              <a:latin typeface="Calibri"/>
              <a:cs typeface="Calibri"/>
            </a:endParaRPr>
          </a:p>
          <a:p>
            <a:pPr marL="469265" lvl="2" indent="-91440">
              <a:lnSpc>
                <a:spcPct val="100000"/>
              </a:lnSpc>
              <a:spcBef>
                <a:spcPts val="935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469265" algn="l"/>
              </a:tabLst>
            </a:pPr>
            <a:r>
              <a:rPr sz="700" spc="45" dirty="0">
                <a:latin typeface="Calibri"/>
                <a:cs typeface="Calibri"/>
              </a:rPr>
              <a:t>Κάθε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λίστα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μπορεί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να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περιέχει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πληροφορίες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για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συγκεκριμένο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κόμβο,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όπως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,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MAC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(Διεύθυνση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φυσικού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επιπέδου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δικτύου),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,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πρωτόκολλο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κ.λπ.</a:t>
            </a:r>
            <a:endParaRPr sz="700">
              <a:latin typeface="Calibri"/>
              <a:cs typeface="Calibri"/>
            </a:endParaRPr>
          </a:p>
          <a:p>
            <a:pPr marL="469900" marR="318135" lvl="2" indent="-91440">
              <a:lnSpc>
                <a:spcPts val="830"/>
              </a:lnSpc>
              <a:spcBef>
                <a:spcPts val="870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469900" algn="l"/>
              </a:tabLst>
            </a:pPr>
            <a:r>
              <a:rPr sz="700" spc="35" dirty="0">
                <a:latin typeface="Calibri"/>
                <a:cs typeface="Calibri"/>
              </a:rPr>
              <a:t>Αυτές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οι</a:t>
            </a:r>
            <a:r>
              <a:rPr sz="700" spc="-35" dirty="0">
                <a:latin typeface="Calibri"/>
                <a:cs typeface="Calibri"/>
              </a:rPr>
              <a:t> </a:t>
            </a:r>
            <a:r>
              <a:rPr sz="700" spc="15" dirty="0">
                <a:latin typeface="Calibri"/>
                <a:cs typeface="Calibri"/>
              </a:rPr>
              <a:t>λίστες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είναι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χρήσιμες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για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τη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διαχείριση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του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επιπέδου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καλοσύνης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ενός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συγκεκριμένου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κόμβου,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το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οποίο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αποτρέπει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το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σύστημα</a:t>
            </a:r>
            <a:r>
              <a:rPr sz="700" spc="-25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από</a:t>
            </a:r>
            <a:r>
              <a:rPr sz="700" spc="-2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πιθανές </a:t>
            </a:r>
            <a:r>
              <a:rPr sz="700" spc="6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συνδέσεις</a:t>
            </a:r>
            <a:endParaRPr sz="7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Clr>
                <a:srgbClr val="FFBA00"/>
              </a:buClr>
              <a:buFont typeface="Arial"/>
              <a:buChar char="•"/>
            </a:pPr>
            <a:endParaRPr sz="550">
              <a:latin typeface="Calibri"/>
              <a:cs typeface="Calibri"/>
            </a:endParaRPr>
          </a:p>
          <a:p>
            <a:pPr marL="141605" indent="-128905">
              <a:lnSpc>
                <a:spcPct val="100000"/>
              </a:lnSpc>
              <a:spcBef>
                <a:spcPts val="5"/>
              </a:spcBef>
              <a:buClr>
                <a:srgbClr val="FFBA00"/>
              </a:buClr>
              <a:buSzPct val="122222"/>
              <a:buFont typeface="Arial"/>
              <a:buChar char="•"/>
              <a:tabLst>
                <a:tab pos="141605" algn="l"/>
              </a:tabLst>
            </a:pPr>
            <a:r>
              <a:rPr sz="900" spc="80" dirty="0">
                <a:latin typeface="Calibri"/>
                <a:cs typeface="Calibri"/>
              </a:rPr>
              <a:t>Αυτές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οι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αυτόματες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ικανότητες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μπορούν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να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αποδίδονται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από: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70796" y="4401430"/>
            <a:ext cx="6153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5" dirty="0">
                <a:latin typeface="Calibri"/>
                <a:cs typeface="Calibri"/>
              </a:rPr>
              <a:t>Πλεονεκτήματα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75208" y="4366257"/>
            <a:ext cx="1855470" cy="2819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183515" algn="l"/>
              </a:tabLst>
            </a:pPr>
            <a:r>
              <a:rPr sz="600" spc="40" dirty="0">
                <a:latin typeface="Arial"/>
                <a:cs typeface="Arial"/>
              </a:rPr>
              <a:t>-	</a:t>
            </a:r>
            <a:r>
              <a:rPr sz="600" spc="45" dirty="0">
                <a:latin typeface="Calibri"/>
                <a:cs typeface="Calibri"/>
              </a:rPr>
              <a:t>Είναι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σε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θέση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να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διαχειρίζονται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και</a:t>
            </a:r>
            <a:endParaRPr sz="600" dirty="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290"/>
              </a:spcBef>
            </a:pPr>
            <a:r>
              <a:rPr sz="600" spc="45" dirty="0">
                <a:latin typeface="Calibri"/>
                <a:cs typeface="Calibri"/>
              </a:rPr>
              <a:t>να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συνδέει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χρήστες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και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συμβάντα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συστήματος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68221" y="4696139"/>
            <a:ext cx="2096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183515" algn="l"/>
                <a:tab pos="184150" algn="l"/>
              </a:tabLst>
            </a:pPr>
            <a:r>
              <a:rPr sz="600" spc="45" dirty="0">
                <a:latin typeface="Calibri"/>
                <a:cs typeface="Calibri"/>
              </a:rPr>
              <a:t>Είναι </a:t>
            </a:r>
            <a:r>
              <a:rPr sz="600" spc="60" dirty="0">
                <a:latin typeface="Calibri"/>
                <a:cs typeface="Calibri"/>
              </a:rPr>
              <a:t>σε θέση να </a:t>
            </a:r>
            <a:r>
              <a:rPr sz="600" spc="55" dirty="0">
                <a:latin typeface="Calibri"/>
                <a:cs typeface="Calibri"/>
              </a:rPr>
              <a:t>αναλύουν </a:t>
            </a:r>
            <a:r>
              <a:rPr sz="600" spc="50" dirty="0">
                <a:latin typeface="Calibri"/>
                <a:cs typeface="Calibri"/>
              </a:rPr>
              <a:t>την εισερχόμενη </a:t>
            </a:r>
            <a:r>
              <a:rPr sz="600" spc="45" dirty="0">
                <a:latin typeface="Calibri"/>
                <a:cs typeface="Calibri"/>
              </a:rPr>
              <a:t>και </a:t>
            </a:r>
            <a:r>
              <a:rPr sz="600" spc="50" dirty="0">
                <a:latin typeface="Calibri"/>
                <a:cs typeface="Calibri"/>
              </a:rPr>
              <a:t> εξερχόμενη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κίνηση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από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έναν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κεντρικό</a:t>
            </a:r>
            <a:r>
              <a:rPr sz="600" spc="3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υπολογιστή,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συμπεριλαμβανομένης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της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κρυπτογραφημένης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6183" y="4944743"/>
            <a:ext cx="3409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50" dirty="0">
                <a:latin typeface="Calibri"/>
                <a:cs typeface="Calibri"/>
              </a:rPr>
              <a:t>κ</a:t>
            </a:r>
            <a:r>
              <a:rPr sz="600" spc="30" dirty="0">
                <a:latin typeface="Calibri"/>
                <a:cs typeface="Calibri"/>
              </a:rPr>
              <a:t>ί</a:t>
            </a:r>
            <a:r>
              <a:rPr sz="600" spc="50" dirty="0">
                <a:latin typeface="Calibri"/>
                <a:cs typeface="Calibri"/>
              </a:rPr>
              <a:t>ν</a:t>
            </a:r>
            <a:r>
              <a:rPr sz="600" spc="65" dirty="0">
                <a:latin typeface="Calibri"/>
                <a:cs typeface="Calibri"/>
              </a:rPr>
              <a:t>η</a:t>
            </a:r>
            <a:r>
              <a:rPr sz="600" spc="60" dirty="0">
                <a:latin typeface="Calibri"/>
                <a:cs typeface="Calibri"/>
              </a:rPr>
              <a:t>ση</a:t>
            </a:r>
            <a:r>
              <a:rPr sz="600" spc="50" dirty="0">
                <a:latin typeface="Calibri"/>
                <a:cs typeface="Calibri"/>
              </a:rPr>
              <a:t>ς</a:t>
            </a:r>
            <a:r>
              <a:rPr sz="600" spc="30" dirty="0">
                <a:latin typeface="Calibri"/>
                <a:cs typeface="Calibri"/>
              </a:rPr>
              <a:t>.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352" y="5155562"/>
            <a:ext cx="28848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2360" algn="l"/>
                <a:tab pos="1273810" algn="l"/>
              </a:tabLst>
            </a:pPr>
            <a:r>
              <a:rPr sz="600" b="1" spc="30" dirty="0">
                <a:latin typeface="Calibri"/>
                <a:cs typeface="Calibri"/>
              </a:rPr>
              <a:t>Ανησυχίες	</a:t>
            </a:r>
            <a:r>
              <a:rPr sz="600" spc="30" dirty="0">
                <a:latin typeface="Arial"/>
                <a:cs typeface="Arial"/>
              </a:rPr>
              <a:t>-	</a:t>
            </a:r>
            <a:r>
              <a:rPr sz="600" spc="45" dirty="0">
                <a:latin typeface="Calibri"/>
                <a:cs typeface="Calibri"/>
              </a:rPr>
              <a:t>Το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IDS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(Intrusion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Detection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System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25" dirty="0">
                <a:latin typeface="Calibri"/>
                <a:cs typeface="Calibri"/>
              </a:rPr>
              <a:t>-</a:t>
            </a:r>
            <a:r>
              <a:rPr sz="600" spc="20" dirty="0">
                <a:latin typeface="Calibri"/>
                <a:cs typeface="Calibri"/>
              </a:rPr>
              <a:t> Σύστημα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52359" y="5263513"/>
            <a:ext cx="3072765" cy="3048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600" spc="20" dirty="0">
                <a:latin typeface="Calibri"/>
                <a:cs typeface="Calibri"/>
              </a:rPr>
              <a:t>α</a:t>
            </a:r>
            <a:r>
              <a:rPr sz="600" spc="10" dirty="0">
                <a:latin typeface="Calibri"/>
                <a:cs typeface="Calibri"/>
              </a:rPr>
              <a:t>ν</a:t>
            </a:r>
            <a:r>
              <a:rPr sz="600" spc="-5" dirty="0">
                <a:latin typeface="Calibri"/>
                <a:cs typeface="Calibri"/>
              </a:rPr>
              <a:t>ί</a:t>
            </a:r>
            <a:r>
              <a:rPr sz="600" spc="5" dirty="0">
                <a:latin typeface="Calibri"/>
                <a:cs typeface="Calibri"/>
              </a:rPr>
              <a:t>χ</a:t>
            </a:r>
            <a:r>
              <a:rPr sz="600" spc="10" dirty="0">
                <a:latin typeface="Calibri"/>
                <a:cs typeface="Calibri"/>
              </a:rPr>
              <a:t>νε</a:t>
            </a:r>
            <a:r>
              <a:rPr sz="600" spc="15" dirty="0">
                <a:latin typeface="Calibri"/>
                <a:cs typeface="Calibri"/>
              </a:rPr>
              <a:t>υση</a:t>
            </a:r>
            <a:r>
              <a:rPr sz="600" spc="35" dirty="0">
                <a:latin typeface="Calibri"/>
                <a:cs typeface="Calibri"/>
              </a:rPr>
              <a:t>ς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ε</a:t>
            </a:r>
            <a:r>
              <a:rPr sz="600" spc="-5" dirty="0">
                <a:latin typeface="Calibri"/>
                <a:cs typeface="Calibri"/>
              </a:rPr>
              <a:t>ι</a:t>
            </a:r>
            <a:r>
              <a:rPr sz="600" spc="15" dirty="0">
                <a:latin typeface="Calibri"/>
                <a:cs typeface="Calibri"/>
              </a:rPr>
              <a:t>σβ</a:t>
            </a:r>
            <a:r>
              <a:rPr sz="600" spc="20" dirty="0">
                <a:latin typeface="Calibri"/>
                <a:cs typeface="Calibri"/>
              </a:rPr>
              <a:t>ο</a:t>
            </a:r>
            <a:r>
              <a:rPr sz="600" spc="10" dirty="0">
                <a:latin typeface="Calibri"/>
                <a:cs typeface="Calibri"/>
              </a:rPr>
              <a:t>λ</a:t>
            </a:r>
            <a:r>
              <a:rPr sz="600" spc="30" dirty="0">
                <a:latin typeface="Calibri"/>
                <a:cs typeface="Calibri"/>
              </a:rPr>
              <a:t>ώ</a:t>
            </a:r>
            <a:r>
              <a:rPr sz="600" spc="10" dirty="0">
                <a:latin typeface="Calibri"/>
                <a:cs typeface="Calibri"/>
              </a:rPr>
              <a:t>ν</a:t>
            </a:r>
            <a:r>
              <a:rPr sz="600" spc="25" dirty="0">
                <a:latin typeface="Calibri"/>
                <a:cs typeface="Calibri"/>
              </a:rPr>
              <a:t>)</a:t>
            </a:r>
            <a:r>
              <a:rPr sz="600" spc="-3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ε</a:t>
            </a:r>
            <a:r>
              <a:rPr sz="600" spc="25" dirty="0">
                <a:latin typeface="Calibri"/>
                <a:cs typeface="Calibri"/>
              </a:rPr>
              <a:t>ί</a:t>
            </a:r>
            <a:r>
              <a:rPr sz="600" spc="40" dirty="0">
                <a:latin typeface="Calibri"/>
                <a:cs typeface="Calibri"/>
              </a:rPr>
              <a:t>ν</a:t>
            </a:r>
            <a:r>
              <a:rPr sz="600" spc="45" dirty="0">
                <a:latin typeface="Calibri"/>
                <a:cs typeface="Calibri"/>
              </a:rPr>
              <a:t>α</a:t>
            </a:r>
            <a:r>
              <a:rPr sz="600" spc="25" dirty="0">
                <a:latin typeface="Calibri"/>
                <a:cs typeface="Calibri"/>
              </a:rPr>
              <a:t>ι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α</a:t>
            </a:r>
            <a:r>
              <a:rPr sz="600" spc="50" dirty="0">
                <a:latin typeface="Calibri"/>
                <a:cs typeface="Calibri"/>
              </a:rPr>
              <a:t>π</a:t>
            </a:r>
            <a:r>
              <a:rPr sz="600" spc="40" dirty="0">
                <a:latin typeface="Calibri"/>
                <a:cs typeface="Calibri"/>
              </a:rPr>
              <a:t>ο</a:t>
            </a:r>
            <a:r>
              <a:rPr sz="600" spc="30" dirty="0">
                <a:latin typeface="Calibri"/>
                <a:cs typeface="Calibri"/>
              </a:rPr>
              <a:t>τ</a:t>
            </a:r>
            <a:r>
              <a:rPr sz="600" spc="40" dirty="0">
                <a:latin typeface="Calibri"/>
                <a:cs typeface="Calibri"/>
              </a:rPr>
              <a:t>ε</a:t>
            </a:r>
            <a:r>
              <a:rPr sz="600" spc="35" dirty="0">
                <a:latin typeface="Calibri"/>
                <a:cs typeface="Calibri"/>
              </a:rPr>
              <a:t>λε</a:t>
            </a:r>
            <a:r>
              <a:rPr sz="600" spc="45" dirty="0">
                <a:latin typeface="Calibri"/>
                <a:cs typeface="Calibri"/>
              </a:rPr>
              <a:t>σμα</a:t>
            </a:r>
            <a:r>
              <a:rPr sz="600" spc="30" dirty="0">
                <a:latin typeface="Calibri"/>
                <a:cs typeface="Calibri"/>
              </a:rPr>
              <a:t>τι</a:t>
            </a:r>
            <a:r>
              <a:rPr sz="600" spc="35" dirty="0">
                <a:latin typeface="Calibri"/>
                <a:cs typeface="Calibri"/>
              </a:rPr>
              <a:t>κ</a:t>
            </a:r>
            <a:r>
              <a:rPr sz="600" spc="45" dirty="0">
                <a:latin typeface="Calibri"/>
                <a:cs typeface="Calibri"/>
              </a:rPr>
              <a:t>ό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γ</a:t>
            </a:r>
            <a:r>
              <a:rPr sz="600" spc="25" dirty="0">
                <a:latin typeface="Calibri"/>
                <a:cs typeface="Calibri"/>
              </a:rPr>
              <a:t>ι</a:t>
            </a:r>
            <a:r>
              <a:rPr sz="600" spc="50" dirty="0">
                <a:latin typeface="Calibri"/>
                <a:cs typeface="Calibri"/>
              </a:rPr>
              <a:t>α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ό</a:t>
            </a:r>
            <a:r>
              <a:rPr sz="600" spc="40" dirty="0">
                <a:latin typeface="Calibri"/>
                <a:cs typeface="Calibri"/>
              </a:rPr>
              <a:t>σ</a:t>
            </a:r>
            <a:r>
              <a:rPr sz="600" spc="45" dirty="0">
                <a:latin typeface="Calibri"/>
                <a:cs typeface="Calibri"/>
              </a:rPr>
              <a:t>ο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χ</a:t>
            </a:r>
            <a:r>
              <a:rPr sz="600" spc="40" dirty="0">
                <a:latin typeface="Calibri"/>
                <a:cs typeface="Calibri"/>
              </a:rPr>
              <a:t>ρ</a:t>
            </a:r>
            <a:r>
              <a:rPr sz="600" spc="45" dirty="0">
                <a:latin typeface="Calibri"/>
                <a:cs typeface="Calibri"/>
              </a:rPr>
              <a:t>ο</a:t>
            </a:r>
            <a:r>
              <a:rPr sz="600" spc="40" dirty="0">
                <a:latin typeface="Calibri"/>
                <a:cs typeface="Calibri"/>
              </a:rPr>
              <a:t>ν</a:t>
            </a:r>
            <a:r>
              <a:rPr sz="600" spc="25" dirty="0">
                <a:latin typeface="Calibri"/>
                <a:cs typeface="Calibri"/>
              </a:rPr>
              <a:t>ι</a:t>
            </a:r>
            <a:r>
              <a:rPr sz="600" spc="35" dirty="0">
                <a:latin typeface="Calibri"/>
                <a:cs typeface="Calibri"/>
              </a:rPr>
              <a:t>κ</a:t>
            </a:r>
            <a:r>
              <a:rPr sz="600" spc="45" dirty="0">
                <a:latin typeface="Calibri"/>
                <a:cs typeface="Calibri"/>
              </a:rPr>
              <a:t>ό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δ</a:t>
            </a:r>
            <a:r>
              <a:rPr sz="600" spc="25" dirty="0">
                <a:latin typeface="Calibri"/>
                <a:cs typeface="Calibri"/>
              </a:rPr>
              <a:t>ι</a:t>
            </a:r>
            <a:r>
              <a:rPr sz="600" spc="45" dirty="0">
                <a:latin typeface="Calibri"/>
                <a:cs typeface="Calibri"/>
              </a:rPr>
              <a:t>άσ</a:t>
            </a:r>
            <a:r>
              <a:rPr sz="600" spc="30" dirty="0">
                <a:latin typeface="Calibri"/>
                <a:cs typeface="Calibri"/>
              </a:rPr>
              <a:t>τ</a:t>
            </a:r>
            <a:r>
              <a:rPr sz="600" spc="45" dirty="0">
                <a:latin typeface="Calibri"/>
                <a:cs typeface="Calibri"/>
              </a:rPr>
              <a:t>ημ</a:t>
            </a:r>
            <a:r>
              <a:rPr sz="600" spc="50" dirty="0">
                <a:latin typeface="Calibri"/>
                <a:cs typeface="Calibri"/>
              </a:rPr>
              <a:t>α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τ</a:t>
            </a:r>
            <a:r>
              <a:rPr sz="600" spc="45" dirty="0">
                <a:latin typeface="Calibri"/>
                <a:cs typeface="Calibri"/>
              </a:rPr>
              <a:t>ο</a:t>
            </a:r>
            <a:endParaRPr sz="600" dirty="0">
              <a:latin typeface="Calibri"/>
              <a:cs typeface="Calibri"/>
            </a:endParaRPr>
          </a:p>
          <a:p>
            <a:pPr marL="1274445" marR="5080">
              <a:lnSpc>
                <a:spcPts val="660"/>
              </a:lnSpc>
              <a:spcBef>
                <a:spcPts val="120"/>
              </a:spcBef>
            </a:pPr>
            <a:r>
              <a:rPr sz="600" spc="45" dirty="0">
                <a:latin typeface="Calibri"/>
                <a:cs typeface="Calibri"/>
              </a:rPr>
              <a:t>η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συσκευή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είναι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διαθέσιμη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ή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δεν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δέχεται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επίθεση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DoS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3944" y="5568313"/>
            <a:ext cx="1814195" cy="2101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84150" marR="5080" indent="-171450">
              <a:lnSpc>
                <a:spcPct val="101699"/>
              </a:lnSpc>
              <a:spcBef>
                <a:spcPts val="85"/>
              </a:spcBef>
              <a:buSzPct val="150000"/>
              <a:buFont typeface="Arial"/>
              <a:buChar char="•"/>
              <a:tabLst>
                <a:tab pos="183515" algn="l"/>
                <a:tab pos="184150" algn="l"/>
              </a:tabLst>
            </a:pPr>
            <a:r>
              <a:rPr sz="600" spc="35" dirty="0">
                <a:latin typeface="Calibri"/>
                <a:cs typeface="Calibri"/>
              </a:rPr>
              <a:t>Ενδέχεται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να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απαιτούνται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τοπικοί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πόροι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(π.χ.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βάσεις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δεδομένων/καταγραφές)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για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τον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56170" y="5835332"/>
            <a:ext cx="1996439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sz="600" spc="40" dirty="0">
                <a:latin typeface="Calibri"/>
                <a:cs typeface="Calibri"/>
              </a:rPr>
              <a:t>εντοπισμό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ανωμαλιών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ή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εισβολής.</a:t>
            </a:r>
            <a:endParaRPr sz="600" dirty="0">
              <a:latin typeface="Calibri"/>
              <a:cs typeface="Calibri"/>
            </a:endParaRPr>
          </a:p>
          <a:p>
            <a:pPr marL="184150" marR="5080" indent="-171450">
              <a:lnSpc>
                <a:spcPts val="660"/>
              </a:lnSpc>
              <a:spcBef>
                <a:spcPts val="370"/>
              </a:spcBef>
              <a:buSzPct val="150000"/>
              <a:buFont typeface="Arial"/>
              <a:buChar char="•"/>
              <a:tabLst>
                <a:tab pos="183515" algn="l"/>
                <a:tab pos="184150" algn="l"/>
              </a:tabLst>
            </a:pPr>
            <a:r>
              <a:rPr sz="600" spc="30" dirty="0">
                <a:latin typeface="Calibri"/>
                <a:cs typeface="Calibri"/>
              </a:rPr>
              <a:t>Απαιτείται </a:t>
            </a:r>
            <a:r>
              <a:rPr sz="600" spc="40" dirty="0">
                <a:latin typeface="Calibri"/>
                <a:cs typeface="Calibri"/>
              </a:rPr>
              <a:t>συνεχής συντήρηση των κανόνων </a:t>
            </a:r>
            <a:r>
              <a:rPr sz="600" spc="35" dirty="0">
                <a:latin typeface="Calibri"/>
                <a:cs typeface="Calibri"/>
              </a:rPr>
              <a:t>IDS 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(Intrusion </a:t>
            </a:r>
            <a:r>
              <a:rPr sz="600" spc="35" dirty="0">
                <a:latin typeface="Calibri"/>
                <a:cs typeface="Calibri"/>
              </a:rPr>
              <a:t>Detection </a:t>
            </a:r>
            <a:r>
              <a:rPr sz="600" spc="40" dirty="0">
                <a:latin typeface="Calibri"/>
                <a:cs typeface="Calibri"/>
              </a:rPr>
              <a:t>System </a:t>
            </a:r>
            <a:r>
              <a:rPr sz="600" spc="25" dirty="0">
                <a:latin typeface="Calibri"/>
                <a:cs typeface="Calibri"/>
              </a:rPr>
              <a:t>- </a:t>
            </a:r>
            <a:r>
              <a:rPr sz="600" spc="40" dirty="0">
                <a:latin typeface="Calibri"/>
                <a:cs typeface="Calibri"/>
              </a:rPr>
              <a:t>Σύστημα ανίχνευσης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εισβολών)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43452" y="4511562"/>
            <a:ext cx="2090420" cy="3422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5080" indent="-285750">
              <a:lnSpc>
                <a:spcPts val="700"/>
              </a:lnSpc>
              <a:spcBef>
                <a:spcPts val="140"/>
              </a:spcBef>
              <a:buSzPct val="15000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600" spc="45" dirty="0">
                <a:latin typeface="Calibri"/>
                <a:cs typeface="Calibri"/>
              </a:rPr>
              <a:t>Είναι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ικανές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να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χειρίζονται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κινήσεις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δικτύου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από </a:t>
            </a:r>
            <a:r>
              <a:rPr sz="600" spc="-12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περισσότερες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από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μία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συσκευές</a:t>
            </a:r>
            <a:endParaRPr sz="600" dirty="0">
              <a:latin typeface="Calibri"/>
              <a:cs typeface="Calibri"/>
            </a:endParaRPr>
          </a:p>
          <a:p>
            <a:pPr marL="12700">
              <a:lnSpc>
                <a:spcPts val="1055"/>
              </a:lnSpc>
            </a:pPr>
            <a:r>
              <a:rPr sz="900" dirty="0">
                <a:latin typeface="Arial"/>
                <a:cs typeface="Arial"/>
              </a:rPr>
              <a:t>•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083377" y="4846316"/>
            <a:ext cx="1817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75" dirty="0">
                <a:latin typeface="Calibri"/>
                <a:cs typeface="Calibri"/>
              </a:rPr>
              <a:t>Η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ανίχνευσή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τους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είναι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ανέξοδη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και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συχνά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είναι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εύκολο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να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διαρθρωθούν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ή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να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εκτελεστούν.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81271" y="5194776"/>
            <a:ext cx="2067560" cy="77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40" dirty="0">
                <a:latin typeface="Calibri"/>
                <a:cs typeface="Calibri"/>
              </a:rPr>
              <a:t>Δεν</a:t>
            </a:r>
            <a:r>
              <a:rPr sz="600" b="1" spc="15" dirty="0">
                <a:latin typeface="Calibri"/>
                <a:cs typeface="Calibri"/>
              </a:rPr>
              <a:t> </a:t>
            </a:r>
            <a:r>
              <a:rPr sz="600" b="1" spc="40" dirty="0">
                <a:latin typeface="Calibri"/>
                <a:cs typeface="Calibri"/>
              </a:rPr>
              <a:t>μπορεί</a:t>
            </a:r>
            <a:r>
              <a:rPr sz="600" b="1" spc="15" dirty="0">
                <a:latin typeface="Calibri"/>
                <a:cs typeface="Calibri"/>
              </a:rPr>
              <a:t> </a:t>
            </a:r>
            <a:r>
              <a:rPr sz="600" b="1" spc="45" dirty="0">
                <a:latin typeface="Calibri"/>
                <a:cs typeface="Calibri"/>
              </a:rPr>
              <a:t>να</a:t>
            </a:r>
            <a:r>
              <a:rPr sz="600" b="1" spc="10" dirty="0">
                <a:latin typeface="Calibri"/>
                <a:cs typeface="Calibri"/>
              </a:rPr>
              <a:t> </a:t>
            </a:r>
            <a:r>
              <a:rPr sz="600" b="1" spc="40" dirty="0">
                <a:latin typeface="Calibri"/>
                <a:cs typeface="Calibri"/>
              </a:rPr>
              <a:t>αποκρυπτογραφήσει</a:t>
            </a:r>
            <a:endParaRPr sz="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600" spc="40" dirty="0">
                <a:latin typeface="Calibri"/>
                <a:cs typeface="Calibri"/>
              </a:rPr>
              <a:t>κρυπτογραφημένη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κίνηση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δικτύου</a:t>
            </a:r>
            <a:endParaRPr sz="600" dirty="0">
              <a:latin typeface="Calibri"/>
              <a:cs typeface="Calibri"/>
            </a:endParaRPr>
          </a:p>
          <a:p>
            <a:pPr marL="12700" marR="5080">
              <a:lnSpc>
                <a:spcPts val="990"/>
              </a:lnSpc>
              <a:spcBef>
                <a:spcPts val="40"/>
              </a:spcBef>
            </a:pPr>
            <a:r>
              <a:rPr sz="600" b="1" spc="45" dirty="0">
                <a:latin typeface="Calibri"/>
                <a:cs typeface="Calibri"/>
              </a:rPr>
              <a:t>Υψηλό</a:t>
            </a:r>
            <a:r>
              <a:rPr sz="600" b="1" spc="10" dirty="0">
                <a:latin typeface="Calibri"/>
                <a:cs typeface="Calibri"/>
              </a:rPr>
              <a:t> </a:t>
            </a:r>
            <a:r>
              <a:rPr sz="600" b="1" spc="45" dirty="0">
                <a:latin typeface="Calibri"/>
                <a:cs typeface="Calibri"/>
              </a:rPr>
              <a:t>ποσοστό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spc="45" dirty="0">
                <a:latin typeface="Calibri"/>
                <a:cs typeface="Calibri"/>
              </a:rPr>
              <a:t>ψευδώς</a:t>
            </a:r>
            <a:r>
              <a:rPr sz="600" b="1" spc="10" dirty="0">
                <a:latin typeface="Calibri"/>
                <a:cs typeface="Calibri"/>
              </a:rPr>
              <a:t> </a:t>
            </a:r>
            <a:r>
              <a:rPr sz="600" b="1" spc="40" dirty="0">
                <a:latin typeface="Calibri"/>
                <a:cs typeface="Calibri"/>
              </a:rPr>
              <a:t>θετικών</a:t>
            </a:r>
            <a:r>
              <a:rPr sz="600" b="1" spc="5" dirty="0">
                <a:latin typeface="Calibri"/>
                <a:cs typeface="Calibri"/>
              </a:rPr>
              <a:t> </a:t>
            </a:r>
            <a:r>
              <a:rPr sz="600" b="1" spc="45" dirty="0">
                <a:latin typeface="Calibri"/>
                <a:cs typeface="Calibri"/>
              </a:rPr>
              <a:t>αποτελεσμάτων</a:t>
            </a:r>
            <a:r>
              <a:rPr sz="600" b="1" spc="1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λόγω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μεγάλου</a:t>
            </a:r>
            <a:endParaRPr sz="600" dirty="0">
              <a:latin typeface="Calibri"/>
              <a:cs typeface="Calibri"/>
            </a:endParaRPr>
          </a:p>
          <a:p>
            <a:pPr marL="12700">
              <a:lnSpc>
                <a:spcPts val="695"/>
              </a:lnSpc>
            </a:pPr>
            <a:r>
              <a:rPr sz="600" spc="55" dirty="0">
                <a:latin typeface="Calibri"/>
                <a:cs typeface="Calibri"/>
              </a:rPr>
              <a:t>αριθμός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πηγών</a:t>
            </a:r>
            <a:r>
              <a:rPr sz="600" spc="-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δεδομένων</a:t>
            </a:r>
            <a:endParaRPr sz="600" dirty="0">
              <a:latin typeface="Calibri"/>
              <a:cs typeface="Calibri"/>
            </a:endParaRPr>
          </a:p>
          <a:p>
            <a:pPr marL="12700" marR="247650">
              <a:lnSpc>
                <a:spcPct val="101699"/>
              </a:lnSpc>
              <a:spcBef>
                <a:spcPts val="280"/>
              </a:spcBef>
            </a:pPr>
            <a:r>
              <a:rPr sz="600" spc="30" dirty="0">
                <a:latin typeface="Calibri"/>
                <a:cs typeface="Calibri"/>
              </a:rPr>
              <a:t>Απαιτείται </a:t>
            </a:r>
            <a:r>
              <a:rPr sz="600" spc="40" dirty="0">
                <a:latin typeface="Calibri"/>
                <a:cs typeface="Calibri"/>
              </a:rPr>
              <a:t>συνεχής συντήρηση των κανόνων </a:t>
            </a:r>
            <a:r>
              <a:rPr sz="600" spc="35" dirty="0">
                <a:latin typeface="Calibri"/>
                <a:cs typeface="Calibri"/>
              </a:rPr>
              <a:t>IDS 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(Intrusion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Detection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System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25" dirty="0">
                <a:latin typeface="Calibri"/>
                <a:cs typeface="Calibri"/>
              </a:rPr>
              <a:t>-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Σύστημα</a:t>
            </a:r>
            <a:r>
              <a:rPr sz="600" spc="2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ανίχνευσης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88098" y="5905956"/>
            <a:ext cx="1893570" cy="46100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600" spc="40" dirty="0">
                <a:latin typeface="Calibri"/>
                <a:cs typeface="Calibri"/>
              </a:rPr>
              <a:t>εισβολών)</a:t>
            </a:r>
            <a:endParaRPr sz="600" dirty="0">
              <a:latin typeface="Calibri"/>
              <a:cs typeface="Calibri"/>
            </a:endParaRPr>
          </a:p>
          <a:p>
            <a:pPr marL="12700" marR="5080">
              <a:lnSpc>
                <a:spcPts val="700"/>
              </a:lnSpc>
              <a:spcBef>
                <a:spcPts val="340"/>
              </a:spcBef>
            </a:pPr>
            <a:r>
              <a:rPr sz="600" spc="40" dirty="0">
                <a:latin typeface="Calibri"/>
                <a:cs typeface="Calibri"/>
              </a:rPr>
              <a:t>Δυσκολίες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στην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ανάλυση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(και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σε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πραγματικό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χρόνο) </a:t>
            </a:r>
            <a:r>
              <a:rPr sz="600" spc="-12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δικτύων </a:t>
            </a:r>
            <a:r>
              <a:rPr sz="600" spc="45" dirty="0">
                <a:latin typeface="Calibri"/>
                <a:cs typeface="Calibri"/>
              </a:rPr>
              <a:t>που </a:t>
            </a:r>
            <a:r>
              <a:rPr sz="600" spc="40" dirty="0">
                <a:latin typeface="Calibri"/>
                <a:cs typeface="Calibri"/>
              </a:rPr>
              <a:t>έχουν καταρρεύσει </a:t>
            </a:r>
            <a:r>
              <a:rPr sz="600" spc="45" dirty="0">
                <a:latin typeface="Calibri"/>
                <a:cs typeface="Calibri"/>
              </a:rPr>
              <a:t>ή </a:t>
            </a:r>
            <a:r>
              <a:rPr sz="600" spc="35" dirty="0">
                <a:latin typeface="Calibri"/>
                <a:cs typeface="Calibri"/>
              </a:rPr>
              <a:t>δέχονται </a:t>
            </a:r>
            <a:r>
              <a:rPr sz="600" spc="40" dirty="0">
                <a:latin typeface="Calibri"/>
                <a:cs typeface="Calibri"/>
              </a:rPr>
              <a:t> </a:t>
            </a:r>
            <a:r>
              <a:rPr sz="600" spc="35" dirty="0">
                <a:latin typeface="Calibri"/>
                <a:cs typeface="Calibri"/>
              </a:rPr>
              <a:t>επιθέσεις</a:t>
            </a:r>
            <a:r>
              <a:rPr sz="600" spc="1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DoS</a:t>
            </a:r>
            <a:endParaRPr sz="600" dirty="0">
              <a:latin typeface="Calibri"/>
              <a:cs typeface="Calibri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41947" y="3584892"/>
          <a:ext cx="5445759" cy="2225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842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Δικτυωμένο</a:t>
                      </a:r>
                      <a:r>
                        <a:rPr sz="6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σύστημα</a:t>
                      </a:r>
                      <a:r>
                        <a:rPr sz="6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IDS</a:t>
                      </a:r>
                      <a:r>
                        <a:rPr sz="65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(NIDS)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B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BF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165735">
                        <a:lnSpc>
                          <a:spcPct val="101600"/>
                        </a:lnSpc>
                        <a:spcBef>
                          <a:spcPts val="330"/>
                        </a:spcBef>
                      </a:pPr>
                      <a:r>
                        <a:rPr sz="65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IDS</a:t>
                      </a:r>
                      <a:r>
                        <a:rPr sz="65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Intrusion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Detection</a:t>
                      </a:r>
                      <a:r>
                        <a:rPr sz="6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6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6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Σύστημα</a:t>
                      </a:r>
                      <a:r>
                        <a:rPr sz="6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ανίχνευσης </a:t>
                      </a:r>
                      <a:r>
                        <a:rPr sz="650" b="1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εισβολών)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βασισμένο</a:t>
                      </a:r>
                      <a:r>
                        <a:rPr sz="65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σε</a:t>
                      </a:r>
                      <a:r>
                        <a:rPr sz="65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κεντρικό</a:t>
                      </a:r>
                      <a:r>
                        <a:rPr sz="65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υπολογιστή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BF0000"/>
                      </a:solidFill>
                      <a:prstDash val="solid"/>
                    </a:lnR>
                    <a:lnT w="28575">
                      <a:solidFill>
                        <a:srgbClr val="BF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86055">
                        <a:lnSpc>
                          <a:spcPct val="101600"/>
                        </a:lnSpc>
                        <a:spcBef>
                          <a:spcPts val="330"/>
                        </a:spcBef>
                      </a:pPr>
                      <a:r>
                        <a:rPr sz="6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βρ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δ</a:t>
                      </a:r>
                      <a:r>
                        <a:rPr sz="65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κό</a:t>
                      </a:r>
                      <a:r>
                        <a:rPr sz="65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6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usi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6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tio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65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6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ύ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στ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μ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65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ί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χνε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υ</a:t>
                      </a:r>
                      <a:r>
                        <a:rPr sz="65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η</a:t>
                      </a:r>
                      <a:r>
                        <a:rPr sz="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ς  </a:t>
                      </a:r>
                      <a:r>
                        <a:rPr sz="65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εισβολών)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B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9060" marR="1600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40" dirty="0">
                          <a:latin typeface="Calibri"/>
                          <a:cs typeface="Calibri"/>
                        </a:rPr>
                        <a:t>Παρακολουθεί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και αναλύει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τη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δικτυακή κίνηση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για τον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εντοπισμό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ανώμαλων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ενεργειών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ή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προσπαθειών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εισβολής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B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34290">
                        <a:lnSpc>
                          <a:spcPts val="700"/>
                        </a:lnSpc>
                        <a:spcBef>
                          <a:spcPts val="409"/>
                        </a:spcBef>
                      </a:pPr>
                      <a:r>
                        <a:rPr sz="600" spc="25" dirty="0">
                          <a:latin typeface="Calibri"/>
                          <a:cs typeface="Calibri"/>
                        </a:rPr>
                        <a:t>IDS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(Intrusion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Detection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Σύστημα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ανίχνευσης </a:t>
                      </a:r>
                      <a:r>
                        <a:rPr sz="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εισβολών) </a:t>
                      </a:r>
                      <a:r>
                        <a:rPr sz="600" spc="30" dirty="0">
                          <a:latin typeface="Calibri"/>
                          <a:cs typeface="Calibri"/>
                        </a:rPr>
                        <a:t>που 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βρίσκεται στο σύστημα 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και 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το παρακολουθεί 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για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ανώμαλες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ενέργειες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0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απόπειρες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25" dirty="0">
                          <a:latin typeface="Calibri"/>
                          <a:cs typeface="Calibri"/>
                        </a:rPr>
                        <a:t>εισβολής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BF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511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600" spc="50" dirty="0">
                          <a:latin typeface="Calibri"/>
                          <a:cs typeface="Calibri"/>
                        </a:rPr>
                        <a:t>Βασίζεται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στο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60" dirty="0">
                          <a:latin typeface="Calibri"/>
                          <a:cs typeface="Calibri"/>
                        </a:rPr>
                        <a:t>συνδυασμό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IDS</a:t>
                      </a:r>
                      <a:r>
                        <a:rPr sz="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με </a:t>
                      </a:r>
                      <a:r>
                        <a:rPr sz="6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60" dirty="0">
                          <a:latin typeface="Calibri"/>
                          <a:cs typeface="Calibri"/>
                        </a:rPr>
                        <a:t>βάση 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τον κεντρικό 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υπολογιστή </a:t>
                      </a:r>
                      <a:r>
                        <a:rPr sz="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και 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ενός IDS 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με </a:t>
                      </a:r>
                      <a:r>
                        <a:rPr sz="600" spc="60" dirty="0">
                          <a:latin typeface="Calibri"/>
                          <a:cs typeface="Calibri"/>
                        </a:rPr>
                        <a:t>βάση 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το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δίκτυο, 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με τα </a:t>
                      </a:r>
                      <a:r>
                        <a:rPr sz="600" spc="60" dirty="0">
                          <a:latin typeface="Calibri"/>
                          <a:cs typeface="Calibri"/>
                        </a:rPr>
                        <a:t>συνδυασμένα </a:t>
                      </a:r>
                      <a:r>
                        <a:rPr sz="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πλεονεκτήματα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και 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μειονεκτήματά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τους.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B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514">
                <a:tc>
                  <a:txBody>
                    <a:bodyPr/>
                    <a:lstStyle/>
                    <a:p>
                      <a:pPr marL="99060" marR="1993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600" spc="55" dirty="0">
                          <a:latin typeface="Calibri"/>
                          <a:cs typeface="Calibri"/>
                        </a:rPr>
                        <a:t>Η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υλοποίησή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της απαιτεί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μια κάρτα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δικτύου,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πράκτορες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55" dirty="0">
                          <a:latin typeface="Calibri"/>
                          <a:cs typeface="Calibri"/>
                        </a:rPr>
                        <a:t>SW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ενδιάμεσα </a:t>
                      </a:r>
                      <a:r>
                        <a:rPr sz="6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στοιχεία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στο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δίκτυο για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την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καταγραφή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της κίνησης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που 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διέρχεται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από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δίκτυο.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B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F0000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70510" marR="177165" indent="-171450">
                        <a:lnSpc>
                          <a:spcPts val="700"/>
                        </a:lnSpc>
                        <a:buSzPct val="150000"/>
                        <a:buFont typeface="Arial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600" spc="55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υλοποίησή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του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απαιτεί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πράκτορες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ΣΔ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που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είναι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σε </a:t>
                      </a:r>
                      <a:r>
                        <a:rPr sz="6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θέση να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εντοπίζουν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οποιαδήποτε δραστηριότητα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ή </a:t>
                      </a:r>
                      <a:r>
                        <a:rPr sz="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γεγονός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στο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σύστημα.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270510" marR="236220" indent="-171450">
                        <a:lnSpc>
                          <a:spcPct val="100000"/>
                        </a:lnSpc>
                        <a:spcBef>
                          <a:spcPts val="275"/>
                        </a:spcBef>
                        <a:buSzPct val="150000"/>
                        <a:buFont typeface="Arial"/>
                        <a:buChar char="•"/>
                        <a:tabLst>
                          <a:tab pos="269875" algn="l"/>
                          <a:tab pos="270510" algn="l"/>
                        </a:tabLst>
                      </a:pPr>
                      <a:r>
                        <a:rPr sz="600" spc="40" dirty="0">
                          <a:latin typeface="Calibri"/>
                          <a:cs typeface="Calibri"/>
                        </a:rPr>
                        <a:t>Παραγωγή/κίνηση αρχείων καταγραφής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συμβάντων,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όπως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το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EventLog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Analyzer</a:t>
                      </a:r>
                      <a:r>
                        <a:rPr sz="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(Windows) </a:t>
                      </a:r>
                      <a:r>
                        <a:rPr sz="6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5" dirty="0">
                          <a:latin typeface="Calibri"/>
                          <a:cs typeface="Calibri"/>
                        </a:rPr>
                        <a:t>ή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το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Sylog </a:t>
                      </a:r>
                      <a:r>
                        <a:rPr sz="600" spc="30" dirty="0">
                          <a:latin typeface="Calibri"/>
                          <a:cs typeface="Calibri"/>
                        </a:rPr>
                        <a:t>(Linux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(λειτουργικό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σύστημα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ανοιχτού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 κώδικα</a:t>
                      </a:r>
                      <a:r>
                        <a:rPr sz="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βασισμένο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40" dirty="0">
                          <a:latin typeface="Calibri"/>
                          <a:cs typeface="Calibri"/>
                        </a:rPr>
                        <a:t>στο</a:t>
                      </a:r>
                      <a:r>
                        <a:rPr sz="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35" dirty="0">
                          <a:latin typeface="Calibri"/>
                          <a:cs typeface="Calibri"/>
                        </a:rPr>
                        <a:t>Unix)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B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BF0000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B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2" name="object 32"/>
          <p:cNvGrpSpPr/>
          <p:nvPr/>
        </p:nvGrpSpPr>
        <p:grpSpPr>
          <a:xfrm>
            <a:off x="4409757" y="5427662"/>
            <a:ext cx="1767205" cy="230504"/>
            <a:chOff x="4409757" y="5427662"/>
            <a:chExt cx="1767205" cy="230504"/>
          </a:xfrm>
        </p:grpSpPr>
        <p:sp>
          <p:nvSpPr>
            <p:cNvPr id="33" name="object 33"/>
            <p:cNvSpPr/>
            <p:nvPr/>
          </p:nvSpPr>
          <p:spPr>
            <a:xfrm>
              <a:off x="4417695" y="5435600"/>
              <a:ext cx="1751330" cy="214629"/>
            </a:xfrm>
            <a:custGeom>
              <a:avLst/>
              <a:gdLst/>
              <a:ahLst/>
              <a:cxnLst/>
              <a:rect l="l" t="t" r="r" b="b"/>
              <a:pathLst>
                <a:path w="1751329" h="214629">
                  <a:moveTo>
                    <a:pt x="1644014" y="0"/>
                  </a:moveTo>
                  <a:lnTo>
                    <a:pt x="1644014" y="53657"/>
                  </a:lnTo>
                  <a:lnTo>
                    <a:pt x="0" y="53657"/>
                  </a:lnTo>
                  <a:lnTo>
                    <a:pt x="0" y="160972"/>
                  </a:lnTo>
                  <a:lnTo>
                    <a:pt x="1644014" y="160972"/>
                  </a:lnTo>
                  <a:lnTo>
                    <a:pt x="1644014" y="214630"/>
                  </a:lnTo>
                  <a:lnTo>
                    <a:pt x="1751329" y="107315"/>
                  </a:lnTo>
                  <a:lnTo>
                    <a:pt x="1644014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17695" y="5435600"/>
              <a:ext cx="1751330" cy="214629"/>
            </a:xfrm>
            <a:custGeom>
              <a:avLst/>
              <a:gdLst/>
              <a:ahLst/>
              <a:cxnLst/>
              <a:rect l="l" t="t" r="r" b="b"/>
              <a:pathLst>
                <a:path w="1751329" h="214629">
                  <a:moveTo>
                    <a:pt x="1644014" y="214630"/>
                  </a:moveTo>
                  <a:lnTo>
                    <a:pt x="1644014" y="160972"/>
                  </a:lnTo>
                  <a:lnTo>
                    <a:pt x="0" y="160972"/>
                  </a:lnTo>
                  <a:lnTo>
                    <a:pt x="0" y="53657"/>
                  </a:lnTo>
                  <a:lnTo>
                    <a:pt x="1644014" y="53657"/>
                  </a:lnTo>
                  <a:lnTo>
                    <a:pt x="1644014" y="0"/>
                  </a:lnTo>
                  <a:lnTo>
                    <a:pt x="1751329" y="107315"/>
                  </a:lnTo>
                  <a:lnTo>
                    <a:pt x="1644014" y="214630"/>
                  </a:lnTo>
                </a:path>
              </a:pathLst>
            </a:custGeom>
            <a:ln w="158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0228626" y="4163774"/>
            <a:ext cx="1885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" b="1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6364" y="6042342"/>
            <a:ext cx="3622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46603B47-9102-83B9-9246-894969DA1856}"/>
              </a:ext>
            </a:extLst>
          </p:cNvPr>
          <p:cNvSpPr txBox="1"/>
          <p:nvPr/>
        </p:nvSpPr>
        <p:spPr>
          <a:xfrm>
            <a:off x="7595308" y="4140201"/>
            <a:ext cx="18859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600" b="1" spc="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" b="1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37322" y="0"/>
            <a:ext cx="10754677" cy="6858000"/>
            <a:chOff x="1437322" y="0"/>
            <a:chExt cx="10754677" cy="6858000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4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5" y="0"/>
              <a:ext cx="1130934" cy="1127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8607" y="4154487"/>
              <a:ext cx="420687" cy="4267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5855" y="4532312"/>
              <a:ext cx="237807" cy="2406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1592" y="4559934"/>
              <a:ext cx="210184" cy="2133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0927" y="4324984"/>
              <a:ext cx="762000" cy="7740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6342" y="4559934"/>
              <a:ext cx="417512" cy="4235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3272" y="4937759"/>
              <a:ext cx="234632" cy="2378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76152" y="4962207"/>
              <a:ext cx="213360" cy="2133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35487" y="4727575"/>
              <a:ext cx="762000" cy="7740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9175" y="5474334"/>
              <a:ext cx="420687" cy="4235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66422" y="5852159"/>
              <a:ext cx="237807" cy="2378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52160" y="5876607"/>
              <a:ext cx="210185" cy="2133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11494" y="5641975"/>
              <a:ext cx="762000" cy="77406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80317" y="4963795"/>
              <a:ext cx="1020444" cy="769620"/>
            </a:xfrm>
            <a:custGeom>
              <a:avLst/>
              <a:gdLst/>
              <a:ahLst/>
              <a:cxnLst/>
              <a:rect l="l" t="t" r="r" b="b"/>
              <a:pathLst>
                <a:path w="1020445" h="769620">
                  <a:moveTo>
                    <a:pt x="0" y="468312"/>
                  </a:moveTo>
                  <a:lnTo>
                    <a:pt x="559435" y="454342"/>
                  </a:lnTo>
                </a:path>
                <a:path w="1020445" h="769620">
                  <a:moveTo>
                    <a:pt x="808355" y="510539"/>
                  </a:moveTo>
                  <a:lnTo>
                    <a:pt x="992822" y="769302"/>
                  </a:lnTo>
                </a:path>
                <a:path w="1020445" h="769620">
                  <a:moveTo>
                    <a:pt x="1020127" y="0"/>
                  </a:moveTo>
                  <a:lnTo>
                    <a:pt x="818832" y="31495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9902" y="4657407"/>
              <a:ext cx="911225" cy="8747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86262" y="5303520"/>
              <a:ext cx="908367" cy="87788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668644" y="5278754"/>
              <a:ext cx="292100" cy="253365"/>
            </a:xfrm>
            <a:custGeom>
              <a:avLst/>
              <a:gdLst/>
              <a:ahLst/>
              <a:cxnLst/>
              <a:rect l="l" t="t" r="r" b="b"/>
              <a:pathLst>
                <a:path w="292100" h="253364">
                  <a:moveTo>
                    <a:pt x="146050" y="0"/>
                  </a:moveTo>
                  <a:lnTo>
                    <a:pt x="100012" y="6350"/>
                  </a:lnTo>
                  <a:lnTo>
                    <a:pt x="59689" y="24447"/>
                  </a:lnTo>
                  <a:lnTo>
                    <a:pt x="28257" y="51752"/>
                  </a:lnTo>
                  <a:lnTo>
                    <a:pt x="7302" y="86677"/>
                  </a:lnTo>
                  <a:lnTo>
                    <a:pt x="0" y="126682"/>
                  </a:lnTo>
                  <a:lnTo>
                    <a:pt x="7302" y="166687"/>
                  </a:lnTo>
                  <a:lnTo>
                    <a:pt x="28257" y="201295"/>
                  </a:lnTo>
                  <a:lnTo>
                    <a:pt x="59689" y="228917"/>
                  </a:lnTo>
                  <a:lnTo>
                    <a:pt x="100012" y="246697"/>
                  </a:lnTo>
                  <a:lnTo>
                    <a:pt x="146050" y="253047"/>
                  </a:lnTo>
                  <a:lnTo>
                    <a:pt x="192404" y="246697"/>
                  </a:lnTo>
                  <a:lnTo>
                    <a:pt x="232409" y="228917"/>
                  </a:lnTo>
                  <a:lnTo>
                    <a:pt x="263842" y="201295"/>
                  </a:lnTo>
                  <a:lnTo>
                    <a:pt x="284797" y="166687"/>
                  </a:lnTo>
                  <a:lnTo>
                    <a:pt x="292100" y="126682"/>
                  </a:lnTo>
                  <a:lnTo>
                    <a:pt x="284797" y="86677"/>
                  </a:lnTo>
                  <a:lnTo>
                    <a:pt x="263842" y="51752"/>
                  </a:lnTo>
                  <a:lnTo>
                    <a:pt x="232409" y="24447"/>
                  </a:lnTo>
                  <a:lnTo>
                    <a:pt x="192404" y="635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68644" y="5278754"/>
              <a:ext cx="292100" cy="253365"/>
            </a:xfrm>
            <a:custGeom>
              <a:avLst/>
              <a:gdLst/>
              <a:ahLst/>
              <a:cxnLst/>
              <a:rect l="l" t="t" r="r" b="b"/>
              <a:pathLst>
                <a:path w="292100" h="253364">
                  <a:moveTo>
                    <a:pt x="0" y="126682"/>
                  </a:moveTo>
                  <a:lnTo>
                    <a:pt x="7302" y="86677"/>
                  </a:lnTo>
                  <a:lnTo>
                    <a:pt x="28257" y="51752"/>
                  </a:lnTo>
                  <a:lnTo>
                    <a:pt x="59689" y="24447"/>
                  </a:lnTo>
                  <a:lnTo>
                    <a:pt x="100012" y="6350"/>
                  </a:lnTo>
                  <a:lnTo>
                    <a:pt x="146050" y="0"/>
                  </a:lnTo>
                  <a:lnTo>
                    <a:pt x="192404" y="6350"/>
                  </a:lnTo>
                  <a:lnTo>
                    <a:pt x="232409" y="24447"/>
                  </a:lnTo>
                  <a:lnTo>
                    <a:pt x="263842" y="51752"/>
                  </a:lnTo>
                  <a:lnTo>
                    <a:pt x="284797" y="86677"/>
                  </a:lnTo>
                  <a:lnTo>
                    <a:pt x="292100" y="126682"/>
                  </a:lnTo>
                  <a:lnTo>
                    <a:pt x="284797" y="166687"/>
                  </a:lnTo>
                  <a:lnTo>
                    <a:pt x="263842" y="201295"/>
                  </a:lnTo>
                  <a:lnTo>
                    <a:pt x="232409" y="228917"/>
                  </a:lnTo>
                  <a:lnTo>
                    <a:pt x="192404" y="246697"/>
                  </a:lnTo>
                  <a:lnTo>
                    <a:pt x="146050" y="253047"/>
                  </a:lnTo>
                  <a:lnTo>
                    <a:pt x="100012" y="246697"/>
                  </a:lnTo>
                  <a:lnTo>
                    <a:pt x="59689" y="228917"/>
                  </a:lnTo>
                  <a:lnTo>
                    <a:pt x="28257" y="201295"/>
                  </a:lnTo>
                  <a:lnTo>
                    <a:pt x="7302" y="166687"/>
                  </a:lnTo>
                  <a:lnTo>
                    <a:pt x="0" y="126682"/>
                  </a:lnTo>
                </a:path>
              </a:pathLst>
            </a:custGeom>
            <a:ln w="158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67840" y="2432367"/>
              <a:ext cx="2194560" cy="18075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301682" y="3161982"/>
              <a:ext cx="363855" cy="290830"/>
            </a:xfrm>
            <a:custGeom>
              <a:avLst/>
              <a:gdLst/>
              <a:ahLst/>
              <a:cxnLst/>
              <a:rect l="l" t="t" r="r" b="b"/>
              <a:pathLst>
                <a:path w="363854" h="290829">
                  <a:moveTo>
                    <a:pt x="0" y="0"/>
                  </a:moveTo>
                  <a:lnTo>
                    <a:pt x="363854" y="0"/>
                  </a:lnTo>
                  <a:lnTo>
                    <a:pt x="363854" y="290829"/>
                  </a:lnTo>
                  <a:lnTo>
                    <a:pt x="0" y="290829"/>
                  </a:lnTo>
                  <a:lnTo>
                    <a:pt x="0" y="0"/>
                  </a:lnTo>
                </a:path>
              </a:pathLst>
            </a:custGeom>
            <a:ln w="7620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29522" y="2496185"/>
              <a:ext cx="2646680" cy="779780"/>
            </a:xfrm>
            <a:custGeom>
              <a:avLst/>
              <a:gdLst/>
              <a:ahLst/>
              <a:cxnLst/>
              <a:rect l="l" t="t" r="r" b="b"/>
              <a:pathLst>
                <a:path w="2646679" h="779779">
                  <a:moveTo>
                    <a:pt x="1321117" y="779462"/>
                  </a:moveTo>
                  <a:lnTo>
                    <a:pt x="1232217" y="690244"/>
                  </a:lnTo>
                  <a:lnTo>
                    <a:pt x="1321117" y="601344"/>
                  </a:lnTo>
                  <a:lnTo>
                    <a:pt x="1321117" y="645794"/>
                  </a:lnTo>
                  <a:lnTo>
                    <a:pt x="2557779" y="645794"/>
                  </a:lnTo>
                  <a:lnTo>
                    <a:pt x="2557779" y="601344"/>
                  </a:lnTo>
                  <a:lnTo>
                    <a:pt x="2646679" y="690244"/>
                  </a:lnTo>
                  <a:lnTo>
                    <a:pt x="2557779" y="779462"/>
                  </a:lnTo>
                  <a:lnTo>
                    <a:pt x="2557779" y="734694"/>
                  </a:lnTo>
                  <a:lnTo>
                    <a:pt x="1321117" y="734694"/>
                  </a:lnTo>
                  <a:lnTo>
                    <a:pt x="1321117" y="779462"/>
                  </a:lnTo>
                </a:path>
                <a:path w="2646679" h="779779">
                  <a:moveTo>
                    <a:pt x="0" y="179387"/>
                  </a:moveTo>
                  <a:lnTo>
                    <a:pt x="257809" y="179387"/>
                  </a:lnTo>
                  <a:lnTo>
                    <a:pt x="257809" y="239077"/>
                  </a:lnTo>
                  <a:lnTo>
                    <a:pt x="377507" y="119697"/>
                  </a:lnTo>
                  <a:lnTo>
                    <a:pt x="257809" y="0"/>
                  </a:lnTo>
                  <a:lnTo>
                    <a:pt x="257809" y="59689"/>
                  </a:lnTo>
                  <a:lnTo>
                    <a:pt x="0" y="59689"/>
                  </a:lnTo>
                  <a:lnTo>
                    <a:pt x="0" y="17938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37322" y="2615564"/>
              <a:ext cx="689927" cy="41528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84960" y="3578225"/>
              <a:ext cx="490854" cy="4997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66532" y="3201035"/>
              <a:ext cx="599440" cy="30765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984500" y="3559492"/>
              <a:ext cx="3592829" cy="899794"/>
            </a:xfrm>
            <a:custGeom>
              <a:avLst/>
              <a:gdLst/>
              <a:ahLst/>
              <a:cxnLst/>
              <a:rect l="l" t="t" r="r" b="b"/>
              <a:pathLst>
                <a:path w="3592829" h="708025">
                  <a:moveTo>
                    <a:pt x="3592829" y="0"/>
                  </a:moveTo>
                  <a:lnTo>
                    <a:pt x="0" y="0"/>
                  </a:lnTo>
                  <a:lnTo>
                    <a:pt x="0" y="708025"/>
                  </a:lnTo>
                  <a:lnTo>
                    <a:pt x="3592829" y="708025"/>
                  </a:lnTo>
                  <a:lnTo>
                    <a:pt x="3592829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26480" y="2398712"/>
              <a:ext cx="603567" cy="4968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01639" y="2840672"/>
              <a:ext cx="338454" cy="2803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69927" y="2871152"/>
              <a:ext cx="301625" cy="2498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22582" y="2596832"/>
              <a:ext cx="1097279" cy="90519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266689" y="2269489"/>
              <a:ext cx="1587500" cy="1471295"/>
            </a:xfrm>
            <a:custGeom>
              <a:avLst/>
              <a:gdLst/>
              <a:ahLst/>
              <a:cxnLst/>
              <a:rect l="l" t="t" r="r" b="b"/>
              <a:pathLst>
                <a:path w="1587500" h="1471295">
                  <a:moveTo>
                    <a:pt x="0" y="735647"/>
                  </a:moveTo>
                  <a:lnTo>
                    <a:pt x="1587" y="688975"/>
                  </a:lnTo>
                  <a:lnTo>
                    <a:pt x="6032" y="643255"/>
                  </a:lnTo>
                  <a:lnTo>
                    <a:pt x="13652" y="598487"/>
                  </a:lnTo>
                  <a:lnTo>
                    <a:pt x="24130" y="554355"/>
                  </a:lnTo>
                  <a:lnTo>
                    <a:pt x="37464" y="511492"/>
                  </a:lnTo>
                  <a:lnTo>
                    <a:pt x="53339" y="469582"/>
                  </a:lnTo>
                  <a:lnTo>
                    <a:pt x="72072" y="429260"/>
                  </a:lnTo>
                  <a:lnTo>
                    <a:pt x="93027" y="389889"/>
                  </a:lnTo>
                  <a:lnTo>
                    <a:pt x="116522" y="351789"/>
                  </a:lnTo>
                  <a:lnTo>
                    <a:pt x="142239" y="315277"/>
                  </a:lnTo>
                  <a:lnTo>
                    <a:pt x="170180" y="280352"/>
                  </a:lnTo>
                  <a:lnTo>
                    <a:pt x="200342" y="247014"/>
                  </a:lnTo>
                  <a:lnTo>
                    <a:pt x="232410" y="215582"/>
                  </a:lnTo>
                  <a:lnTo>
                    <a:pt x="266700" y="185737"/>
                  </a:lnTo>
                  <a:lnTo>
                    <a:pt x="302577" y="157797"/>
                  </a:lnTo>
                  <a:lnTo>
                    <a:pt x="340360" y="131762"/>
                  </a:lnTo>
                  <a:lnTo>
                    <a:pt x="379730" y="107950"/>
                  </a:lnTo>
                  <a:lnTo>
                    <a:pt x="420687" y="86042"/>
                  </a:lnTo>
                  <a:lnTo>
                    <a:pt x="462914" y="66675"/>
                  </a:lnTo>
                  <a:lnTo>
                    <a:pt x="506730" y="49530"/>
                  </a:lnTo>
                  <a:lnTo>
                    <a:pt x="551814" y="34607"/>
                  </a:lnTo>
                  <a:lnTo>
                    <a:pt x="598170" y="22542"/>
                  </a:lnTo>
                  <a:lnTo>
                    <a:pt x="645477" y="12700"/>
                  </a:lnTo>
                  <a:lnTo>
                    <a:pt x="694055" y="5714"/>
                  </a:lnTo>
                  <a:lnTo>
                    <a:pt x="743267" y="1587"/>
                  </a:lnTo>
                  <a:lnTo>
                    <a:pt x="793750" y="0"/>
                  </a:lnTo>
                  <a:lnTo>
                    <a:pt x="843914" y="1587"/>
                  </a:lnTo>
                  <a:lnTo>
                    <a:pt x="893127" y="5714"/>
                  </a:lnTo>
                  <a:lnTo>
                    <a:pt x="941705" y="12700"/>
                  </a:lnTo>
                  <a:lnTo>
                    <a:pt x="989012" y="22542"/>
                  </a:lnTo>
                  <a:lnTo>
                    <a:pt x="1035367" y="34607"/>
                  </a:lnTo>
                  <a:lnTo>
                    <a:pt x="1080452" y="49530"/>
                  </a:lnTo>
                  <a:lnTo>
                    <a:pt x="1124267" y="66675"/>
                  </a:lnTo>
                  <a:lnTo>
                    <a:pt x="1166812" y="86042"/>
                  </a:lnTo>
                  <a:lnTo>
                    <a:pt x="1207770" y="107950"/>
                  </a:lnTo>
                  <a:lnTo>
                    <a:pt x="1247139" y="131762"/>
                  </a:lnTo>
                  <a:lnTo>
                    <a:pt x="1284605" y="157797"/>
                  </a:lnTo>
                  <a:lnTo>
                    <a:pt x="1320800" y="185737"/>
                  </a:lnTo>
                  <a:lnTo>
                    <a:pt x="1354772" y="215582"/>
                  </a:lnTo>
                  <a:lnTo>
                    <a:pt x="1386839" y="247014"/>
                  </a:lnTo>
                  <a:lnTo>
                    <a:pt x="1417002" y="280352"/>
                  </a:lnTo>
                  <a:lnTo>
                    <a:pt x="1444942" y="315277"/>
                  </a:lnTo>
                  <a:lnTo>
                    <a:pt x="1470660" y="351789"/>
                  </a:lnTo>
                  <a:lnTo>
                    <a:pt x="1494155" y="389889"/>
                  </a:lnTo>
                  <a:lnTo>
                    <a:pt x="1515427" y="429260"/>
                  </a:lnTo>
                  <a:lnTo>
                    <a:pt x="1533842" y="469582"/>
                  </a:lnTo>
                  <a:lnTo>
                    <a:pt x="1549717" y="511492"/>
                  </a:lnTo>
                  <a:lnTo>
                    <a:pt x="1563052" y="554355"/>
                  </a:lnTo>
                  <a:lnTo>
                    <a:pt x="1573530" y="598487"/>
                  </a:lnTo>
                  <a:lnTo>
                    <a:pt x="1581150" y="643255"/>
                  </a:lnTo>
                  <a:lnTo>
                    <a:pt x="1585594" y="688975"/>
                  </a:lnTo>
                  <a:lnTo>
                    <a:pt x="1587182" y="735647"/>
                  </a:lnTo>
                  <a:lnTo>
                    <a:pt x="1585594" y="782002"/>
                  </a:lnTo>
                  <a:lnTo>
                    <a:pt x="1581150" y="827722"/>
                  </a:lnTo>
                  <a:lnTo>
                    <a:pt x="1573530" y="872807"/>
                  </a:lnTo>
                  <a:lnTo>
                    <a:pt x="1563052" y="916622"/>
                  </a:lnTo>
                  <a:lnTo>
                    <a:pt x="1549717" y="959485"/>
                  </a:lnTo>
                  <a:lnTo>
                    <a:pt x="1533842" y="1001395"/>
                  </a:lnTo>
                  <a:lnTo>
                    <a:pt x="1515427" y="1042035"/>
                  </a:lnTo>
                  <a:lnTo>
                    <a:pt x="1494155" y="1081405"/>
                  </a:lnTo>
                  <a:lnTo>
                    <a:pt x="1470660" y="1119187"/>
                  </a:lnTo>
                  <a:lnTo>
                    <a:pt x="1444942" y="1155700"/>
                  </a:lnTo>
                  <a:lnTo>
                    <a:pt x="1417002" y="1190625"/>
                  </a:lnTo>
                  <a:lnTo>
                    <a:pt x="1386839" y="1223962"/>
                  </a:lnTo>
                  <a:lnTo>
                    <a:pt x="1354772" y="1255712"/>
                  </a:lnTo>
                  <a:lnTo>
                    <a:pt x="1320800" y="1285557"/>
                  </a:lnTo>
                  <a:lnTo>
                    <a:pt x="1284605" y="1313497"/>
                  </a:lnTo>
                  <a:lnTo>
                    <a:pt x="1247139" y="1339215"/>
                  </a:lnTo>
                  <a:lnTo>
                    <a:pt x="1207770" y="1363345"/>
                  </a:lnTo>
                  <a:lnTo>
                    <a:pt x="1166812" y="1384935"/>
                  </a:lnTo>
                  <a:lnTo>
                    <a:pt x="1124267" y="1404302"/>
                  </a:lnTo>
                  <a:lnTo>
                    <a:pt x="1080452" y="1421765"/>
                  </a:lnTo>
                  <a:lnTo>
                    <a:pt x="1035367" y="1436370"/>
                  </a:lnTo>
                  <a:lnTo>
                    <a:pt x="989012" y="1448752"/>
                  </a:lnTo>
                  <a:lnTo>
                    <a:pt x="941705" y="1458277"/>
                  </a:lnTo>
                  <a:lnTo>
                    <a:pt x="893127" y="1465262"/>
                  </a:lnTo>
                  <a:lnTo>
                    <a:pt x="843914" y="1469707"/>
                  </a:lnTo>
                  <a:lnTo>
                    <a:pt x="793750" y="1471295"/>
                  </a:lnTo>
                  <a:lnTo>
                    <a:pt x="743267" y="1469707"/>
                  </a:lnTo>
                  <a:lnTo>
                    <a:pt x="694055" y="1465262"/>
                  </a:lnTo>
                  <a:lnTo>
                    <a:pt x="645477" y="1458277"/>
                  </a:lnTo>
                  <a:lnTo>
                    <a:pt x="598170" y="1448752"/>
                  </a:lnTo>
                  <a:lnTo>
                    <a:pt x="551814" y="1436370"/>
                  </a:lnTo>
                  <a:lnTo>
                    <a:pt x="506730" y="1421765"/>
                  </a:lnTo>
                  <a:lnTo>
                    <a:pt x="462914" y="1404302"/>
                  </a:lnTo>
                  <a:lnTo>
                    <a:pt x="420687" y="1384935"/>
                  </a:lnTo>
                  <a:lnTo>
                    <a:pt x="379730" y="1363345"/>
                  </a:lnTo>
                  <a:lnTo>
                    <a:pt x="340360" y="1339215"/>
                  </a:lnTo>
                  <a:lnTo>
                    <a:pt x="302577" y="1313497"/>
                  </a:lnTo>
                  <a:lnTo>
                    <a:pt x="266700" y="1285557"/>
                  </a:lnTo>
                  <a:lnTo>
                    <a:pt x="232410" y="1255712"/>
                  </a:lnTo>
                  <a:lnTo>
                    <a:pt x="200342" y="1223962"/>
                  </a:lnTo>
                  <a:lnTo>
                    <a:pt x="170180" y="1190625"/>
                  </a:lnTo>
                  <a:lnTo>
                    <a:pt x="142239" y="1155700"/>
                  </a:lnTo>
                  <a:lnTo>
                    <a:pt x="116522" y="1119187"/>
                  </a:lnTo>
                  <a:lnTo>
                    <a:pt x="93027" y="1081405"/>
                  </a:lnTo>
                  <a:lnTo>
                    <a:pt x="72072" y="1042035"/>
                  </a:lnTo>
                  <a:lnTo>
                    <a:pt x="53339" y="1001395"/>
                  </a:lnTo>
                  <a:lnTo>
                    <a:pt x="37464" y="959485"/>
                  </a:lnTo>
                  <a:lnTo>
                    <a:pt x="24130" y="916622"/>
                  </a:lnTo>
                  <a:lnTo>
                    <a:pt x="13652" y="872807"/>
                  </a:lnTo>
                  <a:lnTo>
                    <a:pt x="6032" y="827722"/>
                  </a:lnTo>
                  <a:lnTo>
                    <a:pt x="1587" y="782002"/>
                  </a:lnTo>
                  <a:lnTo>
                    <a:pt x="0" y="735647"/>
                  </a:lnTo>
                </a:path>
              </a:pathLst>
            </a:custGeom>
            <a:ln w="571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46767" y="3293745"/>
              <a:ext cx="278765" cy="239395"/>
            </a:xfrm>
            <a:custGeom>
              <a:avLst/>
              <a:gdLst/>
              <a:ahLst/>
              <a:cxnLst/>
              <a:rect l="l" t="t" r="r" b="b"/>
              <a:pathLst>
                <a:path w="278764" h="239395">
                  <a:moveTo>
                    <a:pt x="278447" y="119697"/>
                  </a:moveTo>
                  <a:lnTo>
                    <a:pt x="0" y="119697"/>
                  </a:lnTo>
                  <a:lnTo>
                    <a:pt x="139065" y="239394"/>
                  </a:lnTo>
                  <a:lnTo>
                    <a:pt x="278447" y="119697"/>
                  </a:lnTo>
                  <a:close/>
                </a:path>
                <a:path w="278764" h="239395">
                  <a:moveTo>
                    <a:pt x="208915" y="0"/>
                  </a:moveTo>
                  <a:lnTo>
                    <a:pt x="69532" y="0"/>
                  </a:lnTo>
                  <a:lnTo>
                    <a:pt x="69532" y="119697"/>
                  </a:lnTo>
                  <a:lnTo>
                    <a:pt x="208915" y="119697"/>
                  </a:lnTo>
                  <a:lnTo>
                    <a:pt x="2089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855344" y="403225"/>
            <a:ext cx="4287520" cy="30328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65"/>
              </a:spcBef>
            </a:pP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Αυτόματες</a:t>
            </a:r>
            <a:r>
              <a:rPr sz="1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ικανότητες</a:t>
            </a:r>
            <a:r>
              <a:rPr sz="1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z="1850" spc="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5" dirty="0">
                <a:solidFill>
                  <a:srgbClr val="000000"/>
                </a:solidFill>
                <a:latin typeface="Times New Roman"/>
                <a:cs typeface="Times New Roman"/>
              </a:rPr>
              <a:t>τύποι</a:t>
            </a:r>
            <a:r>
              <a:rPr sz="185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5" dirty="0">
                <a:solidFill>
                  <a:srgbClr val="000000"/>
                </a:solidFill>
                <a:latin typeface="Times New Roman"/>
                <a:cs typeface="Times New Roman"/>
              </a:rPr>
              <a:t>IDS</a:t>
            </a: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7000" y="6571297"/>
            <a:ext cx="3622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1515" y="1568450"/>
            <a:ext cx="6700520" cy="89979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3505" marR="5080" indent="-91440">
              <a:lnSpc>
                <a:spcPts val="1240"/>
              </a:lnSpc>
              <a:spcBef>
                <a:spcPts val="155"/>
              </a:spcBef>
              <a:buClr>
                <a:srgbClr val="FFBA00"/>
              </a:buClr>
              <a:buSzPct val="104761"/>
              <a:buFont typeface="Arial"/>
              <a:buChar char="•"/>
              <a:tabLst>
                <a:tab pos="104139" algn="l"/>
              </a:tabLst>
            </a:pPr>
            <a:r>
              <a:rPr sz="1050" spc="95" dirty="0">
                <a:latin typeface="Calibri"/>
                <a:cs typeface="Calibri"/>
              </a:rPr>
              <a:t>Είδαμε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110" dirty="0">
                <a:latin typeface="Calibri"/>
                <a:cs typeface="Calibri"/>
              </a:rPr>
              <a:t>ήδη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ότι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100" dirty="0">
                <a:latin typeface="Calibri"/>
                <a:cs typeface="Calibri"/>
              </a:rPr>
              <a:t>ένα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90" dirty="0">
                <a:latin typeface="Calibri"/>
                <a:cs typeface="Calibri"/>
              </a:rPr>
              <a:t>IDS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(Intrusion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90" dirty="0">
                <a:latin typeface="Calibri"/>
                <a:cs typeface="Calibri"/>
              </a:rPr>
              <a:t>Detection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100" dirty="0">
                <a:latin typeface="Calibri"/>
                <a:cs typeface="Calibri"/>
              </a:rPr>
              <a:t>System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-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Σύστημα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95" dirty="0">
                <a:latin typeface="Calibri"/>
                <a:cs typeface="Calibri"/>
              </a:rPr>
              <a:t>ανίχνευσης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95" dirty="0">
                <a:latin typeface="Calibri"/>
                <a:cs typeface="Calibri"/>
              </a:rPr>
              <a:t>εισβολών)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95" dirty="0">
                <a:latin typeface="Calibri"/>
                <a:cs typeface="Calibri"/>
              </a:rPr>
              <a:t>μπορεί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να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είναι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είτε </a:t>
            </a:r>
            <a:r>
              <a:rPr sz="1050" spc="105" dirty="0">
                <a:latin typeface="Calibri"/>
                <a:cs typeface="Calibri"/>
              </a:rPr>
              <a:t>τύπου </a:t>
            </a:r>
            <a:r>
              <a:rPr sz="1050" spc="90" dirty="0">
                <a:latin typeface="Calibri"/>
                <a:cs typeface="Calibri"/>
              </a:rPr>
              <a:t>κεντρικού </a:t>
            </a:r>
            <a:r>
              <a:rPr sz="1050" spc="95" dirty="0">
                <a:latin typeface="Calibri"/>
                <a:cs typeface="Calibri"/>
              </a:rPr>
              <a:t>υπολογιστή </a:t>
            </a:r>
            <a:r>
              <a:rPr sz="1050" spc="80" dirty="0">
                <a:latin typeface="Calibri"/>
                <a:cs typeface="Calibri"/>
              </a:rPr>
              <a:t>είτε </a:t>
            </a:r>
            <a:r>
              <a:rPr sz="1050" spc="105" dirty="0">
                <a:latin typeface="Calibri"/>
                <a:cs typeface="Calibri"/>
              </a:rPr>
              <a:t>τύπου </a:t>
            </a:r>
            <a:r>
              <a:rPr sz="1050" spc="90" dirty="0">
                <a:latin typeface="Calibri"/>
                <a:cs typeface="Calibri"/>
              </a:rPr>
              <a:t>δικτύου, </a:t>
            </a:r>
            <a:r>
              <a:rPr sz="1050" spc="85" dirty="0">
                <a:latin typeface="Calibri"/>
                <a:cs typeface="Calibri"/>
              </a:rPr>
              <a:t>οι κύριοι </a:t>
            </a:r>
            <a:r>
              <a:rPr sz="1050" spc="95" dirty="0">
                <a:latin typeface="Calibri"/>
                <a:cs typeface="Calibri"/>
              </a:rPr>
              <a:t>κόμβοι </a:t>
            </a:r>
            <a:r>
              <a:rPr sz="1050" spc="100" dirty="0">
                <a:latin typeface="Calibri"/>
                <a:cs typeface="Calibri"/>
              </a:rPr>
              <a:t>του οποίου </a:t>
            </a:r>
            <a:r>
              <a:rPr sz="1050" spc="105" dirty="0">
                <a:latin typeface="Calibri"/>
                <a:cs typeface="Calibri"/>
              </a:rPr>
              <a:t>μπορούν να 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spc="100" dirty="0">
                <a:latin typeface="Calibri"/>
                <a:cs typeface="Calibri"/>
              </a:rPr>
              <a:t>συλλέγουν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και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να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αναλύουν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δεδομένα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σε: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BA00"/>
              </a:buClr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buClr>
                <a:srgbClr val="FFBA00"/>
              </a:buClr>
              <a:buSzPct val="155555"/>
              <a:buFont typeface="Arial"/>
              <a:buChar char="•"/>
              <a:tabLst>
                <a:tab pos="286385" algn="l"/>
              </a:tabLst>
            </a:pPr>
            <a:r>
              <a:rPr sz="900" b="1" spc="90" dirty="0">
                <a:latin typeface="Calibri"/>
                <a:cs typeface="Calibri"/>
              </a:rPr>
              <a:t>Με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κεντρικό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τρόπο:</a:t>
            </a:r>
            <a:endParaRPr sz="900">
              <a:latin typeface="Calibri"/>
              <a:cs typeface="Calibri"/>
            </a:endParaRPr>
          </a:p>
          <a:p>
            <a:pPr marL="1824989">
              <a:lnSpc>
                <a:spcPct val="100000"/>
              </a:lnSpc>
              <a:spcBef>
                <a:spcPts val="430"/>
              </a:spcBef>
            </a:pPr>
            <a:r>
              <a:rPr sz="500" spc="50" dirty="0">
                <a:latin typeface="Calibri"/>
                <a:cs typeface="Calibri"/>
              </a:rPr>
              <a:t>Καταγεγραμμένα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70417" y="2657157"/>
            <a:ext cx="363855" cy="290830"/>
          </a:xfrm>
          <a:prstGeom prst="rect">
            <a:avLst/>
          </a:prstGeom>
          <a:ln w="76200">
            <a:solidFill>
              <a:srgbClr val="BF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60"/>
              </a:spcBef>
            </a:pPr>
            <a:r>
              <a:rPr sz="400" spc="55" dirty="0">
                <a:solidFill>
                  <a:srgbClr val="FFFFFF"/>
                </a:solidFill>
                <a:latin typeface="Calibri"/>
                <a:cs typeface="Calibri"/>
              </a:rPr>
              <a:t>SW</a:t>
            </a:r>
            <a:endParaRPr sz="400">
              <a:latin typeface="Calibri"/>
              <a:cs typeface="Calibri"/>
            </a:endParaRPr>
          </a:p>
          <a:p>
            <a:pPr marL="58419" marR="49530" algn="ctr">
              <a:lnSpc>
                <a:spcPct val="149000"/>
              </a:lnSpc>
            </a:pPr>
            <a:r>
              <a:rPr sz="400" spc="50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400" spc="3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400" spc="45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400" spc="3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400" spc="2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400" spc="35" dirty="0">
                <a:solidFill>
                  <a:srgbClr val="FFFFFF"/>
                </a:solidFill>
                <a:latin typeface="Calibri"/>
                <a:cs typeface="Calibri"/>
              </a:rPr>
              <a:t>ορ</a:t>
            </a:r>
            <a:r>
              <a:rPr sz="400" spc="30" dirty="0">
                <a:solidFill>
                  <a:srgbClr val="FFFFFF"/>
                </a:solidFill>
                <a:latin typeface="Calibri"/>
                <a:cs typeface="Calibri"/>
              </a:rPr>
              <a:t>ε  </a:t>
            </a:r>
            <a:r>
              <a:rPr sz="400" spc="40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90239" y="2774632"/>
            <a:ext cx="431800" cy="17208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36525" marR="5080" indent="-123825">
              <a:lnSpc>
                <a:spcPts val="550"/>
              </a:lnSpc>
              <a:spcBef>
                <a:spcPts val="160"/>
              </a:spcBef>
            </a:pPr>
            <a:r>
              <a:rPr sz="500" spc="45" dirty="0">
                <a:latin typeface="Calibri"/>
                <a:cs typeface="Calibri"/>
              </a:rPr>
              <a:t>Σ</a:t>
            </a:r>
            <a:r>
              <a:rPr sz="500" spc="50" dirty="0">
                <a:latin typeface="Calibri"/>
                <a:cs typeface="Calibri"/>
              </a:rPr>
              <a:t>ύ</a:t>
            </a:r>
            <a:r>
              <a:rPr sz="500" spc="45" dirty="0">
                <a:latin typeface="Calibri"/>
                <a:cs typeface="Calibri"/>
              </a:rPr>
              <a:t>λ</a:t>
            </a:r>
            <a:r>
              <a:rPr sz="500" spc="40" dirty="0">
                <a:latin typeface="Calibri"/>
                <a:cs typeface="Calibri"/>
              </a:rPr>
              <a:t>λ</a:t>
            </a:r>
            <a:r>
              <a:rPr sz="500" spc="55" dirty="0">
                <a:latin typeface="Calibri"/>
                <a:cs typeface="Calibri"/>
              </a:rPr>
              <a:t>η</a:t>
            </a:r>
            <a:r>
              <a:rPr sz="500" spc="70" dirty="0">
                <a:latin typeface="Calibri"/>
                <a:cs typeface="Calibri"/>
              </a:rPr>
              <a:t>ψ</a:t>
            </a:r>
            <a:r>
              <a:rPr sz="500" spc="65" dirty="0">
                <a:latin typeface="Calibri"/>
                <a:cs typeface="Calibri"/>
              </a:rPr>
              <a:t>η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τ</a:t>
            </a:r>
            <a:r>
              <a:rPr sz="500" spc="55" dirty="0">
                <a:latin typeface="Calibri"/>
                <a:cs typeface="Calibri"/>
              </a:rPr>
              <a:t>η</a:t>
            </a:r>
            <a:r>
              <a:rPr sz="500" spc="35" dirty="0">
                <a:latin typeface="Calibri"/>
                <a:cs typeface="Calibri"/>
              </a:rPr>
              <a:t>ς  </a:t>
            </a:r>
            <a:r>
              <a:rPr sz="500" spc="45" dirty="0">
                <a:latin typeface="Calibri"/>
                <a:cs typeface="Calibri"/>
              </a:rPr>
              <a:t>κίνησης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58987" y="3154045"/>
            <a:ext cx="363855" cy="290830"/>
          </a:xfrm>
          <a:prstGeom prst="rect">
            <a:avLst/>
          </a:prstGeom>
          <a:ln w="76200">
            <a:solidFill>
              <a:srgbClr val="BF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90"/>
              </a:spcBef>
            </a:pPr>
            <a:r>
              <a:rPr sz="400" spc="55" dirty="0">
                <a:solidFill>
                  <a:srgbClr val="FFFFFF"/>
                </a:solidFill>
                <a:latin typeface="Calibri"/>
                <a:cs typeface="Calibri"/>
              </a:rPr>
              <a:t>SW</a:t>
            </a:r>
            <a:endParaRPr sz="400">
              <a:latin typeface="Calibri"/>
              <a:cs typeface="Calibri"/>
            </a:endParaRPr>
          </a:p>
          <a:p>
            <a:pPr marL="64135" marR="43815" algn="ctr">
              <a:lnSpc>
                <a:spcPct val="149000"/>
              </a:lnSpc>
            </a:pPr>
            <a:r>
              <a:rPr sz="400" spc="50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400" spc="35" dirty="0">
                <a:solidFill>
                  <a:srgbClr val="FFFFFF"/>
                </a:solidFill>
                <a:latin typeface="Calibri"/>
                <a:cs typeface="Calibri"/>
              </a:rPr>
              <a:t>ρ</a:t>
            </a:r>
            <a:r>
              <a:rPr sz="400" spc="45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400" spc="35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400" spc="25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400" spc="35" dirty="0">
                <a:solidFill>
                  <a:srgbClr val="FFFFFF"/>
                </a:solidFill>
                <a:latin typeface="Calibri"/>
                <a:cs typeface="Calibri"/>
              </a:rPr>
              <a:t>ορ</a:t>
            </a:r>
            <a:r>
              <a:rPr sz="400" spc="30" dirty="0">
                <a:solidFill>
                  <a:srgbClr val="FFFFFF"/>
                </a:solidFill>
                <a:latin typeface="Calibri"/>
                <a:cs typeface="Calibri"/>
              </a:rPr>
              <a:t>ε  </a:t>
            </a:r>
            <a:r>
              <a:rPr sz="400" spc="40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63239" y="3607202"/>
            <a:ext cx="71310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3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30" dirty="0">
                <a:solidFill>
                  <a:srgbClr val="FFFFFF"/>
                </a:solidFill>
                <a:latin typeface="Calibri"/>
                <a:cs typeface="Calibri"/>
              </a:rPr>
              <a:t>τύποι</a:t>
            </a:r>
            <a:r>
              <a:rPr sz="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25" dirty="0">
                <a:solidFill>
                  <a:srgbClr val="FFFFFF"/>
                </a:solidFill>
                <a:latin typeface="Calibri"/>
                <a:cs typeface="Calibri"/>
              </a:rPr>
              <a:t>τρόπων</a:t>
            </a:r>
            <a:r>
              <a:rPr sz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spc="30" dirty="0">
                <a:solidFill>
                  <a:srgbClr val="FFFFFF"/>
                </a:solidFill>
                <a:latin typeface="Calibri"/>
                <a:cs typeface="Calibri"/>
              </a:rPr>
              <a:t>λήψης:</a:t>
            </a:r>
            <a:endParaRPr sz="5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40375" y="3283584"/>
            <a:ext cx="267017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70" dirty="0">
                <a:latin typeface="Calibri"/>
                <a:cs typeface="Calibri"/>
              </a:rPr>
              <a:t>ΣΥΓΚΕΝΤΡΩΤΙΚΈΣ</a:t>
            </a:r>
            <a:r>
              <a:rPr sz="500" b="1" spc="35" dirty="0">
                <a:latin typeface="Calibri"/>
                <a:cs typeface="Calibri"/>
              </a:rPr>
              <a:t> </a:t>
            </a:r>
            <a:r>
              <a:rPr sz="500" b="1" spc="45" dirty="0">
                <a:latin typeface="Calibri"/>
                <a:cs typeface="Calibri"/>
              </a:rPr>
              <a:t>IDS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spc="35" dirty="0">
                <a:latin typeface="Calibri"/>
                <a:cs typeface="Calibri"/>
              </a:rPr>
              <a:t>(Intrusion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spc="40" dirty="0">
                <a:latin typeface="Calibri"/>
                <a:cs typeface="Calibri"/>
              </a:rPr>
              <a:t>Detection</a:t>
            </a:r>
            <a:r>
              <a:rPr sz="500" b="1" spc="-15" dirty="0">
                <a:latin typeface="Calibri"/>
                <a:cs typeface="Calibri"/>
              </a:rPr>
              <a:t> </a:t>
            </a:r>
            <a:r>
              <a:rPr sz="500" b="1" spc="50" dirty="0">
                <a:latin typeface="Calibri"/>
                <a:cs typeface="Calibri"/>
              </a:rPr>
              <a:t>System</a:t>
            </a:r>
            <a:r>
              <a:rPr sz="500" b="1" spc="-10" dirty="0">
                <a:latin typeface="Calibri"/>
                <a:cs typeface="Calibri"/>
              </a:rPr>
              <a:t> </a:t>
            </a:r>
            <a:r>
              <a:rPr sz="500" b="1" spc="45" dirty="0">
                <a:latin typeface="Calibri"/>
                <a:cs typeface="Calibri"/>
              </a:rPr>
              <a:t>-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spc="50" dirty="0">
                <a:latin typeface="Calibri"/>
                <a:cs typeface="Calibri"/>
              </a:rPr>
              <a:t>Σύστημα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spc="45" dirty="0">
                <a:latin typeface="Calibri"/>
                <a:cs typeface="Calibri"/>
              </a:rPr>
              <a:t>ανίχνευσης</a:t>
            </a:r>
            <a:r>
              <a:rPr sz="500" b="1" spc="-20" dirty="0">
                <a:latin typeface="Calibri"/>
                <a:cs typeface="Calibri"/>
              </a:rPr>
              <a:t> </a:t>
            </a:r>
            <a:r>
              <a:rPr sz="500" b="1" spc="45" dirty="0">
                <a:latin typeface="Calibri"/>
                <a:cs typeface="Calibri"/>
              </a:rPr>
              <a:t>εισβολών)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71052" y="3679825"/>
            <a:ext cx="363855" cy="290830"/>
          </a:xfrm>
          <a:prstGeom prst="rect">
            <a:avLst/>
          </a:prstGeom>
          <a:ln w="76200">
            <a:solidFill>
              <a:srgbClr val="B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400" spc="55" dirty="0">
                <a:solidFill>
                  <a:srgbClr val="FFFFFF"/>
                </a:solidFill>
                <a:latin typeface="Calibri"/>
                <a:cs typeface="Calibri"/>
              </a:rPr>
              <a:t>SW</a:t>
            </a:r>
            <a:endParaRPr sz="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400" spc="35" dirty="0">
                <a:solidFill>
                  <a:srgbClr val="FFFFFF"/>
                </a:solidFill>
                <a:latin typeface="Calibri"/>
                <a:cs typeface="Calibri"/>
              </a:rPr>
              <a:t>Πράκτορες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47840" y="3769458"/>
            <a:ext cx="3380423" cy="584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SzPct val="160000"/>
              <a:buFont typeface="Arial"/>
              <a:buChar char="•"/>
              <a:tabLst>
                <a:tab pos="183515" algn="l"/>
                <a:tab pos="184150" algn="l"/>
              </a:tabLst>
            </a:pPr>
            <a:r>
              <a:rPr sz="700" b="1" spc="30" dirty="0">
                <a:solidFill>
                  <a:srgbClr val="FFFFFF"/>
                </a:solidFill>
                <a:latin typeface="Calibri"/>
                <a:cs typeface="Calibri"/>
              </a:rPr>
              <a:t>επ)αισθητήρας</a:t>
            </a:r>
            <a:r>
              <a:rPr sz="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30" dirty="0">
                <a:solidFill>
                  <a:srgbClr val="FFFFFF"/>
                </a:solidFill>
                <a:latin typeface="Calibri"/>
                <a:cs typeface="Calibri"/>
              </a:rPr>
              <a:t>PC)</a:t>
            </a:r>
            <a:r>
              <a:rPr sz="7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30" dirty="0">
                <a:solidFill>
                  <a:srgbClr val="FFFFFF"/>
                </a:solidFill>
                <a:latin typeface="Calibri"/>
                <a:cs typeface="Calibri"/>
              </a:rPr>
              <a:t>παθητικός:</a:t>
            </a:r>
            <a:r>
              <a:rPr sz="7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κάρτα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30" dirty="0">
                <a:solidFill>
                  <a:srgbClr val="FFFFFF"/>
                </a:solidFill>
                <a:latin typeface="Calibri"/>
                <a:cs typeface="Calibri"/>
              </a:rPr>
              <a:t>δικτύου</a:t>
            </a:r>
            <a:r>
              <a:rPr sz="7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λειτουργία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promiscuous</a:t>
            </a:r>
            <a:endParaRPr sz="70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95"/>
              </a:spcBef>
              <a:buSzPct val="160000"/>
              <a:buFont typeface="Arial"/>
              <a:buChar char="•"/>
              <a:tabLst>
                <a:tab pos="183515" algn="l"/>
                <a:tab pos="184150" algn="l"/>
              </a:tabLst>
            </a:pPr>
            <a:r>
              <a:rPr sz="700" b="1" spc="30" dirty="0">
                <a:solidFill>
                  <a:srgbClr val="FFFFFF"/>
                </a:solidFill>
                <a:latin typeface="Calibri"/>
                <a:cs typeface="Calibri"/>
              </a:rPr>
              <a:t>επ)αισθητήρας</a:t>
            </a:r>
            <a:r>
              <a:rPr sz="7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30" dirty="0">
                <a:solidFill>
                  <a:srgbClr val="FFFFFF"/>
                </a:solidFill>
                <a:latin typeface="Calibri"/>
                <a:cs typeface="Calibri"/>
              </a:rPr>
              <a:t>διακόπτης)</a:t>
            </a:r>
            <a:r>
              <a:rPr sz="7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30" dirty="0">
                <a:solidFill>
                  <a:srgbClr val="FFFFFF"/>
                </a:solidFill>
                <a:latin typeface="Calibri"/>
                <a:cs typeface="Calibri"/>
              </a:rPr>
              <a:t>παθητικός:</a:t>
            </a:r>
            <a:r>
              <a:rPr sz="7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λειτουργία </a:t>
            </a:r>
            <a:r>
              <a:rPr sz="700" b="1" spc="35" dirty="0">
                <a:solidFill>
                  <a:srgbClr val="FFFFFF"/>
                </a:solidFill>
                <a:latin typeface="Calibri"/>
                <a:cs typeface="Calibri"/>
              </a:rPr>
              <a:t>span</a:t>
            </a:r>
            <a:r>
              <a:rPr sz="7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40" dirty="0">
                <a:solidFill>
                  <a:srgbClr val="FFFFFF"/>
                </a:solidFill>
                <a:latin typeface="Calibri"/>
                <a:cs typeface="Calibri"/>
              </a:rPr>
              <a:t>ή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λειτουργία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κατοπτρισμού 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θύρας</a:t>
            </a:r>
            <a:endParaRPr sz="700" dirty="0">
              <a:latin typeface="Calibri"/>
              <a:cs typeface="Calibri"/>
            </a:endParaRPr>
          </a:p>
          <a:p>
            <a:pPr marL="184150" marR="50800" indent="-171450">
              <a:lnSpc>
                <a:spcPts val="550"/>
              </a:lnSpc>
              <a:spcBef>
                <a:spcPts val="375"/>
              </a:spcBef>
              <a:buSzPct val="160000"/>
              <a:buFont typeface="Arial"/>
              <a:buChar char="•"/>
              <a:tabLst>
                <a:tab pos="183515" algn="l"/>
                <a:tab pos="184150" algn="l"/>
              </a:tabLst>
            </a:pPr>
            <a:r>
              <a:rPr sz="700" b="1" spc="30" dirty="0">
                <a:solidFill>
                  <a:srgbClr val="FFFFFF"/>
                </a:solidFill>
                <a:latin typeface="Calibri"/>
                <a:cs typeface="Calibri"/>
              </a:rPr>
              <a:t>(επ)αισθητήρας </a:t>
            </a:r>
            <a:r>
              <a:rPr sz="700" b="1" spc="35" dirty="0">
                <a:solidFill>
                  <a:srgbClr val="FFFFFF"/>
                </a:solidFill>
                <a:latin typeface="Calibri"/>
                <a:cs typeface="Calibri"/>
              </a:rPr>
              <a:t>(συσκευή </a:t>
            </a:r>
            <a:r>
              <a:rPr sz="700" b="1" spc="30" dirty="0">
                <a:solidFill>
                  <a:srgbClr val="FFFFFF"/>
                </a:solidFill>
                <a:latin typeface="Calibri"/>
                <a:cs typeface="Calibri"/>
              </a:rPr>
              <a:t>δικτύου) </a:t>
            </a:r>
            <a:r>
              <a:rPr sz="700" b="1" spc="20" dirty="0">
                <a:solidFill>
                  <a:srgbClr val="FFFFFF"/>
                </a:solidFill>
                <a:latin typeface="Calibri"/>
                <a:cs typeface="Calibri"/>
              </a:rPr>
              <a:t>in-line: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λειτουργία 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tap,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οι οποίες 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είναι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συσκευές 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που </a:t>
            </a:r>
            <a:r>
              <a:rPr sz="7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επικοινωνούν</a:t>
            </a:r>
            <a:r>
              <a:rPr sz="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7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επίπεδο</a:t>
            </a:r>
            <a:r>
              <a:rPr sz="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συνδέσμου.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4394" y="4244339"/>
            <a:ext cx="3469640" cy="155956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55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03505" algn="l"/>
              </a:tabLst>
            </a:pPr>
            <a:r>
              <a:rPr sz="900" b="1" spc="60" dirty="0">
                <a:latin typeface="Calibri"/>
                <a:cs typeface="Calibri"/>
              </a:rPr>
              <a:t>Με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45" dirty="0">
                <a:latin typeface="Calibri"/>
                <a:cs typeface="Calibri"/>
              </a:rPr>
              <a:t>κατανεμημένο</a:t>
            </a:r>
            <a:r>
              <a:rPr sz="900" b="1" spc="-5" dirty="0">
                <a:latin typeface="Calibri"/>
                <a:cs typeface="Calibri"/>
              </a:rPr>
              <a:t> </a:t>
            </a:r>
            <a:r>
              <a:rPr sz="900" b="1" spc="30" dirty="0">
                <a:latin typeface="Calibri"/>
                <a:cs typeface="Calibri"/>
              </a:rPr>
              <a:t>τρόπο:</a:t>
            </a:r>
            <a:endParaRPr sz="900" dirty="0">
              <a:latin typeface="Calibri"/>
              <a:cs typeface="Calibri"/>
            </a:endParaRPr>
          </a:p>
          <a:p>
            <a:pPr marL="287020" marR="146050" lvl="1" indent="-91440">
              <a:lnSpc>
                <a:spcPts val="930"/>
              </a:lnSpc>
              <a:spcBef>
                <a:spcPts val="105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287020" algn="l"/>
              </a:tabLst>
            </a:pPr>
            <a:r>
              <a:rPr sz="800" spc="55" dirty="0">
                <a:latin typeface="Calibri"/>
                <a:cs typeface="Calibri"/>
              </a:rPr>
              <a:t>Υπάρχουν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διάφορα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IDS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που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είναι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κατανεμημένα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στο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δίκτυο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παράγουν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συμβάντα</a:t>
            </a:r>
            <a:endParaRPr sz="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BA00"/>
              </a:buClr>
              <a:buFont typeface="Arial"/>
              <a:buChar char="•"/>
            </a:pPr>
            <a:endParaRPr sz="700" dirty="0">
              <a:latin typeface="Calibri"/>
              <a:cs typeface="Calibri"/>
            </a:endParaRPr>
          </a:p>
          <a:p>
            <a:pPr marL="287020" marR="5080" lvl="1" indent="-91440">
              <a:lnSpc>
                <a:spcPct val="100000"/>
              </a:lnSpc>
              <a:buClr>
                <a:srgbClr val="FFBA00"/>
              </a:buClr>
              <a:buSzPct val="150000"/>
              <a:buFont typeface="Arial"/>
              <a:buChar char="•"/>
              <a:tabLst>
                <a:tab pos="287020" algn="l"/>
              </a:tabLst>
            </a:pPr>
            <a:r>
              <a:rPr sz="800" spc="85" dirty="0">
                <a:latin typeface="Calibri"/>
                <a:cs typeface="Calibri"/>
              </a:rPr>
              <a:t>Τα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συμβάντα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μπορούν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να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αποστέλλονται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σε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κεντρικό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σύστημα,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όπως </a:t>
            </a:r>
            <a:r>
              <a:rPr sz="800" spc="70" dirty="0">
                <a:latin typeface="Calibri"/>
                <a:cs typeface="Calibri"/>
              </a:rPr>
              <a:t>τα </a:t>
            </a:r>
            <a:r>
              <a:rPr sz="800" spc="80" dirty="0">
                <a:latin typeface="Calibri"/>
                <a:cs typeface="Calibri"/>
              </a:rPr>
              <a:t>συστήματα </a:t>
            </a:r>
            <a:r>
              <a:rPr sz="800" spc="65" dirty="0">
                <a:latin typeface="Calibri"/>
                <a:cs typeface="Calibri"/>
              </a:rPr>
              <a:t>διαχείρισης </a:t>
            </a:r>
            <a:r>
              <a:rPr sz="800" spc="80" dirty="0">
                <a:latin typeface="Calibri"/>
                <a:cs typeface="Calibri"/>
              </a:rPr>
              <a:t>πληροφοριών </a:t>
            </a:r>
            <a:r>
              <a:rPr sz="800" spc="65" dirty="0">
                <a:latin typeface="Calibri"/>
                <a:cs typeface="Calibri"/>
              </a:rPr>
              <a:t>και </a:t>
            </a:r>
            <a:r>
              <a:rPr sz="800" spc="80" dirty="0">
                <a:latin typeface="Calibri"/>
                <a:cs typeface="Calibri"/>
              </a:rPr>
              <a:t>συμβάντων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ασφαλείας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(SIEM).</a:t>
            </a:r>
            <a:endParaRPr sz="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BA00"/>
              </a:buClr>
              <a:buFont typeface="Arial"/>
              <a:buChar char="•"/>
            </a:pPr>
            <a:endParaRPr sz="850" dirty="0">
              <a:latin typeface="Calibri"/>
              <a:cs typeface="Calibri"/>
            </a:endParaRPr>
          </a:p>
          <a:p>
            <a:pPr marL="287020" marR="384810" lvl="1" indent="-91440">
              <a:lnSpc>
                <a:spcPts val="940"/>
              </a:lnSpc>
              <a:buClr>
                <a:srgbClr val="FFBA00"/>
              </a:buClr>
              <a:buSzPct val="150000"/>
              <a:buFont typeface="Arial"/>
              <a:buChar char="•"/>
              <a:tabLst>
                <a:tab pos="287020" algn="l"/>
              </a:tabLst>
            </a:pPr>
            <a:r>
              <a:rPr sz="800" spc="60" dirty="0">
                <a:latin typeface="Calibri"/>
                <a:cs typeface="Calibri"/>
              </a:rPr>
              <a:t>Το </a:t>
            </a:r>
            <a:r>
              <a:rPr sz="800" spc="50" dirty="0">
                <a:latin typeface="Calibri"/>
                <a:cs typeface="Calibri"/>
              </a:rPr>
              <a:t>κεντρικό </a:t>
            </a:r>
            <a:r>
              <a:rPr sz="800" spc="60" dirty="0">
                <a:latin typeface="Calibri"/>
                <a:cs typeface="Calibri"/>
              </a:rPr>
              <a:t>σύστημα </a:t>
            </a:r>
            <a:r>
              <a:rPr sz="800" spc="45" dirty="0">
                <a:latin typeface="Calibri"/>
                <a:cs typeface="Calibri"/>
              </a:rPr>
              <a:t>συσχετίζει </a:t>
            </a:r>
            <a:r>
              <a:rPr sz="800" spc="55" dirty="0">
                <a:latin typeface="Calibri"/>
                <a:cs typeface="Calibri"/>
              </a:rPr>
              <a:t>τα </a:t>
            </a:r>
            <a:r>
              <a:rPr sz="800" spc="60" dirty="0">
                <a:latin typeface="Calibri"/>
                <a:cs typeface="Calibri"/>
              </a:rPr>
              <a:t>συμβάντα που 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ανιχνεύονται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από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τα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διάφορα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IDS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τελικά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ειδοποιεί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τον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διαχειριστή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IT-OT.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-47440"/>
            <a:ext cx="6141085" cy="6880225"/>
            <a:chOff x="6051232" y="0"/>
            <a:chExt cx="6141085" cy="6880225"/>
          </a:xfrm>
        </p:grpSpPr>
        <p:sp>
          <p:nvSpPr>
            <p:cNvPr id="3" name="object 3"/>
            <p:cNvSpPr/>
            <p:nvPr/>
          </p:nvSpPr>
          <p:spPr>
            <a:xfrm>
              <a:off x="6893560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430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10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5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60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5" y="2861310"/>
                  </a:lnTo>
                  <a:lnTo>
                    <a:pt x="1483360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10" y="2846070"/>
                  </a:lnTo>
                  <a:lnTo>
                    <a:pt x="1781810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5" y="0"/>
              <a:ext cx="1130934" cy="1127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1232" y="2127885"/>
              <a:ext cx="231457" cy="2130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01422" y="1670685"/>
              <a:ext cx="5890895" cy="1331595"/>
            </a:xfrm>
            <a:custGeom>
              <a:avLst/>
              <a:gdLst/>
              <a:ahLst/>
              <a:cxnLst/>
              <a:rect l="l" t="t" r="r" b="b"/>
              <a:pathLst>
                <a:path w="5890895" h="1331595">
                  <a:moveTo>
                    <a:pt x="5890577" y="0"/>
                  </a:moveTo>
                  <a:lnTo>
                    <a:pt x="0" y="0"/>
                  </a:lnTo>
                  <a:lnTo>
                    <a:pt x="0" y="1331277"/>
                  </a:lnTo>
                  <a:lnTo>
                    <a:pt x="5890577" y="1331277"/>
                  </a:lnTo>
                  <a:lnTo>
                    <a:pt x="5890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000" y="6571297"/>
            <a:ext cx="3622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55344" y="779145"/>
            <a:ext cx="5106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Συστήματα</a:t>
            </a:r>
            <a:r>
              <a:rPr sz="18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ανίχνευσης</a:t>
            </a:r>
            <a:r>
              <a:rPr sz="18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εισβολής</a:t>
            </a:r>
            <a:r>
              <a:rPr sz="18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ΕΡΓΑΛΕΙΑ</a:t>
            </a:r>
            <a:endParaRPr sz="185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14019" y="1445260"/>
          <a:ext cx="5638800" cy="3938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3639">
                <a:tc>
                  <a:txBody>
                    <a:bodyPr/>
                    <a:lstStyle/>
                    <a:p>
                      <a:pPr marL="97155" marR="50165">
                        <a:lnSpc>
                          <a:spcPct val="151400"/>
                        </a:lnSpc>
                        <a:spcBef>
                          <a:spcPts val="254"/>
                        </a:spcBef>
                      </a:pP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IDS 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(Intrusion 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Detection 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 - 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Σύστημα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ανίχνευσης </a:t>
                      </a:r>
                      <a:r>
                        <a:rPr sz="1200" b="1" spc="-25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εισβολών)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Χαρακτηριστικά/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56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Snort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ct val="153600"/>
                        </a:lnSpc>
                        <a:spcBef>
                          <a:spcPts val="245"/>
                        </a:spcBef>
                      </a:pPr>
                      <a:r>
                        <a:rPr sz="1050" b="1" spc="50" dirty="0">
                          <a:latin typeface="Calibri"/>
                          <a:cs typeface="Calibri"/>
                        </a:rPr>
                        <a:t>NIDS</a:t>
                      </a:r>
                      <a:r>
                        <a:rPr sz="105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45" dirty="0">
                          <a:latin typeface="Calibri"/>
                          <a:cs typeface="Calibri"/>
                        </a:rPr>
                        <a:t>(Network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40" dirty="0">
                          <a:latin typeface="Calibri"/>
                          <a:cs typeface="Calibri"/>
                        </a:rPr>
                        <a:t>Intrusion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45" dirty="0">
                          <a:latin typeface="Calibri"/>
                          <a:cs typeface="Calibri"/>
                        </a:rPr>
                        <a:t>Detection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3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0" dirty="0">
                          <a:latin typeface="Calibri"/>
                          <a:cs typeface="Calibri"/>
                        </a:rPr>
                        <a:t>Σύστημα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45" dirty="0">
                          <a:latin typeface="Calibri"/>
                          <a:cs typeface="Calibri"/>
                        </a:rPr>
                        <a:t>ανίχνευσης </a:t>
                      </a:r>
                      <a:r>
                        <a:rPr sz="1050" b="1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0" dirty="0">
                          <a:latin typeface="Calibri"/>
                          <a:cs typeface="Calibri"/>
                        </a:rPr>
                        <a:t>εισβολών</a:t>
                      </a:r>
                      <a:r>
                        <a:rPr sz="105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0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105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45" dirty="0">
                          <a:latin typeface="Calibri"/>
                          <a:cs typeface="Calibri"/>
                        </a:rPr>
                        <a:t>δίκτυα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50" b="1" u="sng" spc="1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https://</a:t>
                      </a:r>
                      <a:r>
                        <a:rPr sz="1050" b="1" u="sng" spc="1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www.snort.org/snort</a:t>
                      </a:r>
                      <a:r>
                        <a:rPr sz="1050" b="1" u="sng" spc="1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55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50" spc="55" dirty="0">
                          <a:latin typeface="Calibri"/>
                          <a:cs typeface="Calibri"/>
                        </a:rPr>
                        <a:t>Suricata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5885">
                        <a:lnSpc>
                          <a:spcPct val="153600"/>
                        </a:lnSpc>
                        <a:spcBef>
                          <a:spcPts val="245"/>
                        </a:spcBef>
                      </a:pPr>
                      <a:r>
                        <a:rPr sz="1050" spc="50" dirty="0">
                          <a:latin typeface="Calibri"/>
                          <a:cs typeface="Calibri"/>
                        </a:rPr>
                        <a:t>NIDS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(Network 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Intrusion Detection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System 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050" spc="50" dirty="0">
                          <a:latin typeface="Calibri"/>
                          <a:cs typeface="Calibri"/>
                        </a:rPr>
                        <a:t>Σύστημα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ανίχνευσης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εισβολών</a:t>
                      </a:r>
                      <a:r>
                        <a:rPr sz="10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0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δίκτυα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50" u="sng" spc="5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https://docs.suricata.io/en/latest/#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7155" marR="74930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050" spc="60" dirty="0">
                          <a:latin typeface="Calibri"/>
                          <a:cs typeface="Calibri"/>
                        </a:rPr>
                        <a:t>Zeek/Zeek-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IDS/Bro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ID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050" spc="45" dirty="0">
                          <a:latin typeface="Calibri"/>
                          <a:cs typeface="Calibri"/>
                        </a:rPr>
                        <a:t>Πλαίσιο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δικτύωσης-</a:t>
                      </a:r>
                      <a:r>
                        <a:rPr sz="10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https</a:t>
                      </a:r>
                      <a:r>
                        <a:rPr sz="1050" u="sng" spc="35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://zeek.org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50" spc="55" dirty="0">
                          <a:latin typeface="Calibri"/>
                          <a:cs typeface="Calibri"/>
                        </a:rPr>
                        <a:t>OpenWIPS-ng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18110">
                        <a:lnSpc>
                          <a:spcPct val="101800"/>
                        </a:lnSpc>
                        <a:spcBef>
                          <a:spcPts val="350"/>
                        </a:spcBef>
                      </a:pPr>
                      <a:r>
                        <a:rPr sz="1050" spc="50" dirty="0">
                          <a:latin typeface="Calibri"/>
                          <a:cs typeface="Calibri"/>
                        </a:rPr>
                        <a:t>Ασύρματο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IDS</a:t>
                      </a:r>
                      <a:r>
                        <a:rPr sz="10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(Intrusion</a:t>
                      </a:r>
                      <a:r>
                        <a:rPr sz="10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Detection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u="sng" spc="3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-</a:t>
                      </a:r>
                      <a:r>
                        <a:rPr sz="1050" u="sng" spc="5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u="sng" spc="4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Σύστημα</a:t>
                      </a:r>
                      <a:r>
                        <a:rPr sz="1050" u="sng" spc="5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u="sng" spc="35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ανίχνευσης </a:t>
                      </a:r>
                      <a:r>
                        <a:rPr sz="1050" spc="-225" dirty="0">
                          <a:solidFill>
                            <a:srgbClr val="8787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u="sng" spc="35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εισβολών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97155">
                        <a:lnSpc>
                          <a:spcPts val="1045"/>
                        </a:lnSpc>
                        <a:spcBef>
                          <a:spcPts val="384"/>
                        </a:spcBef>
                      </a:pPr>
                      <a:r>
                        <a:rPr sz="1050" spc="65" dirty="0">
                          <a:latin typeface="Calibri"/>
                          <a:cs typeface="Calibri"/>
                        </a:rPr>
                        <a:t>Κρεμμύδι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045"/>
                        </a:lnSpc>
                        <a:spcBef>
                          <a:spcPts val="384"/>
                        </a:spcBef>
                      </a:pPr>
                      <a:r>
                        <a:rPr sz="1050" spc="45" dirty="0">
                          <a:latin typeface="Calibri"/>
                          <a:cs typeface="Calibri"/>
                        </a:rPr>
                        <a:t>Λύσεις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0" dirty="0">
                          <a:latin typeface="Calibri"/>
                          <a:cs typeface="Calibri"/>
                        </a:rPr>
                        <a:t>παρακολούθησης;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 https</a:t>
                      </a:r>
                      <a:r>
                        <a:rPr sz="1050" spc="30" dirty="0">
                          <a:solidFill>
                            <a:srgbClr val="87872D"/>
                          </a:solidFill>
                          <a:latin typeface="Calibri"/>
                          <a:cs typeface="Calibri"/>
                        </a:rPr>
                        <a:t>://securityonionsolutions.com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477000" y="1662456"/>
            <a:ext cx="5890895" cy="1331595"/>
          </a:xfrm>
          <a:prstGeom prst="rect">
            <a:avLst/>
          </a:prstGeom>
          <a:ln w="41275">
            <a:solidFill>
              <a:srgbClr val="B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55600" marR="210185" indent="-285750">
              <a:lnSpc>
                <a:spcPct val="156900"/>
              </a:lnSpc>
              <a:spcBef>
                <a:spcPts val="310"/>
              </a:spcBef>
              <a:buSzPct val="155555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900" spc="65" dirty="0">
                <a:latin typeface="Calibri"/>
                <a:cs typeface="Calibri"/>
              </a:rPr>
              <a:t>Το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Snort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είναι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IDS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(Intrusion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Detection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System</a:t>
            </a:r>
            <a:r>
              <a:rPr sz="900" b="1" spc="40" dirty="0">
                <a:latin typeface="Calibri"/>
                <a:cs typeface="Calibri"/>
              </a:rPr>
              <a:t> -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Σύστημα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ανίχνευσης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εισβολών)</a:t>
            </a:r>
            <a:r>
              <a:rPr sz="900" b="1" spc="4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που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βασίζεται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σε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υπογραφές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μπορεί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να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λειτουργήσει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ως</a:t>
            </a:r>
            <a:endParaRPr sz="900" dirty="0">
              <a:latin typeface="Calibri"/>
              <a:cs typeface="Calibri"/>
            </a:endParaRPr>
          </a:p>
          <a:p>
            <a:pPr marL="812800" marR="325755" lvl="1" indent="-285750">
              <a:lnSpc>
                <a:spcPct val="148400"/>
              </a:lnSpc>
              <a:spcBef>
                <a:spcPts val="35"/>
              </a:spcBef>
              <a:buSzPct val="15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800" spc="55" dirty="0">
                <a:latin typeface="Calibri"/>
                <a:cs typeface="Calibri"/>
              </a:rPr>
              <a:t>HIDS </a:t>
            </a:r>
            <a:r>
              <a:rPr sz="800" spc="30" dirty="0">
                <a:latin typeface="Calibri"/>
                <a:cs typeface="Calibri"/>
              </a:rPr>
              <a:t>(Host-based </a:t>
            </a:r>
            <a:r>
              <a:rPr sz="800" spc="25" dirty="0">
                <a:latin typeface="Calibri"/>
                <a:cs typeface="Calibri"/>
              </a:rPr>
              <a:t>Intrusion </a:t>
            </a:r>
            <a:r>
              <a:rPr sz="800" spc="50" dirty="0">
                <a:latin typeface="Calibri"/>
                <a:cs typeface="Calibri"/>
              </a:rPr>
              <a:t>Detection </a:t>
            </a:r>
            <a:r>
              <a:rPr sz="800" spc="55" dirty="0">
                <a:latin typeface="Calibri"/>
                <a:cs typeface="Calibri"/>
              </a:rPr>
              <a:t>System </a:t>
            </a:r>
            <a:r>
              <a:rPr sz="800" spc="35" dirty="0">
                <a:latin typeface="Calibri"/>
                <a:cs typeface="Calibri"/>
              </a:rPr>
              <a:t>- </a:t>
            </a:r>
            <a:r>
              <a:rPr sz="800" spc="55" dirty="0">
                <a:latin typeface="Calibri"/>
                <a:cs typeface="Calibri"/>
              </a:rPr>
              <a:t>Σύστημα </a:t>
            </a:r>
            <a:r>
              <a:rPr sz="800" spc="50" dirty="0">
                <a:latin typeface="Calibri"/>
                <a:cs typeface="Calibri"/>
              </a:rPr>
              <a:t>ανίχνευσης </a:t>
            </a:r>
            <a:r>
              <a:rPr sz="800" spc="45" dirty="0">
                <a:latin typeface="Calibri"/>
                <a:cs typeface="Calibri"/>
              </a:rPr>
              <a:t>εισβολών </a:t>
            </a:r>
            <a:r>
              <a:rPr sz="800" spc="55" dirty="0">
                <a:latin typeface="Calibri"/>
                <a:cs typeface="Calibri"/>
              </a:rPr>
              <a:t>βασισμένο σε </a:t>
            </a:r>
            <a:r>
              <a:rPr sz="800" spc="30" dirty="0">
                <a:latin typeface="Calibri"/>
                <a:cs typeface="Calibri"/>
              </a:rPr>
              <a:t>κεντρικό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υπολογιστή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)</a:t>
            </a:r>
            <a:endParaRPr sz="800" dirty="0">
              <a:latin typeface="Calibri"/>
              <a:cs typeface="Calibri"/>
            </a:endParaRPr>
          </a:p>
          <a:p>
            <a:pPr marL="812800" marR="390525" lvl="1" indent="-285750">
              <a:lnSpc>
                <a:spcPts val="930"/>
              </a:lnSpc>
              <a:spcBef>
                <a:spcPts val="480"/>
              </a:spcBef>
              <a:buSzPct val="150000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800" spc="35" dirty="0">
                <a:latin typeface="Calibri"/>
                <a:cs typeface="Calibri"/>
              </a:rPr>
              <a:t>NIDS </a:t>
            </a:r>
            <a:r>
              <a:rPr sz="800" spc="25" dirty="0">
                <a:latin typeface="Calibri"/>
                <a:cs typeface="Calibri"/>
              </a:rPr>
              <a:t>(Network </a:t>
            </a:r>
            <a:r>
              <a:rPr sz="800" spc="15" dirty="0">
                <a:latin typeface="Calibri"/>
                <a:cs typeface="Calibri"/>
              </a:rPr>
              <a:t>Intrusion </a:t>
            </a:r>
            <a:r>
              <a:rPr sz="800" spc="20" dirty="0">
                <a:latin typeface="Calibri"/>
                <a:cs typeface="Calibri"/>
              </a:rPr>
              <a:t>Detection </a:t>
            </a:r>
            <a:r>
              <a:rPr sz="800" spc="25" dirty="0">
                <a:latin typeface="Calibri"/>
                <a:cs typeface="Calibri"/>
              </a:rPr>
              <a:t>System - Σύστημα </a:t>
            </a:r>
            <a:r>
              <a:rPr sz="800" spc="35" dirty="0">
                <a:latin typeface="Calibri"/>
                <a:cs typeface="Calibri"/>
              </a:rPr>
              <a:t>ανίχνευσης εισβολών σε </a:t>
            </a:r>
            <a:r>
              <a:rPr sz="800" spc="20" dirty="0">
                <a:latin typeface="Calibri"/>
                <a:cs typeface="Calibri"/>
              </a:rPr>
              <a:t>δίκτυα) </a:t>
            </a:r>
            <a:r>
              <a:rPr sz="800" spc="35" dirty="0">
                <a:latin typeface="Calibri"/>
                <a:cs typeface="Calibri"/>
              </a:rPr>
              <a:t>όταν </a:t>
            </a:r>
            <a:r>
              <a:rPr sz="800" spc="30" dirty="0">
                <a:latin typeface="Calibri"/>
                <a:cs typeface="Calibri"/>
              </a:rPr>
              <a:t>είναι </a:t>
            </a:r>
            <a:r>
              <a:rPr sz="800" spc="35" dirty="0">
                <a:latin typeface="Calibri"/>
                <a:cs typeface="Calibri"/>
              </a:rPr>
              <a:t>αρχείο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εγκατάστασης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λογισμικού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σε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άλλη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θέση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ή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συσκευή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φιλτραρίσματος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στο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25" dirty="0">
                <a:latin typeface="Calibri"/>
                <a:cs typeface="Calibri"/>
              </a:rPr>
              <a:t>δίκτυο</a:t>
            </a:r>
            <a:endParaRPr sz="800" dirty="0">
              <a:latin typeface="Calibri"/>
              <a:cs typeface="Calibri"/>
            </a:endParaRPr>
          </a:p>
          <a:p>
            <a:pPr marL="356235" indent="-285750">
              <a:lnSpc>
                <a:spcPts val="1065"/>
              </a:lnSpc>
              <a:spcBef>
                <a:spcPts val="495"/>
              </a:spcBef>
              <a:buSzPct val="155555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900" spc="50" dirty="0">
                <a:latin typeface="Calibri"/>
                <a:cs typeface="Calibri"/>
              </a:rPr>
              <a:t>Είναι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NIDS/HIDS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ανοίγει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μπορεί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να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χρησιμοποιηθεί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ως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IDPS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(αν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u="dash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είναι</a:t>
            </a:r>
            <a:r>
              <a:rPr sz="900" u="dash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u="dash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σε</a:t>
            </a:r>
            <a:r>
              <a:rPr sz="900" u="dash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u="dash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λειτουργία</a:t>
            </a:r>
            <a:r>
              <a:rPr sz="900" u="dash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u="dash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inline)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33770" y="0"/>
            <a:ext cx="6179185" cy="6880225"/>
            <a:chOff x="6033770" y="0"/>
            <a:chExt cx="6179185" cy="6880225"/>
          </a:xfrm>
        </p:grpSpPr>
        <p:sp>
          <p:nvSpPr>
            <p:cNvPr id="3" name="object 3"/>
            <p:cNvSpPr/>
            <p:nvPr/>
          </p:nvSpPr>
          <p:spPr>
            <a:xfrm>
              <a:off x="6893560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430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10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5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60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5" y="2861310"/>
                  </a:lnTo>
                  <a:lnTo>
                    <a:pt x="1483360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10" y="2846070"/>
                  </a:lnTo>
                  <a:lnTo>
                    <a:pt x="1781810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5" y="0"/>
              <a:ext cx="1130934" cy="1127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23012" y="2239645"/>
              <a:ext cx="5869305" cy="2815590"/>
            </a:xfrm>
            <a:custGeom>
              <a:avLst/>
              <a:gdLst/>
              <a:ahLst/>
              <a:cxnLst/>
              <a:rect l="l" t="t" r="r" b="b"/>
              <a:pathLst>
                <a:path w="5869305" h="2815590">
                  <a:moveTo>
                    <a:pt x="5868987" y="0"/>
                  </a:moveTo>
                  <a:lnTo>
                    <a:pt x="0" y="0"/>
                  </a:lnTo>
                  <a:lnTo>
                    <a:pt x="0" y="2815272"/>
                  </a:lnTo>
                  <a:lnTo>
                    <a:pt x="5868987" y="2815272"/>
                  </a:lnTo>
                  <a:lnTo>
                    <a:pt x="5868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3770" y="2498725"/>
              <a:ext cx="231457" cy="21304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23012" y="2239645"/>
              <a:ext cx="5869305" cy="2815590"/>
            </a:xfrm>
            <a:custGeom>
              <a:avLst/>
              <a:gdLst/>
              <a:ahLst/>
              <a:cxnLst/>
              <a:rect l="l" t="t" r="r" b="b"/>
              <a:pathLst>
                <a:path w="5869305" h="2815590">
                  <a:moveTo>
                    <a:pt x="5868987" y="2815272"/>
                  </a:moveTo>
                  <a:lnTo>
                    <a:pt x="0" y="2815272"/>
                  </a:lnTo>
                  <a:lnTo>
                    <a:pt x="0" y="0"/>
                  </a:lnTo>
                  <a:lnTo>
                    <a:pt x="5868987" y="0"/>
                  </a:lnTo>
                </a:path>
              </a:pathLst>
            </a:custGeom>
            <a:ln w="412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000" y="6571297"/>
            <a:ext cx="3622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5344" y="779462"/>
            <a:ext cx="5106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Συστήματα</a:t>
            </a:r>
            <a:r>
              <a:rPr sz="18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ανίχνευσης</a:t>
            </a:r>
            <a:r>
              <a:rPr sz="18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εισβολής</a:t>
            </a:r>
            <a:r>
              <a:rPr sz="18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ΕΡΓΑΛΕΙΑ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1434" y="2260917"/>
            <a:ext cx="5723890" cy="26816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97815" marR="670560" indent="-285750">
              <a:lnSpc>
                <a:spcPts val="1030"/>
              </a:lnSpc>
              <a:spcBef>
                <a:spcPts val="175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65" dirty="0">
                <a:latin typeface="Calibri"/>
                <a:cs typeface="Calibri"/>
              </a:rPr>
              <a:t>Το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έργο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Suricata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ο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κώδικας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προγραμματισμού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είναι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κατεχόμενο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υποστηριζόμενο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από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Ανοικτό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Ίδρυμα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Ασφάλειας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Πληροφοριών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(OISF).</a:t>
            </a:r>
            <a:endParaRPr sz="9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8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50" dirty="0">
                <a:latin typeface="Calibri"/>
                <a:cs typeface="Calibri"/>
              </a:rPr>
              <a:t>Είναι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ένα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NIDS/HIDS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ανοικτού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κώδικα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που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βασίζεται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σε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υπογραφές</a:t>
            </a:r>
            <a:endParaRPr sz="9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25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85" dirty="0">
                <a:latin typeface="Calibri"/>
                <a:cs typeface="Calibri"/>
              </a:rPr>
              <a:t>Η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μηχανή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του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είναι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ικανή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να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διαχειριστεί:</a:t>
            </a:r>
            <a:endParaRPr sz="900">
              <a:latin typeface="Calibri"/>
              <a:cs typeface="Calibri"/>
            </a:endParaRPr>
          </a:p>
          <a:p>
            <a:pPr marL="755650" lvl="1" indent="-286385">
              <a:lnSpc>
                <a:spcPct val="100000"/>
              </a:lnSpc>
              <a:spcBef>
                <a:spcPts val="500"/>
              </a:spcBef>
              <a:buSzPct val="15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800" spc="55" dirty="0">
                <a:latin typeface="Calibri"/>
                <a:cs typeface="Calibri"/>
              </a:rPr>
              <a:t>Σύστημα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ανίχνευσης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εισβολών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IDS)</a:t>
            </a:r>
            <a:endParaRPr sz="800">
              <a:latin typeface="Calibri"/>
              <a:cs typeface="Calibri"/>
            </a:endParaRPr>
          </a:p>
          <a:p>
            <a:pPr marL="755650" lvl="1" indent="-286385">
              <a:lnSpc>
                <a:spcPct val="100000"/>
              </a:lnSpc>
              <a:spcBef>
                <a:spcPts val="470"/>
              </a:spcBef>
              <a:buSzPct val="15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800" spc="40" dirty="0">
                <a:latin typeface="Calibri"/>
                <a:cs typeface="Calibri"/>
              </a:rPr>
              <a:t>Ενσωματωμένη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πρόληψη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εισβολής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IPS)</a:t>
            </a:r>
            <a:endParaRPr sz="800">
              <a:latin typeface="Calibri"/>
              <a:cs typeface="Calibri"/>
            </a:endParaRPr>
          </a:p>
          <a:p>
            <a:pPr marL="755650" lvl="1" indent="-286385">
              <a:lnSpc>
                <a:spcPct val="100000"/>
              </a:lnSpc>
              <a:spcBef>
                <a:spcPts val="520"/>
              </a:spcBef>
              <a:buSzPct val="15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800" spc="40" dirty="0">
                <a:latin typeface="Calibri"/>
                <a:cs typeface="Calibri"/>
              </a:rPr>
              <a:t>Παρακολούθηση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ασφάλειας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δικτύου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NSM)</a:t>
            </a:r>
            <a:endParaRPr sz="800">
              <a:latin typeface="Calibri"/>
              <a:cs typeface="Calibri"/>
            </a:endParaRPr>
          </a:p>
          <a:p>
            <a:pPr marL="755650" lvl="1" indent="-286385">
              <a:lnSpc>
                <a:spcPct val="100000"/>
              </a:lnSpc>
              <a:spcBef>
                <a:spcPts val="450"/>
              </a:spcBef>
              <a:buSzPct val="15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800" spc="60" dirty="0">
                <a:latin typeface="Calibri"/>
                <a:cs typeface="Calibri"/>
              </a:rPr>
              <a:t>Offline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επεξεργασία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pcap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(Packet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Capture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-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αρχείο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καταγραφής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πακέτων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δικτύου)</a:t>
            </a:r>
            <a:endParaRPr sz="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55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85" dirty="0">
                <a:latin typeface="Calibri"/>
                <a:cs typeface="Calibri"/>
              </a:rPr>
              <a:t>Με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τυπικές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μορφές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εισόδου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δεδομένων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εξόδου</a:t>
            </a:r>
            <a:endParaRPr sz="900">
              <a:latin typeface="Calibri"/>
              <a:cs typeface="Calibri"/>
            </a:endParaRPr>
          </a:p>
          <a:p>
            <a:pPr marL="755650" lvl="1" indent="-286385">
              <a:lnSpc>
                <a:spcPct val="100000"/>
              </a:lnSpc>
              <a:spcBef>
                <a:spcPts val="515"/>
              </a:spcBef>
              <a:buSzPct val="15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800" spc="85" dirty="0">
                <a:latin typeface="Calibri"/>
                <a:cs typeface="Calibri"/>
              </a:rPr>
              <a:t>όπως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90" dirty="0">
                <a:latin typeface="Calibri"/>
                <a:cs typeface="Calibri"/>
              </a:rPr>
              <a:t>YAML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(Yet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Another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Markup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Language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- </a:t>
            </a:r>
            <a:r>
              <a:rPr sz="800" spc="65" dirty="0">
                <a:latin typeface="Calibri"/>
                <a:cs typeface="Calibri"/>
              </a:rPr>
              <a:t>μορφή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αρχείων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διαμόρφωση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ρυθμίσεων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  <a:p>
            <a:pPr marL="297815" marR="5080" indent="-285750">
              <a:lnSpc>
                <a:spcPct val="156900"/>
              </a:lnSpc>
              <a:spcBef>
                <a:spcPts val="2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70" dirty="0">
                <a:latin typeface="Calibri"/>
                <a:cs typeface="Calibri"/>
              </a:rPr>
              <a:t>Μπορεί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να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ολοκληρωθεί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με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άλλα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εργαλεία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παρακολούθησης,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όπως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τα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SIEM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(Security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Information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and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Event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Management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-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πλατφόρμα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συλλογής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και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ανάλυσης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συμβάντων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ασφαλείας)</a:t>
            </a:r>
            <a:endParaRPr sz="900">
              <a:latin typeface="Calibri"/>
              <a:cs typeface="Calibri"/>
            </a:endParaRPr>
          </a:p>
          <a:p>
            <a:pPr marL="755650" lvl="1" indent="-286385">
              <a:lnSpc>
                <a:spcPct val="100000"/>
              </a:lnSpc>
              <a:spcBef>
                <a:spcPts val="500"/>
              </a:spcBef>
              <a:buSzPct val="150000"/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sz="800" spc="60" dirty="0">
                <a:latin typeface="Calibri"/>
                <a:cs typeface="Calibri"/>
              </a:rPr>
              <a:t>όπως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Splunk,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Logstash/Elasticsearch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(μηχανή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αναζήτησης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ανάλυσης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δεδομένων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),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Kibana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άλλα</a:t>
            </a:r>
            <a:endParaRPr sz="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70"/>
              </a:spcBef>
              <a:buSzPct val="155555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900" spc="25" dirty="0">
                <a:latin typeface="Calibri"/>
                <a:cs typeface="Calibri"/>
              </a:rPr>
              <a:t>Η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σύνταξή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του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είναι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ομοιόμορφη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με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το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SNORT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14337" y="1445577"/>
          <a:ext cx="5638800" cy="3694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3639">
                <a:tc>
                  <a:txBody>
                    <a:bodyPr/>
                    <a:lstStyle/>
                    <a:p>
                      <a:pPr marL="97790" marR="50165">
                        <a:lnSpc>
                          <a:spcPct val="151400"/>
                        </a:lnSpc>
                        <a:spcBef>
                          <a:spcPts val="254"/>
                        </a:spcBef>
                      </a:pP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IDS 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(Intrusion 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Detection 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 - 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Σύστημα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ανίχνευσης </a:t>
                      </a:r>
                      <a:r>
                        <a:rPr sz="1200" b="1" spc="-25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εισβολών)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2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Χαρακτηριστικά/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5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50" spc="10" dirty="0">
                          <a:latin typeface="Calibri"/>
                          <a:cs typeface="Calibri"/>
                        </a:rPr>
                        <a:t>Snort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73990">
                        <a:lnSpc>
                          <a:spcPct val="101800"/>
                        </a:lnSpc>
                        <a:spcBef>
                          <a:spcPts val="350"/>
                        </a:spcBef>
                      </a:pPr>
                      <a:r>
                        <a:rPr sz="1050" spc="50" dirty="0">
                          <a:latin typeface="Calibri"/>
                          <a:cs typeface="Calibri"/>
                        </a:rPr>
                        <a:t>NIDS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(Network 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Intrusion Detection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System </a:t>
                      </a:r>
                      <a:r>
                        <a:rPr sz="1050" spc="50" dirty="0">
                          <a:latin typeface="Calibri"/>
                          <a:cs typeface="Calibri"/>
                        </a:rPr>
                        <a:t>Σύστημα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ανίχνευσης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εισβολών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βασισμένο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0" dirty="0">
                          <a:latin typeface="Calibri"/>
                          <a:cs typeface="Calibri"/>
                        </a:rPr>
                        <a:t>σε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κεντρικό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υπολογιστή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50" spc="3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050" u="sng" spc="3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  <a:hlinkClick r:id="rId6"/>
                        </a:rPr>
                        <a:t>www.snort.org/snor</a:t>
                      </a:r>
                      <a:r>
                        <a:rPr sz="1050" u="sng" spc="3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t3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5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50" b="1" spc="55" dirty="0">
                          <a:latin typeface="Calibri"/>
                          <a:cs typeface="Calibri"/>
                        </a:rPr>
                        <a:t>Suricata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3175">
                        <a:lnSpc>
                          <a:spcPct val="153600"/>
                        </a:lnSpc>
                        <a:spcBef>
                          <a:spcPts val="245"/>
                        </a:spcBef>
                      </a:pPr>
                      <a:r>
                        <a:rPr sz="1050" b="1" spc="50" dirty="0">
                          <a:latin typeface="Calibri"/>
                          <a:cs typeface="Calibri"/>
                        </a:rPr>
                        <a:t>NIDS</a:t>
                      </a:r>
                      <a:r>
                        <a:rPr sz="105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45" dirty="0">
                          <a:latin typeface="Calibri"/>
                          <a:cs typeface="Calibri"/>
                        </a:rPr>
                        <a:t>(Network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40" dirty="0">
                          <a:latin typeface="Calibri"/>
                          <a:cs typeface="Calibri"/>
                        </a:rPr>
                        <a:t>Intrusion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45" dirty="0">
                          <a:latin typeface="Calibri"/>
                          <a:cs typeface="Calibri"/>
                        </a:rPr>
                        <a:t>Detection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3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0" dirty="0">
                          <a:latin typeface="Calibri"/>
                          <a:cs typeface="Calibri"/>
                        </a:rPr>
                        <a:t>Σύστημα</a:t>
                      </a:r>
                      <a:r>
                        <a:rPr sz="105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45" dirty="0">
                          <a:latin typeface="Calibri"/>
                          <a:cs typeface="Calibri"/>
                        </a:rPr>
                        <a:t>ανίχνευσης </a:t>
                      </a:r>
                      <a:r>
                        <a:rPr sz="1050" b="1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50" dirty="0">
                          <a:latin typeface="Calibri"/>
                          <a:cs typeface="Calibri"/>
                        </a:rPr>
                        <a:t>εισβολών βασισμένο σε </a:t>
                      </a:r>
                      <a:r>
                        <a:rPr sz="1050" b="1" spc="45" dirty="0">
                          <a:latin typeface="Calibri"/>
                          <a:cs typeface="Calibri"/>
                        </a:rPr>
                        <a:t>κεντρικό </a:t>
                      </a:r>
                      <a:r>
                        <a:rPr sz="1050" b="1" spc="50" dirty="0">
                          <a:latin typeface="Calibri"/>
                          <a:cs typeface="Calibri"/>
                        </a:rPr>
                        <a:t>υπολογιστή </a:t>
                      </a:r>
                      <a:r>
                        <a:rPr sz="10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u="sng" spc="3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https://docs.suricata.io/en/latest/#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7790" marR="74930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050" spc="60" dirty="0">
                          <a:latin typeface="Calibri"/>
                          <a:cs typeface="Calibri"/>
                        </a:rPr>
                        <a:t>Zeek/Zeek-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IDS/Bro</a:t>
                      </a:r>
                      <a:r>
                        <a:rPr sz="1050" spc="-3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50" spc="-30" dirty="0">
                          <a:latin typeface="Calibri"/>
                          <a:cs typeface="Calibri"/>
                        </a:rPr>
                        <a:t>ID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050" spc="45" dirty="0">
                          <a:latin typeface="Calibri"/>
                          <a:cs typeface="Calibri"/>
                        </a:rPr>
                        <a:t>Πλαίσιο</a:t>
                      </a:r>
                      <a:r>
                        <a:rPr sz="105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δικτύου-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https</a:t>
                      </a:r>
                      <a:r>
                        <a:rPr sz="1050" u="sng" spc="3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://zeek.org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50" spc="55" dirty="0">
                          <a:latin typeface="Calibri"/>
                          <a:cs typeface="Calibri"/>
                        </a:rPr>
                        <a:t>OpenWIPS-ng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118110">
                        <a:lnSpc>
                          <a:spcPct val="101800"/>
                        </a:lnSpc>
                        <a:spcBef>
                          <a:spcPts val="350"/>
                        </a:spcBef>
                      </a:pPr>
                      <a:r>
                        <a:rPr sz="1050" spc="50" dirty="0">
                          <a:latin typeface="Calibri"/>
                          <a:cs typeface="Calibri"/>
                        </a:rPr>
                        <a:t>Ασύρματο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IDS</a:t>
                      </a:r>
                      <a:r>
                        <a:rPr sz="10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(Intrusion</a:t>
                      </a:r>
                      <a:r>
                        <a:rPr sz="105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0" dirty="0">
                          <a:latin typeface="Calibri"/>
                          <a:cs typeface="Calibri"/>
                        </a:rPr>
                        <a:t>Detection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45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u="sng" spc="3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-</a:t>
                      </a:r>
                      <a:r>
                        <a:rPr sz="1050" u="sng" spc="5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u="sng" spc="40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Σύστημα</a:t>
                      </a:r>
                      <a:r>
                        <a:rPr sz="1050" u="sng" spc="5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u="sng" spc="35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ανίχνευσης </a:t>
                      </a:r>
                      <a:r>
                        <a:rPr sz="1050" spc="-225" dirty="0">
                          <a:solidFill>
                            <a:srgbClr val="87872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u="sng" spc="35" dirty="0">
                          <a:solidFill>
                            <a:srgbClr val="87872D"/>
                          </a:solidFill>
                          <a:uFill>
                            <a:solidFill>
                              <a:srgbClr val="87872D"/>
                            </a:solidFill>
                          </a:uFill>
                          <a:latin typeface="Calibri"/>
                          <a:cs typeface="Calibri"/>
                        </a:rPr>
                        <a:t>εισβολών</a:t>
                      </a:r>
                      <a:r>
                        <a:rPr sz="1050" spc="35" dirty="0">
                          <a:latin typeface="Calibri"/>
                          <a:cs typeface="Calibri"/>
                        </a:rPr>
                        <a:t>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072">
                <a:tc>
                  <a:txBody>
                    <a:bodyPr/>
                    <a:lstStyle/>
                    <a:p>
                      <a:pPr marL="97790">
                        <a:lnSpc>
                          <a:spcPts val="1085"/>
                        </a:lnSpc>
                        <a:spcBef>
                          <a:spcPts val="384"/>
                        </a:spcBef>
                      </a:pPr>
                      <a:r>
                        <a:rPr sz="1050" spc="65" dirty="0">
                          <a:latin typeface="Calibri"/>
                          <a:cs typeface="Calibri"/>
                        </a:rPr>
                        <a:t>Κρεμμύδι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CA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085"/>
                        </a:lnSpc>
                        <a:spcBef>
                          <a:spcPts val="384"/>
                        </a:spcBef>
                      </a:pPr>
                      <a:r>
                        <a:rPr sz="1050" spc="45" dirty="0">
                          <a:latin typeface="Calibri"/>
                          <a:cs typeface="Calibri"/>
                        </a:rPr>
                        <a:t>Λύσεις</a:t>
                      </a:r>
                      <a:r>
                        <a:rPr sz="105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50" dirty="0">
                          <a:latin typeface="Calibri"/>
                          <a:cs typeface="Calibri"/>
                        </a:rPr>
                        <a:t>παρακολούθησης;</a:t>
                      </a:r>
                      <a:r>
                        <a:rPr sz="1050" spc="30" dirty="0">
                          <a:latin typeface="Calibri"/>
                          <a:cs typeface="Calibri"/>
                        </a:rPr>
                        <a:t> https</a:t>
                      </a:r>
                      <a:r>
                        <a:rPr sz="1050" spc="30" dirty="0">
                          <a:solidFill>
                            <a:srgbClr val="87872D"/>
                          </a:solidFill>
                          <a:latin typeface="Calibri"/>
                          <a:cs typeface="Calibri"/>
                        </a:rPr>
                        <a:t>://securityonionsolutions.com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5344" y="402907"/>
            <a:ext cx="523684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Διαρθρώσεις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4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z="18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790" y="1016000"/>
            <a:ext cx="5545455" cy="49962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48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52400" algn="l"/>
              </a:tabLst>
            </a:pPr>
            <a:r>
              <a:rPr sz="1000" b="1" spc="40" dirty="0">
                <a:latin typeface="Calibri"/>
                <a:cs typeface="Calibri"/>
              </a:rPr>
              <a:t>Αρχείο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spc="40" dirty="0">
                <a:latin typeface="Calibri"/>
                <a:cs typeface="Calibri"/>
              </a:rPr>
              <a:t>εγκατάστασης</a:t>
            </a:r>
            <a:r>
              <a:rPr sz="1000" b="1" spc="25" dirty="0">
                <a:latin typeface="Calibri"/>
                <a:cs typeface="Calibri"/>
              </a:rPr>
              <a:t> </a:t>
            </a:r>
            <a:r>
              <a:rPr sz="1000" b="1" spc="40" dirty="0">
                <a:latin typeface="Calibri"/>
                <a:cs typeface="Calibri"/>
              </a:rPr>
              <a:t>λογισμικού</a:t>
            </a:r>
            <a:r>
              <a:rPr sz="1000" b="1" spc="25" dirty="0">
                <a:latin typeface="Calibri"/>
                <a:cs typeface="Calibri"/>
              </a:rPr>
              <a:t> </a:t>
            </a:r>
            <a:r>
              <a:rPr sz="1000" b="1" spc="45" dirty="0">
                <a:latin typeface="Calibri"/>
                <a:cs typeface="Calibri"/>
              </a:rPr>
              <a:t>σε</a:t>
            </a:r>
            <a:r>
              <a:rPr sz="1000" b="1" spc="25" dirty="0">
                <a:latin typeface="Calibri"/>
                <a:cs typeface="Calibri"/>
              </a:rPr>
              <a:t> Linux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25" dirty="0">
                <a:latin typeface="Calibri"/>
                <a:cs typeface="Calibri"/>
              </a:rPr>
              <a:t>(λειτουργικό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35" dirty="0">
                <a:latin typeface="Calibri"/>
                <a:cs typeface="Calibri"/>
              </a:rPr>
              <a:t>σύστημα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30" dirty="0">
                <a:latin typeface="Calibri"/>
                <a:cs typeface="Calibri"/>
              </a:rPr>
              <a:t>ανοιχτού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30" dirty="0">
                <a:latin typeface="Calibri"/>
                <a:cs typeface="Calibri"/>
              </a:rPr>
              <a:t>κώδικα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30" dirty="0">
                <a:latin typeface="Calibri"/>
                <a:cs typeface="Calibri"/>
              </a:rPr>
              <a:t>βασισμένο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35" dirty="0">
                <a:latin typeface="Calibri"/>
                <a:cs typeface="Calibri"/>
              </a:rPr>
              <a:t>στο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25" dirty="0">
                <a:latin typeface="Calibri"/>
                <a:cs typeface="Calibri"/>
              </a:rPr>
              <a:t>Unix)</a:t>
            </a:r>
            <a:endParaRPr sz="10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870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800" b="1" spc="70" dirty="0">
                <a:latin typeface="Calibri"/>
                <a:cs typeface="Calibri"/>
              </a:rPr>
              <a:t>$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50" dirty="0">
                <a:latin typeface="Calibri"/>
                <a:cs typeface="Calibri"/>
              </a:rPr>
              <a:t>APT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(Advanced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Persistent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Threat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40" dirty="0">
                <a:latin typeface="Calibri"/>
                <a:cs typeface="Calibri"/>
              </a:rPr>
              <a:t>-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40" dirty="0">
                <a:latin typeface="Calibri"/>
                <a:cs typeface="Calibri"/>
              </a:rPr>
              <a:t>Προηγμένη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40" dirty="0">
                <a:latin typeface="Calibri"/>
                <a:cs typeface="Calibri"/>
              </a:rPr>
              <a:t>Επίμονη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Απειλή)</a:t>
            </a:r>
            <a:endParaRPr sz="8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30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800" b="1" spc="35" dirty="0">
                <a:latin typeface="Calibri"/>
                <a:cs typeface="Calibri"/>
              </a:rPr>
              <a:t>$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APT</a:t>
            </a:r>
            <a:r>
              <a:rPr sz="800" b="1" spc="1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(Advanced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Persistent</a:t>
            </a:r>
            <a:r>
              <a:rPr sz="800" b="1" spc="1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Threat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-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Προηγμένη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Επίμονη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20" dirty="0">
                <a:latin typeface="Calibri"/>
                <a:cs typeface="Calibri"/>
              </a:rPr>
              <a:t>Απειλή)</a:t>
            </a:r>
            <a:endParaRPr sz="800" dirty="0">
              <a:latin typeface="Calibri"/>
              <a:cs typeface="Calibri"/>
            </a:endParaRPr>
          </a:p>
          <a:p>
            <a:pPr marL="103505" indent="-90805">
              <a:lnSpc>
                <a:spcPct val="100000"/>
              </a:lnSpc>
              <a:spcBef>
                <a:spcPts val="104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03505" algn="l"/>
              </a:tabLst>
            </a:pPr>
            <a:r>
              <a:rPr sz="1000" b="1" spc="30" dirty="0">
                <a:latin typeface="Calibri"/>
                <a:cs typeface="Calibri"/>
              </a:rPr>
              <a:t>Διαρθρώσεις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20" dirty="0">
                <a:latin typeface="Calibri"/>
                <a:cs typeface="Calibri"/>
              </a:rPr>
              <a:t>του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15" dirty="0">
                <a:latin typeface="Calibri"/>
                <a:cs typeface="Calibri"/>
              </a:rPr>
              <a:t>Snort:</a:t>
            </a:r>
            <a:endParaRPr sz="10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865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800" spc="15" dirty="0">
                <a:latin typeface="Calibri"/>
                <a:cs typeface="Calibri"/>
              </a:rPr>
              <a:t>Επεξεργαστείτε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25" dirty="0">
                <a:latin typeface="Calibri"/>
                <a:cs typeface="Calibri"/>
              </a:rPr>
              <a:t>το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20" dirty="0">
                <a:latin typeface="Calibri"/>
                <a:cs typeface="Calibri"/>
              </a:rPr>
              <a:t>αρχείο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b="1" spc="15" dirty="0">
                <a:latin typeface="Calibri"/>
                <a:cs typeface="Calibri"/>
              </a:rPr>
              <a:t>/etc/snort/snort.conf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με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ή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15" dirty="0">
                <a:latin typeface="Calibri"/>
                <a:cs typeface="Calibri"/>
              </a:rPr>
              <a:t>gedit</a:t>
            </a:r>
            <a:endParaRPr sz="8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30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800" spc="30" dirty="0">
                <a:latin typeface="Calibri"/>
                <a:cs typeface="Calibri"/>
              </a:rPr>
              <a:t>Σε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αυτό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το</a:t>
            </a:r>
            <a:r>
              <a:rPr sz="800" spc="25" dirty="0">
                <a:latin typeface="Calibri"/>
                <a:cs typeface="Calibri"/>
              </a:rPr>
              <a:t> αρχείο,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δυνατή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η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διαρθρωμένη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διάρθρωση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των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μεταβλητών</a:t>
            </a:r>
            <a:r>
              <a:rPr sz="800" spc="25" dirty="0">
                <a:latin typeface="Calibri"/>
                <a:cs typeface="Calibri"/>
              </a:rPr>
              <a:t> δικτύου, </a:t>
            </a:r>
            <a:r>
              <a:rPr sz="800" spc="35" dirty="0">
                <a:latin typeface="Calibri"/>
                <a:cs typeface="Calibri"/>
              </a:rPr>
              <a:t>όπως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η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ενός</a:t>
            </a:r>
            <a:endParaRPr sz="800" dirty="0">
              <a:latin typeface="Calibri"/>
              <a:cs typeface="Calibri"/>
            </a:endParaRPr>
          </a:p>
          <a:p>
            <a:pPr marL="469265" lvl="2" indent="-91440">
              <a:lnSpc>
                <a:spcPct val="100000"/>
              </a:lnSpc>
              <a:spcBef>
                <a:spcPts val="85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700" b="1" spc="30" dirty="0">
                <a:latin typeface="Calibri"/>
                <a:cs typeface="Calibri"/>
              </a:rPr>
              <a:t>$HOME_NET:</a:t>
            </a:r>
            <a:r>
              <a:rPr sz="700" b="1" spc="5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αντιπροσωπεύει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20" dirty="0">
                <a:latin typeface="Calibri"/>
                <a:cs typeface="Calibri"/>
              </a:rPr>
              <a:t>τις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διευθύνσεις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20" dirty="0">
                <a:latin typeface="Calibri"/>
                <a:cs typeface="Calibri"/>
              </a:rPr>
              <a:t>IP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του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εσωτερικού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15" dirty="0">
                <a:latin typeface="Calibri"/>
                <a:cs typeface="Calibri"/>
              </a:rPr>
              <a:t>δικτύου</a:t>
            </a:r>
            <a:endParaRPr sz="700" dirty="0">
              <a:latin typeface="Calibri"/>
              <a:cs typeface="Calibri"/>
            </a:endParaRPr>
          </a:p>
          <a:p>
            <a:pPr marL="469265" lvl="2" indent="-91440">
              <a:lnSpc>
                <a:spcPct val="100000"/>
              </a:lnSpc>
              <a:spcBef>
                <a:spcPts val="89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700" b="1" spc="25" dirty="0">
                <a:latin typeface="Calibri"/>
                <a:cs typeface="Calibri"/>
              </a:rPr>
              <a:t>$EXTERNAL_NET:</a:t>
            </a:r>
            <a:r>
              <a:rPr sz="700" b="1" spc="10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αντιπροσωπεύει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20" dirty="0">
                <a:latin typeface="Calibri"/>
                <a:cs typeface="Calibri"/>
              </a:rPr>
              <a:t>τις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διευθύνσεις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20" dirty="0">
                <a:latin typeface="Calibri"/>
                <a:cs typeface="Calibri"/>
              </a:rPr>
              <a:t>IP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των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εξωτερικών</a:t>
            </a:r>
            <a:r>
              <a:rPr sz="700" spc="15" dirty="0">
                <a:latin typeface="Calibri"/>
                <a:cs typeface="Calibri"/>
              </a:rPr>
              <a:t> δικτύων</a:t>
            </a:r>
            <a:endParaRPr sz="7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880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800" spc="45" dirty="0">
                <a:latin typeface="Calibri"/>
                <a:cs typeface="Calibri"/>
              </a:rPr>
              <a:t>Καθορίστε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τη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θέση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των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κανόνων</a:t>
            </a:r>
            <a:endParaRPr sz="800" dirty="0">
              <a:latin typeface="Calibri"/>
              <a:cs typeface="Calibri"/>
            </a:endParaRPr>
          </a:p>
          <a:p>
            <a:pPr marL="469265" lvl="2" indent="-91440">
              <a:lnSpc>
                <a:spcPct val="100000"/>
              </a:lnSpc>
              <a:spcBef>
                <a:spcPts val="885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469265" algn="l"/>
              </a:tabLst>
            </a:pPr>
            <a:r>
              <a:rPr sz="800" b="1" spc="10" dirty="0">
                <a:latin typeface="Calibri"/>
                <a:cs typeface="Calibri"/>
              </a:rPr>
              <a:t>var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15" dirty="0">
                <a:latin typeface="Calibri"/>
                <a:cs typeface="Calibri"/>
              </a:rPr>
              <a:t>RULE_PATH</a:t>
            </a:r>
            <a:r>
              <a:rPr sz="800" b="1" spc="-5" dirty="0">
                <a:latin typeface="Calibri"/>
                <a:cs typeface="Calibri"/>
              </a:rPr>
              <a:t> .../rules</a:t>
            </a:r>
            <a:endParaRPr sz="8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860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800" spc="30" dirty="0">
                <a:latin typeface="Calibri"/>
                <a:cs typeface="Calibri"/>
              </a:rPr>
              <a:t>Καθορίστε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25" dirty="0">
                <a:latin typeface="Calibri"/>
                <a:cs typeface="Calibri"/>
              </a:rPr>
              <a:t>ότι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θα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αποθηκεύονται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στους</a:t>
            </a:r>
            <a:r>
              <a:rPr sz="800" spc="20" dirty="0">
                <a:latin typeface="Calibri"/>
                <a:cs typeface="Calibri"/>
              </a:rPr>
              <a:t> τοπικούς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15" dirty="0">
                <a:latin typeface="Calibri"/>
                <a:cs typeface="Calibri"/>
              </a:rPr>
              <a:t>κανόνες:</a:t>
            </a:r>
            <a:endParaRPr sz="800" dirty="0">
              <a:latin typeface="Calibri"/>
              <a:cs typeface="Calibri"/>
            </a:endParaRPr>
          </a:p>
          <a:p>
            <a:pPr marL="469265" lvl="2" indent="-91440">
              <a:lnSpc>
                <a:spcPct val="100000"/>
              </a:lnSpc>
              <a:spcBef>
                <a:spcPts val="100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469265" algn="l"/>
              </a:tabLst>
            </a:pPr>
            <a:r>
              <a:rPr sz="800" b="1" i="1" dirty="0">
                <a:latin typeface="Arial"/>
                <a:cs typeface="Arial"/>
              </a:rPr>
              <a:t>#</a:t>
            </a:r>
            <a:r>
              <a:rPr sz="800" b="1" i="1" spc="-5" dirty="0">
                <a:latin typeface="Arial"/>
                <a:cs typeface="Arial"/>
              </a:rPr>
              <a:t> include</a:t>
            </a:r>
            <a:r>
              <a:rPr sz="800" b="1" i="1" spc="-10" dirty="0">
                <a:latin typeface="Arial"/>
                <a:cs typeface="Arial"/>
              </a:rPr>
              <a:t> </a:t>
            </a:r>
            <a:r>
              <a:rPr sz="800" b="1" i="1" spc="-15" dirty="0">
                <a:latin typeface="Arial"/>
                <a:cs typeface="Arial"/>
              </a:rPr>
              <a:t>$RULE_PATH/local.rules</a:t>
            </a:r>
            <a:endParaRPr sz="800" dirty="0">
              <a:latin typeface="Arial"/>
              <a:cs typeface="Arial"/>
            </a:endParaRPr>
          </a:p>
          <a:p>
            <a:pPr marL="469265" lvl="2" indent="-91440">
              <a:lnSpc>
                <a:spcPct val="100000"/>
              </a:lnSpc>
              <a:spcBef>
                <a:spcPts val="944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469265" algn="l"/>
              </a:tabLst>
            </a:pPr>
            <a:r>
              <a:rPr sz="800" b="1" i="1" dirty="0">
                <a:latin typeface="Arial"/>
                <a:cs typeface="Arial"/>
              </a:rPr>
              <a:t>#</a:t>
            </a:r>
            <a:r>
              <a:rPr sz="800" b="1" i="1" spc="-45" dirty="0">
                <a:latin typeface="Arial"/>
                <a:cs typeface="Arial"/>
              </a:rPr>
              <a:t> </a:t>
            </a:r>
            <a:r>
              <a:rPr sz="800" b="1" i="1" spc="-25" dirty="0">
                <a:latin typeface="Arial"/>
                <a:cs typeface="Arial"/>
              </a:rPr>
              <a:t>in</a:t>
            </a:r>
            <a:r>
              <a:rPr sz="800" b="1" i="1" spc="-20" dirty="0">
                <a:latin typeface="Arial"/>
                <a:cs typeface="Arial"/>
              </a:rPr>
              <a:t>c</a:t>
            </a:r>
            <a:r>
              <a:rPr sz="800" b="1" i="1" spc="-25" dirty="0">
                <a:latin typeface="Arial"/>
                <a:cs typeface="Arial"/>
              </a:rPr>
              <a:t>lud</a:t>
            </a:r>
            <a:r>
              <a:rPr sz="800" b="1" i="1" dirty="0">
                <a:latin typeface="Arial"/>
                <a:cs typeface="Arial"/>
              </a:rPr>
              <a:t>e</a:t>
            </a:r>
            <a:r>
              <a:rPr sz="800" b="1" i="1" spc="-45" dirty="0">
                <a:latin typeface="Arial"/>
                <a:cs typeface="Arial"/>
              </a:rPr>
              <a:t> </a:t>
            </a:r>
            <a:r>
              <a:rPr sz="800" b="1" i="1" spc="-20" dirty="0">
                <a:latin typeface="Arial"/>
                <a:cs typeface="Arial"/>
              </a:rPr>
              <a:t>$</a:t>
            </a:r>
            <a:r>
              <a:rPr sz="800" b="1" i="1" spc="-25" dirty="0">
                <a:latin typeface="Arial"/>
                <a:cs typeface="Arial"/>
              </a:rPr>
              <a:t>RULE</a:t>
            </a:r>
            <a:r>
              <a:rPr sz="800" b="1" i="1" spc="-20" dirty="0">
                <a:latin typeface="Arial"/>
                <a:cs typeface="Arial"/>
              </a:rPr>
              <a:t>_</a:t>
            </a:r>
            <a:r>
              <a:rPr sz="800" b="1" i="1" spc="-25" dirty="0">
                <a:latin typeface="Arial"/>
                <a:cs typeface="Arial"/>
              </a:rPr>
              <a:t>P</a:t>
            </a:r>
            <a:r>
              <a:rPr sz="800" b="1" i="1" spc="-20" dirty="0">
                <a:latin typeface="Arial"/>
                <a:cs typeface="Arial"/>
              </a:rPr>
              <a:t>A</a:t>
            </a:r>
            <a:r>
              <a:rPr sz="800" b="1" i="1" spc="-25" dirty="0">
                <a:latin typeface="Arial"/>
                <a:cs typeface="Arial"/>
              </a:rPr>
              <a:t>T</a:t>
            </a:r>
            <a:r>
              <a:rPr sz="800" b="1" i="1" spc="-20" dirty="0">
                <a:latin typeface="Arial"/>
                <a:cs typeface="Arial"/>
              </a:rPr>
              <a:t>H</a:t>
            </a:r>
            <a:r>
              <a:rPr sz="800" b="1" i="1" spc="-25" dirty="0">
                <a:latin typeface="Arial"/>
                <a:cs typeface="Arial"/>
              </a:rPr>
              <a:t>/</a:t>
            </a:r>
            <a:r>
              <a:rPr sz="800" b="1" i="1" spc="-20" dirty="0">
                <a:latin typeface="Arial"/>
                <a:cs typeface="Arial"/>
              </a:rPr>
              <a:t>a</a:t>
            </a:r>
            <a:r>
              <a:rPr sz="800" b="1" i="1" spc="-25" dirty="0">
                <a:latin typeface="Arial"/>
                <a:cs typeface="Arial"/>
              </a:rPr>
              <a:t>pp</a:t>
            </a:r>
            <a:r>
              <a:rPr sz="800" b="1" i="1" spc="-15" dirty="0">
                <a:latin typeface="Arial"/>
                <a:cs typeface="Arial"/>
              </a:rPr>
              <a:t>-</a:t>
            </a:r>
            <a:r>
              <a:rPr sz="800" b="1" i="1" spc="-25" dirty="0">
                <a:latin typeface="Arial"/>
                <a:cs typeface="Arial"/>
              </a:rPr>
              <a:t>de</a:t>
            </a:r>
            <a:r>
              <a:rPr sz="800" b="1" i="1" spc="-20" dirty="0">
                <a:latin typeface="Arial"/>
                <a:cs typeface="Arial"/>
              </a:rPr>
              <a:t>te</a:t>
            </a:r>
            <a:r>
              <a:rPr sz="800" b="1" i="1" spc="-25" dirty="0">
                <a:latin typeface="Arial"/>
                <a:cs typeface="Arial"/>
              </a:rPr>
              <a:t>c</a:t>
            </a:r>
            <a:r>
              <a:rPr sz="800" b="1" i="1" spc="-20" dirty="0">
                <a:latin typeface="Arial"/>
                <a:cs typeface="Arial"/>
              </a:rPr>
              <a:t>t</a:t>
            </a:r>
            <a:r>
              <a:rPr sz="800" b="1" i="1" spc="-25" dirty="0">
                <a:latin typeface="Arial"/>
                <a:cs typeface="Arial"/>
              </a:rPr>
              <a:t>.rul</a:t>
            </a:r>
            <a:r>
              <a:rPr sz="800" b="1" i="1" spc="-20" dirty="0">
                <a:latin typeface="Arial"/>
                <a:cs typeface="Arial"/>
              </a:rPr>
              <a:t>e</a:t>
            </a:r>
            <a:r>
              <a:rPr sz="800" b="1" i="1" dirty="0"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  <a:p>
            <a:pPr marL="469265" lvl="2" indent="-91440">
              <a:lnSpc>
                <a:spcPct val="100000"/>
              </a:lnSpc>
              <a:spcBef>
                <a:spcPts val="944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469265" algn="l"/>
              </a:tabLst>
            </a:pPr>
            <a:r>
              <a:rPr sz="800" b="1" i="1" dirty="0">
                <a:latin typeface="Arial"/>
                <a:cs typeface="Arial"/>
              </a:rPr>
              <a:t>#</a:t>
            </a:r>
            <a:r>
              <a:rPr sz="800" b="1" i="1" spc="-2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include</a:t>
            </a:r>
            <a:r>
              <a:rPr sz="800" b="1" i="1" spc="-20" dirty="0">
                <a:latin typeface="Arial"/>
                <a:cs typeface="Arial"/>
              </a:rPr>
              <a:t> </a:t>
            </a:r>
            <a:r>
              <a:rPr sz="800" b="1" i="1" spc="-15" dirty="0">
                <a:latin typeface="Arial"/>
                <a:cs typeface="Arial"/>
              </a:rPr>
              <a:t>$RULE_PATH/attack-response.rules</a:t>
            </a:r>
            <a:endParaRPr sz="800" dirty="0">
              <a:latin typeface="Arial"/>
              <a:cs typeface="Arial"/>
            </a:endParaRPr>
          </a:p>
          <a:p>
            <a:pPr marL="469265" lvl="2" indent="-91440">
              <a:lnSpc>
                <a:spcPct val="100000"/>
              </a:lnSpc>
              <a:spcBef>
                <a:spcPts val="944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469265" algn="l"/>
              </a:tabLst>
            </a:pPr>
            <a:r>
              <a:rPr sz="800" b="1" i="1" dirty="0">
                <a:latin typeface="Arial"/>
                <a:cs typeface="Arial"/>
              </a:rPr>
              <a:t>#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spc="-5" dirty="0">
                <a:latin typeface="Arial"/>
                <a:cs typeface="Arial"/>
              </a:rPr>
              <a:t>include</a:t>
            </a:r>
            <a:r>
              <a:rPr sz="800" b="1" i="1" spc="5" dirty="0">
                <a:latin typeface="Arial"/>
                <a:cs typeface="Arial"/>
              </a:rPr>
              <a:t> </a:t>
            </a:r>
            <a:r>
              <a:rPr sz="800" b="1" i="1" spc="-15" dirty="0">
                <a:latin typeface="Arial"/>
                <a:cs typeface="Arial"/>
              </a:rPr>
              <a:t>$RULE_PATH/κρυφή πρόσβαση</a:t>
            </a:r>
            <a:r>
              <a:rPr sz="800" b="1" i="1" spc="-20" dirty="0">
                <a:latin typeface="Arial"/>
                <a:cs typeface="Arial"/>
              </a:rPr>
              <a:t> </a:t>
            </a:r>
            <a:r>
              <a:rPr sz="800" b="1" i="1" spc="-10" dirty="0">
                <a:latin typeface="Arial"/>
                <a:cs typeface="Arial"/>
              </a:rPr>
              <a:t>σε</a:t>
            </a:r>
            <a:r>
              <a:rPr sz="800" b="1" i="1" spc="-20" dirty="0">
                <a:latin typeface="Arial"/>
                <a:cs typeface="Arial"/>
              </a:rPr>
              <a:t> </a:t>
            </a:r>
            <a:r>
              <a:rPr sz="800" b="1" i="1" spc="-15" dirty="0">
                <a:latin typeface="Arial"/>
                <a:cs typeface="Arial"/>
              </a:rPr>
              <a:t>σύστημα</a:t>
            </a:r>
            <a:endParaRPr sz="800" dirty="0">
              <a:latin typeface="Arial"/>
              <a:cs typeface="Arial"/>
            </a:endParaRPr>
          </a:p>
          <a:p>
            <a:pPr marL="469265" lvl="2" indent="-91440">
              <a:lnSpc>
                <a:spcPct val="100000"/>
              </a:lnSpc>
              <a:spcBef>
                <a:spcPts val="944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469265" algn="l"/>
              </a:tabLst>
            </a:pPr>
            <a:r>
              <a:rPr sz="800" b="1" i="1" dirty="0">
                <a:latin typeface="Arial"/>
                <a:cs typeface="Arial"/>
              </a:rPr>
              <a:t>#</a:t>
            </a:r>
            <a:r>
              <a:rPr sz="800" b="1" i="1" spc="-45" dirty="0">
                <a:latin typeface="Arial"/>
                <a:cs typeface="Arial"/>
              </a:rPr>
              <a:t> </a:t>
            </a:r>
            <a:r>
              <a:rPr sz="800" b="1" i="1" spc="-25" dirty="0">
                <a:latin typeface="Arial"/>
                <a:cs typeface="Arial"/>
              </a:rPr>
              <a:t>in</a:t>
            </a:r>
            <a:r>
              <a:rPr sz="800" b="1" i="1" spc="-20" dirty="0">
                <a:latin typeface="Arial"/>
                <a:cs typeface="Arial"/>
              </a:rPr>
              <a:t>c</a:t>
            </a:r>
            <a:r>
              <a:rPr sz="800" b="1" i="1" spc="-25" dirty="0">
                <a:latin typeface="Arial"/>
                <a:cs typeface="Arial"/>
              </a:rPr>
              <a:t>lud</a:t>
            </a:r>
            <a:r>
              <a:rPr sz="800" b="1" i="1" dirty="0">
                <a:latin typeface="Arial"/>
                <a:cs typeface="Arial"/>
              </a:rPr>
              <a:t>e</a:t>
            </a:r>
            <a:r>
              <a:rPr sz="800" b="1" i="1" spc="-45" dirty="0">
                <a:latin typeface="Arial"/>
                <a:cs typeface="Arial"/>
              </a:rPr>
              <a:t> </a:t>
            </a:r>
            <a:r>
              <a:rPr sz="800" b="1" i="1" spc="-20" dirty="0">
                <a:latin typeface="Arial"/>
                <a:cs typeface="Arial"/>
              </a:rPr>
              <a:t>$</a:t>
            </a:r>
            <a:r>
              <a:rPr sz="800" b="1" i="1" spc="-25" dirty="0">
                <a:latin typeface="Arial"/>
                <a:cs typeface="Arial"/>
              </a:rPr>
              <a:t>RULE</a:t>
            </a:r>
            <a:r>
              <a:rPr sz="800" b="1" i="1" spc="-20" dirty="0">
                <a:latin typeface="Arial"/>
                <a:cs typeface="Arial"/>
              </a:rPr>
              <a:t>_</a:t>
            </a:r>
            <a:r>
              <a:rPr sz="800" b="1" i="1" spc="-25" dirty="0">
                <a:latin typeface="Arial"/>
                <a:cs typeface="Arial"/>
              </a:rPr>
              <a:t>P</a:t>
            </a:r>
            <a:r>
              <a:rPr sz="800" b="1" i="1" spc="-20" dirty="0">
                <a:latin typeface="Arial"/>
                <a:cs typeface="Arial"/>
              </a:rPr>
              <a:t>A</a:t>
            </a:r>
            <a:r>
              <a:rPr sz="800" b="1" i="1" spc="-25" dirty="0">
                <a:latin typeface="Arial"/>
                <a:cs typeface="Arial"/>
              </a:rPr>
              <a:t>T</a:t>
            </a:r>
            <a:r>
              <a:rPr sz="800" b="1" i="1" spc="-20" dirty="0">
                <a:latin typeface="Arial"/>
                <a:cs typeface="Arial"/>
              </a:rPr>
              <a:t>H</a:t>
            </a:r>
            <a:r>
              <a:rPr sz="800" b="1" i="1" spc="-25" dirty="0">
                <a:latin typeface="Arial"/>
                <a:cs typeface="Arial"/>
              </a:rPr>
              <a:t>/bad</a:t>
            </a:r>
            <a:r>
              <a:rPr sz="800" b="1" i="1" spc="-15" dirty="0">
                <a:latin typeface="Arial"/>
                <a:cs typeface="Arial"/>
              </a:rPr>
              <a:t>-</a:t>
            </a:r>
            <a:r>
              <a:rPr sz="800" b="1" i="1" spc="-25" dirty="0">
                <a:latin typeface="Arial"/>
                <a:cs typeface="Arial"/>
              </a:rPr>
              <a:t>κί</a:t>
            </a:r>
            <a:r>
              <a:rPr sz="800" b="1" i="1" spc="-20" dirty="0">
                <a:latin typeface="Arial"/>
                <a:cs typeface="Arial"/>
              </a:rPr>
              <a:t>ν</a:t>
            </a:r>
            <a:r>
              <a:rPr sz="800" b="1" i="1" spc="-25" dirty="0">
                <a:latin typeface="Arial"/>
                <a:cs typeface="Arial"/>
              </a:rPr>
              <a:t>ηση.</a:t>
            </a:r>
            <a:r>
              <a:rPr sz="800" b="1" i="1" spc="-20" dirty="0">
                <a:latin typeface="Arial"/>
                <a:cs typeface="Arial"/>
              </a:rPr>
              <a:t>r</a:t>
            </a:r>
            <a:r>
              <a:rPr sz="800" b="1" i="1" spc="-25" dirty="0">
                <a:latin typeface="Arial"/>
                <a:cs typeface="Arial"/>
              </a:rPr>
              <a:t>u</a:t>
            </a:r>
            <a:r>
              <a:rPr sz="800" b="1" i="1" spc="-20" dirty="0">
                <a:latin typeface="Arial"/>
                <a:cs typeface="Arial"/>
              </a:rPr>
              <a:t>l</a:t>
            </a:r>
            <a:r>
              <a:rPr sz="800" b="1" i="1" spc="-25" dirty="0">
                <a:latin typeface="Arial"/>
                <a:cs typeface="Arial"/>
              </a:rPr>
              <a:t>e</a:t>
            </a:r>
            <a:r>
              <a:rPr sz="800" b="1" i="1" dirty="0"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  <a:p>
            <a:pPr marL="469265" lvl="2" indent="-91440">
              <a:lnSpc>
                <a:spcPct val="100000"/>
              </a:lnSpc>
              <a:spcBef>
                <a:spcPts val="944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469265" algn="l"/>
              </a:tabLst>
            </a:pPr>
            <a:r>
              <a:rPr sz="800" b="1" i="1" spc="-40" dirty="0">
                <a:latin typeface="Arial"/>
                <a:cs typeface="Arial"/>
              </a:rPr>
              <a:t>...</a:t>
            </a:r>
            <a:endParaRPr sz="800" dirty="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har char="•"/>
            </a:pPr>
            <a:endParaRPr sz="1000" dirty="0">
              <a:latin typeface="Arial"/>
              <a:cs typeface="Arial"/>
            </a:endParaRPr>
          </a:p>
          <a:p>
            <a:pPr marL="103505" indent="-90805">
              <a:lnSpc>
                <a:spcPct val="100000"/>
              </a:lnSpc>
              <a:buClr>
                <a:srgbClr val="FFBA00"/>
              </a:buClr>
              <a:buSzPct val="155555"/>
              <a:buFont typeface="Arial"/>
              <a:buChar char="•"/>
              <a:tabLst>
                <a:tab pos="103505" algn="l"/>
              </a:tabLst>
            </a:pPr>
            <a:r>
              <a:rPr sz="1000" b="1" spc="40" dirty="0">
                <a:latin typeface="Calibri"/>
                <a:cs typeface="Calibri"/>
              </a:rPr>
              <a:t>Δοκιμές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40" dirty="0">
                <a:latin typeface="Calibri"/>
                <a:cs typeface="Calibri"/>
              </a:rPr>
              <a:t>και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40" dirty="0">
                <a:latin typeface="Calibri"/>
                <a:cs typeface="Calibri"/>
              </a:rPr>
              <a:t>εκτέλεση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35" dirty="0">
                <a:latin typeface="Calibri"/>
                <a:cs typeface="Calibri"/>
              </a:rPr>
              <a:t>του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25" dirty="0">
                <a:latin typeface="Calibri"/>
                <a:cs typeface="Calibri"/>
              </a:rPr>
              <a:t>Snort:</a:t>
            </a:r>
            <a:endParaRPr sz="10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869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800" b="1" spc="35" dirty="0">
                <a:latin typeface="Calibri"/>
                <a:cs typeface="Calibri"/>
              </a:rPr>
              <a:t>$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sudo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service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snort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25" dirty="0">
                <a:latin typeface="Calibri"/>
                <a:cs typeface="Calibri"/>
              </a:rPr>
              <a:t>start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15" dirty="0">
                <a:latin typeface="Calibri"/>
                <a:cs typeface="Calibri"/>
              </a:rPr>
              <a:t>stop</a:t>
            </a:r>
            <a:endParaRPr sz="800" dirty="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935"/>
              </a:spcBef>
              <a:buClr>
                <a:srgbClr val="FFBA00"/>
              </a:buClr>
              <a:buSzPct val="157142"/>
              <a:buFont typeface="Arial"/>
              <a:buChar char="•"/>
              <a:tabLst>
                <a:tab pos="286385" algn="l"/>
              </a:tabLst>
            </a:pPr>
            <a:r>
              <a:rPr sz="800" b="1" spc="50" dirty="0">
                <a:latin typeface="Calibri"/>
                <a:cs typeface="Calibri"/>
              </a:rPr>
              <a:t>$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40" dirty="0">
                <a:latin typeface="Calibri"/>
                <a:cs typeface="Calibri"/>
              </a:rPr>
              <a:t>sudo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snort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35" dirty="0">
                <a:latin typeface="Calibri"/>
                <a:cs typeface="Calibri"/>
              </a:rPr>
              <a:t>-T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-c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30" dirty="0">
                <a:latin typeface="Calibri"/>
                <a:cs typeface="Calibri"/>
              </a:rPr>
              <a:t>/etc/snort/snort.conf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5" name="object 5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93852" y="0"/>
            <a:ext cx="5431155" cy="6755765"/>
            <a:chOff x="6693852" y="0"/>
            <a:chExt cx="5431155" cy="67557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2597" y="411797"/>
              <a:ext cx="2657792" cy="20291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07835" y="407034"/>
              <a:ext cx="2667635" cy="2038985"/>
            </a:xfrm>
            <a:custGeom>
              <a:avLst/>
              <a:gdLst/>
              <a:ahLst/>
              <a:cxnLst/>
              <a:rect l="l" t="t" r="r" b="b"/>
              <a:pathLst>
                <a:path w="2667634" h="2038985">
                  <a:moveTo>
                    <a:pt x="0" y="0"/>
                  </a:moveTo>
                  <a:lnTo>
                    <a:pt x="2667317" y="0"/>
                  </a:lnTo>
                  <a:lnTo>
                    <a:pt x="2667317" y="2038667"/>
                  </a:lnTo>
                  <a:lnTo>
                    <a:pt x="0" y="203866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7037" y="102235"/>
              <a:ext cx="2750502" cy="21301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312275" y="97472"/>
              <a:ext cx="2760345" cy="2139950"/>
            </a:xfrm>
            <a:custGeom>
              <a:avLst/>
              <a:gdLst/>
              <a:ahLst/>
              <a:cxnLst/>
              <a:rect l="l" t="t" r="r" b="b"/>
              <a:pathLst>
                <a:path w="2760345" h="2139950">
                  <a:moveTo>
                    <a:pt x="0" y="0"/>
                  </a:moveTo>
                  <a:lnTo>
                    <a:pt x="2760027" y="0"/>
                  </a:lnTo>
                  <a:lnTo>
                    <a:pt x="2760027" y="2139632"/>
                  </a:lnTo>
                  <a:lnTo>
                    <a:pt x="0" y="213963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3882" y="2701289"/>
              <a:ext cx="4996180" cy="143033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327515" y="3722687"/>
              <a:ext cx="934719" cy="169545"/>
            </a:xfrm>
            <a:custGeom>
              <a:avLst/>
              <a:gdLst/>
              <a:ahLst/>
              <a:cxnLst/>
              <a:rect l="l" t="t" r="r" b="b"/>
              <a:pathLst>
                <a:path w="934720" h="169545">
                  <a:moveTo>
                    <a:pt x="0" y="0"/>
                  </a:moveTo>
                  <a:lnTo>
                    <a:pt x="934719" y="0"/>
                  </a:lnTo>
                  <a:lnTo>
                    <a:pt x="934719" y="169227"/>
                  </a:lnTo>
                  <a:lnTo>
                    <a:pt x="0" y="169227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55467" y="2379027"/>
              <a:ext cx="2612072" cy="108172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352915" y="2350452"/>
              <a:ext cx="2743200" cy="1374140"/>
            </a:xfrm>
            <a:custGeom>
              <a:avLst/>
              <a:gdLst/>
              <a:ahLst/>
              <a:cxnLst/>
              <a:rect l="l" t="t" r="r" b="b"/>
              <a:pathLst>
                <a:path w="2743200" h="1374139">
                  <a:moveTo>
                    <a:pt x="73977" y="0"/>
                  </a:moveTo>
                  <a:lnTo>
                    <a:pt x="2743200" y="0"/>
                  </a:lnTo>
                  <a:lnTo>
                    <a:pt x="2743200" y="1138872"/>
                  </a:lnTo>
                  <a:lnTo>
                    <a:pt x="73977" y="1138872"/>
                  </a:lnTo>
                  <a:lnTo>
                    <a:pt x="73977" y="0"/>
                  </a:lnTo>
                </a:path>
                <a:path w="2743200" h="1374139">
                  <a:moveTo>
                    <a:pt x="79057" y="1120457"/>
                  </a:moveTo>
                  <a:lnTo>
                    <a:pt x="0" y="1372235"/>
                  </a:lnTo>
                </a:path>
                <a:path w="2743200" h="1374139">
                  <a:moveTo>
                    <a:pt x="2714625" y="1131887"/>
                  </a:moveTo>
                  <a:lnTo>
                    <a:pt x="909319" y="1373822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27190" y="4224020"/>
              <a:ext cx="5340350" cy="253174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722427" y="4200525"/>
              <a:ext cx="1677035" cy="217170"/>
            </a:xfrm>
            <a:custGeom>
              <a:avLst/>
              <a:gdLst/>
              <a:ahLst/>
              <a:cxnLst/>
              <a:rect l="l" t="t" r="r" b="b"/>
              <a:pathLst>
                <a:path w="1677034" h="217170">
                  <a:moveTo>
                    <a:pt x="0" y="0"/>
                  </a:moveTo>
                  <a:lnTo>
                    <a:pt x="1677034" y="0"/>
                  </a:lnTo>
                  <a:lnTo>
                    <a:pt x="1677034" y="216852"/>
                  </a:lnTo>
                  <a:lnTo>
                    <a:pt x="0" y="216852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7000" y="6571297"/>
            <a:ext cx="3622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5344" y="779145"/>
            <a:ext cx="523684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Διαρθρώσεις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4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z="18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515" y="1500187"/>
            <a:ext cx="5553075" cy="7035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3505" marR="5080" indent="-91440">
              <a:lnSpc>
                <a:spcPts val="1400"/>
              </a:lnSpc>
              <a:spcBef>
                <a:spcPts val="18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spc="75" dirty="0">
                <a:latin typeface="Calibri"/>
                <a:cs typeface="Calibri"/>
              </a:rPr>
              <a:t>Εκτελέστε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Snort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χωρίς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εμφανίζετε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τις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ειδοποιήσεις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στην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οθόνη,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απλά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καταγράψτε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τις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στο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αρχείο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/var/log/snort/snort/snort.log.XXXX</a:t>
            </a:r>
            <a:endParaRPr sz="12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54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286385" algn="l"/>
              </a:tabLst>
            </a:pPr>
            <a:r>
              <a:rPr sz="1050" b="1" spc="80" dirty="0">
                <a:latin typeface="Calibri"/>
                <a:cs typeface="Calibri"/>
              </a:rPr>
              <a:t>$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sudo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snort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55" dirty="0">
                <a:latin typeface="Calibri"/>
                <a:cs typeface="Calibri"/>
              </a:rPr>
              <a:t>-c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/etc/snort/snort.conf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40" dirty="0">
                <a:latin typeface="Calibri"/>
                <a:cs typeface="Calibri"/>
              </a:rPr>
              <a:t>-l </a:t>
            </a:r>
            <a:r>
              <a:rPr sz="1050" b="1" spc="55" dirty="0">
                <a:latin typeface="Calibri"/>
                <a:cs typeface="Calibri"/>
              </a:rPr>
              <a:t>/var/log/snort/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515" y="2624454"/>
            <a:ext cx="487934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spc="75" dirty="0">
                <a:latin typeface="Calibri"/>
                <a:cs typeface="Calibri"/>
              </a:rPr>
              <a:t>Εκτελέστε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Snort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εμφανίζοντας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τις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ειδοποιήσεις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στην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οθόνη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καταγράψτε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τις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στο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αρχείο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/var/log/snort/snort/snort.log.XXXX</a:t>
            </a:r>
            <a:endParaRPr sz="1200">
              <a:latin typeface="Calibri"/>
              <a:cs typeface="Calibri"/>
            </a:endParaRPr>
          </a:p>
          <a:p>
            <a:pPr marL="287020" lvl="1" indent="-92075">
              <a:lnSpc>
                <a:spcPts val="1855"/>
              </a:lnSpc>
              <a:spcBef>
                <a:spcPts val="59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287020" algn="l"/>
              </a:tabLst>
            </a:pPr>
            <a:r>
              <a:rPr sz="1050" b="1" spc="80" dirty="0">
                <a:latin typeface="Calibri"/>
                <a:cs typeface="Calibri"/>
              </a:rPr>
              <a:t>$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sudo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snort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-d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40" dirty="0">
                <a:latin typeface="Calibri"/>
                <a:cs typeface="Calibri"/>
              </a:rPr>
              <a:t>-l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/var/log/snort/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-h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10.0.0.0/24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45" dirty="0">
                <a:latin typeface="Calibri"/>
                <a:cs typeface="Calibri"/>
              </a:rPr>
              <a:t>-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95" dirty="0">
                <a:latin typeface="Calibri"/>
                <a:cs typeface="Calibri"/>
              </a:rPr>
              <a:t>A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console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55" dirty="0">
                <a:latin typeface="Calibri"/>
                <a:cs typeface="Calibri"/>
              </a:rPr>
              <a:t>-c</a:t>
            </a:r>
            <a:endParaRPr sz="1050">
              <a:latin typeface="Calibri"/>
              <a:cs typeface="Calibri"/>
            </a:endParaRPr>
          </a:p>
          <a:p>
            <a:pPr marL="286385">
              <a:lnSpc>
                <a:spcPts val="1195"/>
              </a:lnSpc>
            </a:pPr>
            <a:r>
              <a:rPr sz="1050" b="1" spc="85" dirty="0">
                <a:latin typeface="Calibri"/>
                <a:cs typeface="Calibri"/>
              </a:rPr>
              <a:t>/etc/snort/snort.conf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515" y="3914140"/>
            <a:ext cx="5590540" cy="887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spc="75" dirty="0">
                <a:latin typeface="Calibri"/>
                <a:cs typeface="Calibri"/>
              </a:rPr>
              <a:t>Σημαντικό: </a:t>
            </a:r>
            <a:r>
              <a:rPr sz="1200" spc="90" dirty="0">
                <a:latin typeface="Calibri"/>
                <a:cs typeface="Calibri"/>
              </a:rPr>
              <a:t>Τα </a:t>
            </a:r>
            <a:r>
              <a:rPr sz="1200" spc="80" dirty="0">
                <a:latin typeface="Calibri"/>
                <a:cs typeface="Calibri"/>
              </a:rPr>
              <a:t>αρχεία </a:t>
            </a:r>
            <a:r>
              <a:rPr sz="1200" spc="90" dirty="0">
                <a:latin typeface="Calibri"/>
                <a:cs typeface="Calibri"/>
              </a:rPr>
              <a:t>καταγραφής </a:t>
            </a:r>
            <a:r>
              <a:rPr sz="1200" spc="85" dirty="0">
                <a:latin typeface="Calibri"/>
                <a:cs typeface="Calibri"/>
              </a:rPr>
              <a:t>του </a:t>
            </a:r>
            <a:r>
              <a:rPr sz="1200" spc="75" dirty="0">
                <a:latin typeface="Calibri"/>
                <a:cs typeface="Calibri"/>
              </a:rPr>
              <a:t>Snort </a:t>
            </a:r>
            <a:r>
              <a:rPr sz="1200" spc="85" dirty="0">
                <a:latin typeface="Calibri"/>
                <a:cs typeface="Calibri"/>
              </a:rPr>
              <a:t>αποθηκεύονται 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κρυπτογραφημένα.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δείτε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περιεχόμενό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τους,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πρέπει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αποκτήσετε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πρόσβαση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στο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αντίστοιχο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αρχείο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καταγραφής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(.XXXX)</a:t>
            </a:r>
            <a:endParaRPr sz="12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54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286385" algn="l"/>
              </a:tabLst>
            </a:pPr>
            <a:r>
              <a:rPr sz="1050" b="1" spc="50" dirty="0">
                <a:latin typeface="Calibri"/>
                <a:cs typeface="Calibri"/>
              </a:rPr>
              <a:t>$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b="1" spc="50" dirty="0">
                <a:latin typeface="Calibri"/>
                <a:cs typeface="Calibri"/>
              </a:rPr>
              <a:t>sudo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b="1" spc="40" dirty="0">
                <a:latin typeface="Calibri"/>
                <a:cs typeface="Calibri"/>
              </a:rPr>
              <a:t>snort</a:t>
            </a:r>
            <a:r>
              <a:rPr sz="1050" b="1" spc="20" dirty="0">
                <a:latin typeface="Calibri"/>
                <a:cs typeface="Calibri"/>
              </a:rPr>
              <a:t> </a:t>
            </a:r>
            <a:r>
              <a:rPr sz="1050" b="1" spc="35" dirty="0">
                <a:latin typeface="Calibri"/>
                <a:cs typeface="Calibri"/>
              </a:rPr>
              <a:t>-r</a:t>
            </a:r>
            <a:r>
              <a:rPr sz="1050" b="1" spc="30" dirty="0">
                <a:latin typeface="Calibri"/>
                <a:cs typeface="Calibri"/>
              </a:rPr>
              <a:t> /var/log/snort/snort.log.XXXX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364" y="5819775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9734" y="0"/>
            <a:ext cx="1130934" cy="11277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85280" y="1465262"/>
            <a:ext cx="5215572" cy="36306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5344" y="488632"/>
            <a:ext cx="524827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Διαρθρώσεις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4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344" y="883602"/>
            <a:ext cx="14738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i="1" spc="95" dirty="0">
                <a:latin typeface="Calibri"/>
                <a:cs typeface="Calibri"/>
              </a:rPr>
              <a:t>ΠΟΙΟΣ</a:t>
            </a:r>
            <a:r>
              <a:rPr sz="1850" i="1" spc="95" dirty="0">
                <a:latin typeface="Times New Roman"/>
                <a:cs typeface="Times New Roman"/>
              </a:rPr>
              <a:t>,</a:t>
            </a:r>
            <a:r>
              <a:rPr sz="1850" i="1" spc="135" dirty="0">
                <a:latin typeface="Times New Roman"/>
                <a:cs typeface="Times New Roman"/>
              </a:rPr>
              <a:t> </a:t>
            </a:r>
            <a:r>
              <a:rPr sz="1850" i="1" spc="85" dirty="0">
                <a:latin typeface="Calibri"/>
                <a:cs typeface="Calibri"/>
              </a:rPr>
              <a:t>και</a:t>
            </a:r>
            <a:r>
              <a:rPr sz="1850" i="1" spc="190" dirty="0">
                <a:latin typeface="Calibri"/>
                <a:cs typeface="Calibri"/>
              </a:rPr>
              <a:t> </a:t>
            </a:r>
            <a:r>
              <a:rPr sz="1850" i="1" spc="65" dirty="0">
                <a:latin typeface="Calibri"/>
                <a:cs typeface="Calibri"/>
              </a:rPr>
              <a:t>ΤΙ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690" y="1543367"/>
            <a:ext cx="27108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52400" algn="l"/>
              </a:tabLst>
            </a:pPr>
            <a:r>
              <a:rPr sz="900" spc="40" dirty="0">
                <a:latin typeface="Calibri"/>
                <a:cs typeface="Calibri"/>
              </a:rPr>
              <a:t>Ένας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κανόνας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στο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SNORT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αναπαρίσταται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ως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25" dirty="0">
                <a:latin typeface="Calibri"/>
                <a:cs typeface="Calibri"/>
              </a:rPr>
              <a:t>εξής: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9639" y="1756092"/>
            <a:ext cx="6570980" cy="678180"/>
          </a:xfrm>
          <a:prstGeom prst="rect">
            <a:avLst/>
          </a:prstGeom>
          <a:ln w="15875">
            <a:solidFill>
              <a:srgbClr val="B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900" marR="441959">
              <a:lnSpc>
                <a:spcPct val="101899"/>
              </a:lnSpc>
              <a:spcBef>
                <a:spcPts val="240"/>
              </a:spcBef>
            </a:pPr>
            <a:r>
              <a:rPr sz="1200" b="1" spc="-5" dirty="0">
                <a:solidFill>
                  <a:srgbClr val="FF0000"/>
                </a:solidFill>
                <a:latin typeface="Courier New"/>
                <a:cs typeface="Courier New"/>
              </a:rPr>
              <a:t>alert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00AFEF"/>
                </a:solidFill>
                <a:latin typeface="Courier New"/>
                <a:cs typeface="Courier New"/>
              </a:rPr>
              <a:t>TCP (</a:t>
            </a:r>
            <a:r>
              <a:rPr sz="1200" b="1" spc="-5" dirty="0">
                <a:solidFill>
                  <a:srgbClr val="FF0000"/>
                </a:solidFill>
                <a:latin typeface="Courier New"/>
                <a:cs typeface="Courier New"/>
              </a:rPr>
              <a:t>Transmission Control Protocol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 -</a:t>
            </a:r>
            <a:r>
              <a:rPr sz="1200" b="1" spc="-5" dirty="0">
                <a:solidFill>
                  <a:srgbClr val="FF0000"/>
                </a:solidFill>
                <a:latin typeface="Courier New"/>
                <a:cs typeface="Courier New"/>
              </a:rPr>
              <a:t> πρωτόκολλο επικοινωνίας </a:t>
            </a:r>
            <a:r>
              <a:rPr sz="1200" b="1" spc="-70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ourier New"/>
                <a:cs typeface="Courier New"/>
              </a:rPr>
              <a:t>δικτύου που χρησιμοποιείται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ourier New"/>
                <a:cs typeface="Courier New"/>
              </a:rPr>
              <a:t>στο διαδίκτυο</a:t>
            </a:r>
            <a:r>
              <a:rPr sz="1200" b="1" spc="-5" dirty="0">
                <a:solidFill>
                  <a:srgbClr val="00AF4F"/>
                </a:solidFill>
                <a:latin typeface="Courier New"/>
                <a:cs typeface="Courier New"/>
              </a:rPr>
              <a:t>) </a:t>
            </a:r>
            <a:r>
              <a:rPr sz="1200" b="1" spc="-5" dirty="0">
                <a:solidFill>
                  <a:srgbClr val="00AFEF"/>
                </a:solidFill>
                <a:latin typeface="Courier New"/>
                <a:cs typeface="Courier New"/>
              </a:rPr>
              <a:t>$HOME_NET</a:t>
            </a:r>
            <a:r>
              <a:rPr sz="1200" b="1" dirty="0">
                <a:solidFill>
                  <a:srgbClr val="00AFEF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00AFEF"/>
                </a:solidFill>
                <a:latin typeface="Courier New"/>
                <a:cs typeface="Courier New"/>
              </a:rPr>
              <a:t>2562</a:t>
            </a:r>
            <a:r>
              <a:rPr sz="1200" b="1" dirty="0">
                <a:solidFill>
                  <a:srgbClr val="00AFEF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FFBF00"/>
                </a:solidFill>
                <a:latin typeface="Courier New"/>
                <a:cs typeface="Courier New"/>
              </a:rPr>
              <a:t>-&gt;</a:t>
            </a:r>
            <a:endParaRPr sz="1200">
              <a:latin typeface="Courier New"/>
              <a:cs typeface="Courier New"/>
            </a:endParaRPr>
          </a:p>
          <a:p>
            <a:pPr marL="88900">
              <a:lnSpc>
                <a:spcPct val="100000"/>
              </a:lnSpc>
              <a:spcBef>
                <a:spcPts val="30"/>
              </a:spcBef>
            </a:pPr>
            <a:r>
              <a:rPr sz="1200" b="1" spc="-5" dirty="0">
                <a:solidFill>
                  <a:srgbClr val="00AFEF"/>
                </a:solidFill>
                <a:latin typeface="Courier New"/>
                <a:cs typeface="Courier New"/>
              </a:rPr>
              <a:t>$EXTERNAL_NET any</a:t>
            </a:r>
            <a:r>
              <a:rPr sz="1200" b="1" dirty="0">
                <a:solidFill>
                  <a:srgbClr val="00AFEF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00AFEF"/>
                </a:solidFill>
                <a:latin typeface="Courier New"/>
                <a:cs typeface="Courier New"/>
              </a:rPr>
              <a:t>(</a:t>
            </a:r>
            <a:r>
              <a:rPr sz="1200" b="1" spc="-5" dirty="0">
                <a:solidFill>
                  <a:srgbClr val="00AF4F"/>
                </a:solidFill>
                <a:latin typeface="Courier New"/>
                <a:cs typeface="Courier New"/>
              </a:rPr>
              <a:t>msg:</a:t>
            </a:r>
            <a:r>
              <a:rPr sz="1200" b="1" dirty="0">
                <a:solidFill>
                  <a:srgbClr val="00AF4F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00AF4F"/>
                </a:solidFill>
                <a:latin typeface="Courier New"/>
                <a:cs typeface="Courier New"/>
              </a:rPr>
              <a:t>"ALERTA"; content:</a:t>
            </a:r>
            <a:r>
              <a:rPr sz="1200" b="1" dirty="0">
                <a:solidFill>
                  <a:srgbClr val="00AF4F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00AF4F"/>
                </a:solidFill>
                <a:latin typeface="Courier New"/>
                <a:cs typeface="Courier New"/>
              </a:rPr>
              <a:t>"I</a:t>
            </a:r>
            <a:r>
              <a:rPr sz="1200" b="1" dirty="0">
                <a:solidFill>
                  <a:srgbClr val="00AF4F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00AF4F"/>
                </a:solidFill>
                <a:latin typeface="Courier New"/>
                <a:cs typeface="Courier New"/>
              </a:rPr>
              <a:t>LOVE YOU";</a:t>
            </a:r>
            <a:r>
              <a:rPr sz="1200" b="1" dirty="0">
                <a:solidFill>
                  <a:srgbClr val="00AF4F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00AF4F"/>
                </a:solidFill>
                <a:latin typeface="Courier New"/>
                <a:cs typeface="Courier New"/>
              </a:rPr>
              <a:t>sid:2009;)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8350" y="2445384"/>
            <a:ext cx="2118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0" dirty="0">
                <a:solidFill>
                  <a:srgbClr val="FFBF00"/>
                </a:solidFill>
                <a:latin typeface="Calibri"/>
                <a:cs typeface="Calibri"/>
              </a:rPr>
              <a:t>WHERE</a:t>
            </a:r>
            <a:r>
              <a:rPr sz="1200" b="1" spc="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FFBF00"/>
                </a:solidFill>
                <a:latin typeface="Calibri"/>
                <a:cs typeface="Calibri"/>
              </a:rPr>
              <a:t>-&gt;,</a:t>
            </a:r>
            <a:r>
              <a:rPr sz="1200" b="1" spc="1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FFBF00"/>
                </a:solidFill>
                <a:latin typeface="Calibri"/>
                <a:cs typeface="Calibri"/>
              </a:rPr>
              <a:t>&lt;-,</a:t>
            </a:r>
            <a:r>
              <a:rPr sz="1200" b="1" spc="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FFBF00"/>
                </a:solidFill>
                <a:latin typeface="Calibri"/>
                <a:cs typeface="Calibri"/>
              </a:rPr>
              <a:t>&lt;&gt;)</a:t>
            </a:r>
            <a:r>
              <a:rPr sz="1200" b="1" spc="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200" b="1" spc="85" dirty="0">
                <a:solidFill>
                  <a:srgbClr val="FFBF00"/>
                </a:solidFill>
                <a:latin typeface="Calibri"/>
                <a:cs typeface="Calibri"/>
              </a:rPr>
              <a:t>WHO</a:t>
            </a:r>
            <a:r>
              <a:rPr sz="1200" b="1" spc="1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200" b="1" spc="75" dirty="0">
                <a:solidFill>
                  <a:srgbClr val="FFBF00"/>
                </a:solidFill>
                <a:latin typeface="Calibri"/>
                <a:cs typeface="Calibri"/>
              </a:rPr>
              <a:t>WHAT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2292" y="4759325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60">
                <a:moveTo>
                  <a:pt x="0" y="0"/>
                </a:moveTo>
                <a:lnTo>
                  <a:pt x="1521459" y="0"/>
                </a:lnTo>
              </a:path>
            </a:pathLst>
          </a:custGeom>
          <a:ln w="6350">
            <a:solidFill>
              <a:srgbClr val="878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6364" y="2603817"/>
            <a:ext cx="6884670" cy="2728311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720725" indent="-139700">
              <a:lnSpc>
                <a:spcPct val="100000"/>
              </a:lnSpc>
              <a:spcBef>
                <a:spcPts val="615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720725" algn="l"/>
              </a:tabLst>
            </a:pPr>
            <a:r>
              <a:rPr sz="900" spc="45" dirty="0">
                <a:latin typeface="Calibri"/>
                <a:cs typeface="Calibri"/>
              </a:rPr>
              <a:t>Δομή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του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30" dirty="0">
                <a:latin typeface="Calibri"/>
                <a:cs typeface="Calibri"/>
              </a:rPr>
              <a:t>κανόνα:</a:t>
            </a:r>
            <a:endParaRPr sz="900" dirty="0">
              <a:latin typeface="Calibri"/>
              <a:cs typeface="Calibri"/>
            </a:endParaRPr>
          </a:p>
          <a:p>
            <a:pPr marL="855344" marR="144780" lvl="1" indent="-91440">
              <a:lnSpc>
                <a:spcPts val="930"/>
              </a:lnSpc>
              <a:spcBef>
                <a:spcPts val="114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855344" algn="l"/>
              </a:tabLst>
            </a:pPr>
            <a:r>
              <a:rPr sz="800" b="1" spc="85" dirty="0">
                <a:latin typeface="Calibri"/>
                <a:cs typeface="Calibri"/>
              </a:rPr>
              <a:t>Δράση</a:t>
            </a:r>
            <a:r>
              <a:rPr sz="800" b="1" spc="40" dirty="0">
                <a:latin typeface="Calibri"/>
                <a:cs typeface="Calibri"/>
              </a:rPr>
              <a:t> </a:t>
            </a:r>
            <a:r>
              <a:rPr sz="800" b="1" spc="70" dirty="0">
                <a:latin typeface="Calibri"/>
                <a:cs typeface="Calibri"/>
              </a:rPr>
              <a:t>κόκκινο</a:t>
            </a:r>
            <a:r>
              <a:rPr sz="800" b="1" spc="55" dirty="0">
                <a:latin typeface="Calibri"/>
                <a:cs typeface="Calibri"/>
              </a:rPr>
              <a:t> </a:t>
            </a:r>
            <a:r>
              <a:rPr sz="800" b="1" spc="75" dirty="0">
                <a:solidFill>
                  <a:srgbClr val="FF0000"/>
                </a:solidFill>
                <a:latin typeface="Calibri"/>
                <a:cs typeface="Calibri"/>
              </a:rPr>
              <a:t>χρώμα):</a:t>
            </a:r>
            <a:r>
              <a:rPr sz="8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b="1" spc="70" dirty="0">
                <a:latin typeface="Calibri"/>
                <a:cs typeface="Calibri"/>
              </a:rPr>
              <a:t>ειδοποίηση,</a:t>
            </a:r>
            <a:r>
              <a:rPr sz="800" b="1" spc="40" dirty="0">
                <a:latin typeface="Calibri"/>
                <a:cs typeface="Calibri"/>
              </a:rPr>
              <a:t> </a:t>
            </a:r>
            <a:r>
              <a:rPr sz="800" b="1" spc="85" dirty="0">
                <a:latin typeface="Calibri"/>
                <a:cs typeface="Calibri"/>
              </a:rPr>
              <a:t>πέρασμα</a:t>
            </a:r>
            <a:r>
              <a:rPr sz="800" b="1" spc="4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διακοπή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ελέγχου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του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πακέτου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δεδομένων),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απόρριψη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(απόρριψη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του </a:t>
            </a:r>
            <a:r>
              <a:rPr sz="800" spc="-16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πακέτου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δεδομένων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και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προειδοποίηση)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και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απόρριψη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σφάλματος).</a:t>
            </a:r>
            <a:endParaRPr sz="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BA00"/>
              </a:buClr>
              <a:buFont typeface="Arial"/>
              <a:buChar char="•"/>
            </a:pPr>
            <a:endParaRPr sz="800" dirty="0">
              <a:latin typeface="Calibri"/>
              <a:cs typeface="Calibri"/>
            </a:endParaRPr>
          </a:p>
          <a:p>
            <a:pPr marL="854710" lvl="1" indent="-91440">
              <a:lnSpc>
                <a:spcPct val="100000"/>
              </a:lnSpc>
              <a:buClr>
                <a:srgbClr val="FFBA00"/>
              </a:buClr>
              <a:buSzPct val="150000"/>
              <a:buFont typeface="Arial"/>
              <a:buChar char="•"/>
              <a:tabLst>
                <a:tab pos="854710" algn="l"/>
              </a:tabLst>
            </a:pPr>
            <a:r>
              <a:rPr sz="800" b="1" spc="60" dirty="0">
                <a:latin typeface="Calibri"/>
                <a:cs typeface="Calibri"/>
              </a:rPr>
              <a:t>Κεφαλίδα</a:t>
            </a:r>
            <a:r>
              <a:rPr sz="800" b="1" spc="20" dirty="0">
                <a:latin typeface="Calibri"/>
                <a:cs typeface="Calibri"/>
              </a:rPr>
              <a:t> </a:t>
            </a:r>
            <a:r>
              <a:rPr sz="800" b="1" spc="55" dirty="0">
                <a:latin typeface="Calibri"/>
                <a:cs typeface="Calibri"/>
              </a:rPr>
              <a:t>πράσινο</a:t>
            </a:r>
            <a:r>
              <a:rPr sz="800" b="1" spc="30" dirty="0"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00AF4F"/>
                </a:solidFill>
                <a:latin typeface="Calibri"/>
                <a:cs typeface="Calibri"/>
              </a:rPr>
              <a:t>χρώμα):</a:t>
            </a:r>
            <a:r>
              <a:rPr sz="800" b="1" spc="2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πρωτόκολλο,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διευθύνσεις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IP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θύρες</a:t>
            </a:r>
            <a:endParaRPr sz="800" dirty="0">
              <a:latin typeface="Calibri"/>
              <a:cs typeface="Calibri"/>
            </a:endParaRPr>
          </a:p>
          <a:p>
            <a:pPr marL="1037590" lvl="2" indent="-90805">
              <a:lnSpc>
                <a:spcPct val="100000"/>
              </a:lnSpc>
              <a:spcBef>
                <a:spcPts val="865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1037590" algn="l"/>
              </a:tabLst>
            </a:pPr>
            <a:r>
              <a:rPr sz="650" spc="55" dirty="0">
                <a:latin typeface="Calibri"/>
                <a:cs typeface="Calibri"/>
              </a:rPr>
              <a:t>Οι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διευθύνσεις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IPS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(Intrusion</a:t>
            </a:r>
            <a:r>
              <a:rPr sz="650" spc="4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Prevention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System</a:t>
            </a:r>
            <a:r>
              <a:rPr sz="650" spc="40" dirty="0">
                <a:latin typeface="Calibri"/>
                <a:cs typeface="Calibri"/>
              </a:rPr>
              <a:t> - </a:t>
            </a:r>
            <a:r>
              <a:rPr sz="650" spc="60" dirty="0">
                <a:latin typeface="Calibri"/>
                <a:cs typeface="Calibri"/>
              </a:rPr>
              <a:t>Σύστημα</a:t>
            </a:r>
            <a:r>
              <a:rPr sz="650" spc="45" dirty="0">
                <a:latin typeface="Calibri"/>
                <a:cs typeface="Calibri"/>
              </a:rPr>
              <a:t> </a:t>
            </a:r>
            <a:r>
              <a:rPr sz="650" spc="65" dirty="0">
                <a:latin typeface="Calibri"/>
                <a:cs typeface="Calibri"/>
              </a:rPr>
              <a:t>πρόληψης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εισβολών)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60" dirty="0">
                <a:latin typeface="Calibri"/>
                <a:cs typeface="Calibri"/>
              </a:rPr>
              <a:t>μπορούν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65" dirty="0">
                <a:latin typeface="Calibri"/>
                <a:cs typeface="Calibri"/>
              </a:rPr>
              <a:t>να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65" dirty="0">
                <a:latin typeface="Calibri"/>
                <a:cs typeface="Calibri"/>
              </a:rPr>
              <a:t>δηλωθούν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70" dirty="0">
                <a:latin typeface="Calibri"/>
                <a:cs typeface="Calibri"/>
              </a:rPr>
              <a:t>ως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70" dirty="0">
                <a:latin typeface="Calibri"/>
                <a:cs typeface="Calibri"/>
              </a:rPr>
              <a:t>$HOME_NET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και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55" dirty="0">
                <a:latin typeface="Calibri"/>
                <a:cs typeface="Calibri"/>
              </a:rPr>
              <a:t>$EXTERNAL_NET</a:t>
            </a:r>
            <a:endParaRPr sz="650" dirty="0">
              <a:latin typeface="Calibri"/>
              <a:cs typeface="Calibri"/>
            </a:endParaRPr>
          </a:p>
          <a:p>
            <a:pPr marL="1037590" lvl="2" indent="-90805">
              <a:lnSpc>
                <a:spcPct val="100000"/>
              </a:lnSpc>
              <a:spcBef>
                <a:spcPts val="910"/>
              </a:spcBef>
              <a:buClr>
                <a:srgbClr val="FFBA00"/>
              </a:buClr>
              <a:buSzPct val="153846"/>
              <a:buFont typeface="Arial"/>
              <a:buChar char="•"/>
              <a:tabLst>
                <a:tab pos="1037590" algn="l"/>
              </a:tabLst>
            </a:pPr>
            <a:r>
              <a:rPr sz="650" spc="40" dirty="0">
                <a:latin typeface="Calibri"/>
                <a:cs typeface="Calibri"/>
              </a:rPr>
              <a:t>Και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οι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δύο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μεταβλητές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αντιπροσωπεύουν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ένα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εύρος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IP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50" dirty="0">
                <a:latin typeface="Calibri"/>
                <a:cs typeface="Calibri"/>
              </a:rPr>
              <a:t>που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καθορίζεται</a:t>
            </a:r>
            <a:r>
              <a:rPr sz="650" spc="20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στο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αρχείο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45" dirty="0">
                <a:latin typeface="Calibri"/>
                <a:cs typeface="Calibri"/>
              </a:rPr>
              <a:t>διαρθρώσεων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i="1" spc="35" dirty="0">
                <a:latin typeface="Calibri"/>
                <a:cs typeface="Calibri"/>
              </a:rPr>
              <a:t>snort.conf</a:t>
            </a:r>
            <a:endParaRPr sz="65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FFBA00"/>
              </a:buClr>
              <a:buFont typeface="Arial"/>
              <a:buChar char="•"/>
            </a:pPr>
            <a:endParaRPr sz="800" dirty="0">
              <a:latin typeface="Calibri"/>
              <a:cs typeface="Calibri"/>
            </a:endParaRPr>
          </a:p>
          <a:p>
            <a:pPr marL="855344" marR="5080" lvl="1" indent="-91440">
              <a:lnSpc>
                <a:spcPts val="930"/>
              </a:lnSpc>
              <a:buClr>
                <a:srgbClr val="FFBA00"/>
              </a:buClr>
              <a:buSzPct val="150000"/>
              <a:buFont typeface="Arial"/>
              <a:buChar char="•"/>
              <a:tabLst>
                <a:tab pos="855344" algn="l"/>
              </a:tabLst>
            </a:pPr>
            <a:r>
              <a:rPr sz="800" b="1" spc="50" dirty="0">
                <a:latin typeface="Calibri"/>
                <a:cs typeface="Calibri"/>
              </a:rPr>
              <a:t>Επιλογές</a:t>
            </a:r>
            <a:r>
              <a:rPr sz="800" b="1" spc="30" dirty="0">
                <a:latin typeface="Calibri"/>
                <a:cs typeface="Calibri"/>
              </a:rPr>
              <a:t> </a:t>
            </a:r>
            <a:r>
              <a:rPr sz="800" b="1" spc="60" dirty="0">
                <a:latin typeface="Calibri"/>
                <a:cs typeface="Calibri"/>
              </a:rPr>
              <a:t>κανόνων</a:t>
            </a:r>
            <a:r>
              <a:rPr sz="800" b="1" spc="35" dirty="0">
                <a:latin typeface="Calibri"/>
                <a:cs typeface="Calibri"/>
              </a:rPr>
              <a:t> </a:t>
            </a:r>
            <a:r>
              <a:rPr sz="800" b="1" spc="55" dirty="0">
                <a:latin typeface="Calibri"/>
                <a:cs typeface="Calibri"/>
              </a:rPr>
              <a:t>(μπλε</a:t>
            </a:r>
            <a:r>
              <a:rPr sz="800" b="1" spc="30" dirty="0">
                <a:latin typeface="Calibri"/>
                <a:cs typeface="Calibri"/>
              </a:rPr>
              <a:t> </a:t>
            </a:r>
            <a:r>
              <a:rPr sz="800" b="1" spc="55" dirty="0">
                <a:solidFill>
                  <a:srgbClr val="00AFEF"/>
                </a:solidFill>
                <a:latin typeface="Calibri"/>
                <a:cs typeface="Calibri"/>
              </a:rPr>
              <a:t>χρώμα):</a:t>
            </a:r>
            <a:r>
              <a:rPr sz="800" b="1" spc="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spc="65" dirty="0">
                <a:latin typeface="Calibri"/>
                <a:cs typeface="Calibri"/>
              </a:rPr>
              <a:t>msg</a:t>
            </a:r>
            <a:r>
              <a:rPr sz="800" b="1" spc="35" dirty="0">
                <a:latin typeface="Calibri"/>
                <a:cs typeface="Calibri"/>
              </a:rPr>
              <a:t> </a:t>
            </a:r>
            <a:r>
              <a:rPr sz="800" b="1" spc="55" dirty="0">
                <a:latin typeface="Calibri"/>
                <a:cs typeface="Calibri"/>
              </a:rPr>
              <a:t>(</a:t>
            </a:r>
            <a:r>
              <a:rPr sz="800" spc="55" dirty="0">
                <a:latin typeface="Calibri"/>
                <a:cs typeface="Calibri"/>
              </a:rPr>
              <a:t>μήνυμα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που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πρέπει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να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αναπαρασταθεί/αποθηκευτεί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στο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αρχείο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καταγραφής),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sid: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το </a:t>
            </a:r>
            <a:r>
              <a:rPr sz="800" spc="6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αναγνωριστικό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του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κανόνα,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το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οποίο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πρέπει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να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είναι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κ.λπ.</a:t>
            </a:r>
            <a:endParaRPr sz="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FFBA00"/>
              </a:buClr>
              <a:buFont typeface="Arial"/>
              <a:buChar char="•"/>
            </a:pPr>
            <a:endParaRPr sz="850" dirty="0">
              <a:latin typeface="Calibri"/>
              <a:cs typeface="Calibri"/>
            </a:endParaRPr>
          </a:p>
          <a:p>
            <a:pPr marL="720725" indent="-139700">
              <a:lnSpc>
                <a:spcPct val="100000"/>
              </a:lnSpc>
              <a:buClr>
                <a:srgbClr val="FFBA00"/>
              </a:buClr>
              <a:buSzPct val="155555"/>
              <a:buFont typeface="Arial"/>
              <a:buChar char="•"/>
              <a:tabLst>
                <a:tab pos="720725" algn="l"/>
              </a:tabLst>
            </a:pPr>
            <a:r>
              <a:rPr sz="900" spc="55" dirty="0">
                <a:latin typeface="Calibri"/>
                <a:cs typeface="Calibri"/>
              </a:rPr>
              <a:t>Συνιστάται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η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πρόσβαση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στην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επίσημη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τεκμηρίωση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του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SNORT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για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να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εξερευνήσετε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όλες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τις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πιθανές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επιλογές:</a:t>
            </a:r>
            <a:endParaRPr sz="900" dirty="0">
              <a:latin typeface="Calibri"/>
              <a:cs typeface="Calibri"/>
            </a:endParaRPr>
          </a:p>
          <a:p>
            <a:pPr marL="854710" lvl="1" indent="-91440">
              <a:lnSpc>
                <a:spcPct val="100000"/>
              </a:lnSpc>
              <a:spcBef>
                <a:spcPts val="96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854710" algn="l"/>
              </a:tabLst>
            </a:pPr>
            <a:r>
              <a:rPr sz="800" spc="50" dirty="0">
                <a:latin typeface="Calibri"/>
                <a:cs typeface="Calibri"/>
              </a:rPr>
              <a:t>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εγκατάσταση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του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Snortείναι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σύνθετη):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15" dirty="0">
                <a:latin typeface="Calibri"/>
                <a:cs typeface="Calibri"/>
              </a:rPr>
              <a:t>https</a:t>
            </a:r>
            <a:r>
              <a:rPr sz="800" spc="15" dirty="0">
                <a:solidFill>
                  <a:srgbClr val="87872D"/>
                </a:solidFill>
                <a:latin typeface="Calibri"/>
                <a:cs typeface="Calibri"/>
              </a:rPr>
              <a:t>://docs.snort.org/start/installation</a:t>
            </a:r>
            <a:endParaRPr sz="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BA00"/>
              </a:buClr>
              <a:buFont typeface="Arial"/>
              <a:buChar char="•"/>
            </a:pPr>
            <a:endParaRPr sz="750" dirty="0">
              <a:latin typeface="Calibri"/>
              <a:cs typeface="Calibri"/>
            </a:endParaRPr>
          </a:p>
          <a:p>
            <a:pPr marL="897890" lvl="1" indent="-134620">
              <a:lnSpc>
                <a:spcPct val="100000"/>
              </a:lnSpc>
              <a:buClr>
                <a:srgbClr val="FFBA00"/>
              </a:buClr>
              <a:buSzPct val="150000"/>
              <a:buFont typeface="Arial"/>
              <a:buChar char="•"/>
              <a:tabLst>
                <a:tab pos="897890" algn="l"/>
              </a:tabLst>
            </a:pPr>
            <a:r>
              <a:rPr sz="800" spc="55" dirty="0">
                <a:latin typeface="Calibri"/>
                <a:cs typeface="Calibri"/>
              </a:rPr>
              <a:t>Παραδείγματα:</a:t>
            </a:r>
            <a:r>
              <a:rPr sz="80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800" u="sng" spc="4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https://paginas.fe.up.pt/~mgi98020/pgr/writing_snort_rules.htm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46320" y="0"/>
            <a:ext cx="7345680" cy="6880225"/>
            <a:chOff x="4846320" y="0"/>
            <a:chExt cx="734568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7572" y="0"/>
              <a:ext cx="4944427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5845" y="2145347"/>
              <a:ext cx="3861117" cy="23637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51082" y="2140585"/>
              <a:ext cx="3870960" cy="2373630"/>
            </a:xfrm>
            <a:custGeom>
              <a:avLst/>
              <a:gdLst/>
              <a:ahLst/>
              <a:cxnLst/>
              <a:rect l="l" t="t" r="r" b="b"/>
              <a:pathLst>
                <a:path w="3870959" h="2373629">
                  <a:moveTo>
                    <a:pt x="0" y="0"/>
                  </a:moveTo>
                  <a:lnTo>
                    <a:pt x="3870642" y="0"/>
                  </a:lnTo>
                  <a:lnTo>
                    <a:pt x="3870642" y="2373312"/>
                  </a:lnTo>
                  <a:lnTo>
                    <a:pt x="0" y="237331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5845" y="4618037"/>
              <a:ext cx="3861117" cy="14414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51082" y="4613275"/>
              <a:ext cx="3870960" cy="1450975"/>
            </a:xfrm>
            <a:custGeom>
              <a:avLst/>
              <a:gdLst/>
              <a:ahLst/>
              <a:cxnLst/>
              <a:rect l="l" t="t" r="r" b="b"/>
              <a:pathLst>
                <a:path w="3870959" h="1450975">
                  <a:moveTo>
                    <a:pt x="0" y="0"/>
                  </a:moveTo>
                  <a:lnTo>
                    <a:pt x="3870642" y="0"/>
                  </a:lnTo>
                  <a:lnTo>
                    <a:pt x="3870642" y="1450975"/>
                  </a:lnTo>
                  <a:lnTo>
                    <a:pt x="0" y="1450975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22360" y="2294572"/>
              <a:ext cx="450215" cy="214629"/>
            </a:xfrm>
            <a:custGeom>
              <a:avLst/>
              <a:gdLst/>
              <a:ahLst/>
              <a:cxnLst/>
              <a:rect l="l" t="t" r="r" b="b"/>
              <a:pathLst>
                <a:path w="450215" h="214630">
                  <a:moveTo>
                    <a:pt x="342582" y="0"/>
                  </a:moveTo>
                  <a:lnTo>
                    <a:pt x="342582" y="53657"/>
                  </a:lnTo>
                  <a:lnTo>
                    <a:pt x="0" y="53657"/>
                  </a:lnTo>
                  <a:lnTo>
                    <a:pt x="0" y="160972"/>
                  </a:lnTo>
                  <a:lnTo>
                    <a:pt x="342582" y="160972"/>
                  </a:lnTo>
                  <a:lnTo>
                    <a:pt x="342582" y="214629"/>
                  </a:lnTo>
                  <a:lnTo>
                    <a:pt x="449897" y="107314"/>
                  </a:lnTo>
                  <a:lnTo>
                    <a:pt x="342582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22360" y="2294572"/>
              <a:ext cx="450215" cy="214629"/>
            </a:xfrm>
            <a:custGeom>
              <a:avLst/>
              <a:gdLst/>
              <a:ahLst/>
              <a:cxnLst/>
              <a:rect l="l" t="t" r="r" b="b"/>
              <a:pathLst>
                <a:path w="450215" h="214630">
                  <a:moveTo>
                    <a:pt x="342582" y="214629"/>
                  </a:moveTo>
                  <a:lnTo>
                    <a:pt x="342582" y="160972"/>
                  </a:lnTo>
                  <a:lnTo>
                    <a:pt x="0" y="160972"/>
                  </a:lnTo>
                  <a:lnTo>
                    <a:pt x="0" y="53657"/>
                  </a:lnTo>
                  <a:lnTo>
                    <a:pt x="342582" y="53657"/>
                  </a:lnTo>
                  <a:lnTo>
                    <a:pt x="342582" y="0"/>
                  </a:lnTo>
                  <a:lnTo>
                    <a:pt x="449897" y="107314"/>
                  </a:lnTo>
                  <a:lnTo>
                    <a:pt x="342582" y="214629"/>
                  </a:lnTo>
                </a:path>
              </a:pathLst>
            </a:custGeom>
            <a:ln w="158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22360" y="4785995"/>
              <a:ext cx="450215" cy="214629"/>
            </a:xfrm>
            <a:custGeom>
              <a:avLst/>
              <a:gdLst/>
              <a:ahLst/>
              <a:cxnLst/>
              <a:rect l="l" t="t" r="r" b="b"/>
              <a:pathLst>
                <a:path w="450215" h="214629">
                  <a:moveTo>
                    <a:pt x="342582" y="0"/>
                  </a:moveTo>
                  <a:lnTo>
                    <a:pt x="342582" y="53657"/>
                  </a:lnTo>
                  <a:lnTo>
                    <a:pt x="0" y="53657"/>
                  </a:lnTo>
                  <a:lnTo>
                    <a:pt x="0" y="160972"/>
                  </a:lnTo>
                  <a:lnTo>
                    <a:pt x="342582" y="160972"/>
                  </a:lnTo>
                  <a:lnTo>
                    <a:pt x="342582" y="214629"/>
                  </a:lnTo>
                  <a:lnTo>
                    <a:pt x="449897" y="107314"/>
                  </a:lnTo>
                  <a:lnTo>
                    <a:pt x="342582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22360" y="4785995"/>
              <a:ext cx="450215" cy="214629"/>
            </a:xfrm>
            <a:custGeom>
              <a:avLst/>
              <a:gdLst/>
              <a:ahLst/>
              <a:cxnLst/>
              <a:rect l="l" t="t" r="r" b="b"/>
              <a:pathLst>
                <a:path w="450215" h="214629">
                  <a:moveTo>
                    <a:pt x="342582" y="214629"/>
                  </a:moveTo>
                  <a:lnTo>
                    <a:pt x="342582" y="160972"/>
                  </a:lnTo>
                  <a:lnTo>
                    <a:pt x="0" y="160972"/>
                  </a:lnTo>
                  <a:lnTo>
                    <a:pt x="0" y="53657"/>
                  </a:lnTo>
                  <a:lnTo>
                    <a:pt x="342582" y="53657"/>
                  </a:lnTo>
                  <a:lnTo>
                    <a:pt x="342582" y="0"/>
                  </a:lnTo>
                  <a:lnTo>
                    <a:pt x="449897" y="107314"/>
                  </a:lnTo>
                  <a:lnTo>
                    <a:pt x="342582" y="214629"/>
                  </a:lnTo>
                </a:path>
              </a:pathLst>
            </a:custGeom>
            <a:ln w="158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55344" y="779145"/>
            <a:ext cx="523684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Διαρθρώσεις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4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z="18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1515" y="1500187"/>
            <a:ext cx="554101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3505" marR="5080" indent="-91440">
              <a:lnSpc>
                <a:spcPts val="1400"/>
              </a:lnSpc>
              <a:spcBef>
                <a:spcPts val="18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spc="90" dirty="0">
                <a:latin typeface="Calibri"/>
                <a:cs typeface="Calibri"/>
              </a:rPr>
              <a:t>Υπάρχουν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διαδικτυακοί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αναλυτές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με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στατικούς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κανόνες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που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βοηθούν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τους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μελλοντικούς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ειδικούς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ξεκινήσουν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στον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τομέα.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4394" y="1999615"/>
            <a:ext cx="3167380" cy="4933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4139" marR="5080" indent="-91440">
              <a:lnSpc>
                <a:spcPct val="101600"/>
              </a:lnSpc>
              <a:spcBef>
                <a:spcPts val="8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04139" algn="l"/>
              </a:tabLst>
            </a:pPr>
            <a:r>
              <a:rPr sz="900" b="1" spc="80" dirty="0">
                <a:latin typeface="Calibri"/>
                <a:cs typeface="Calibri"/>
              </a:rPr>
              <a:t>Snorpy: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ένας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διαδικτυακός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85" dirty="0">
                <a:latin typeface="Calibri"/>
                <a:cs typeface="Calibri"/>
              </a:rPr>
              <a:t>δημιουργός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κανόνων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που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παρέχεται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από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τον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C.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Davis</a:t>
            </a:r>
            <a:endParaRPr sz="9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425"/>
              </a:spcBef>
            </a:pPr>
            <a:r>
              <a:rPr sz="900" spc="40" dirty="0">
                <a:latin typeface="Calibri"/>
                <a:cs typeface="Calibri"/>
              </a:rPr>
              <a:t>URL: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http://snorpy.cyb3rs3c.</a:t>
            </a:r>
            <a:r>
              <a:rPr sz="9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net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4394" y="4353559"/>
            <a:ext cx="3284854" cy="6311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4139" marR="5080" indent="-91440">
              <a:lnSpc>
                <a:spcPct val="101600"/>
              </a:lnSpc>
              <a:spcBef>
                <a:spcPts val="8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52400" algn="l"/>
              </a:tabLst>
            </a:pPr>
            <a:r>
              <a:rPr dirty="0"/>
              <a:t>	</a:t>
            </a:r>
            <a:r>
              <a:rPr sz="900" b="1" spc="65" dirty="0">
                <a:latin typeface="Calibri"/>
                <a:cs typeface="Calibri"/>
              </a:rPr>
              <a:t>Το </a:t>
            </a:r>
            <a:r>
              <a:rPr sz="900" b="1" spc="55" dirty="0">
                <a:latin typeface="Calibri"/>
                <a:cs typeface="Calibri"/>
              </a:rPr>
              <a:t>Snort Analyzer, </a:t>
            </a:r>
            <a:r>
              <a:rPr sz="900" spc="70" dirty="0">
                <a:latin typeface="Calibri"/>
                <a:cs typeface="Calibri"/>
              </a:rPr>
              <a:t>που </a:t>
            </a:r>
            <a:r>
              <a:rPr sz="900" spc="60" dirty="0">
                <a:latin typeface="Calibri"/>
                <a:cs typeface="Calibri"/>
              </a:rPr>
              <a:t>παρέχεται </a:t>
            </a:r>
            <a:r>
              <a:rPr sz="900" spc="70" dirty="0">
                <a:latin typeface="Calibri"/>
                <a:cs typeface="Calibri"/>
              </a:rPr>
              <a:t>από </a:t>
            </a:r>
            <a:r>
              <a:rPr sz="900" spc="60" dirty="0">
                <a:latin typeface="Calibri"/>
                <a:cs typeface="Calibri"/>
              </a:rPr>
              <a:t>την </a:t>
            </a:r>
            <a:r>
              <a:rPr sz="900" spc="45" dirty="0">
                <a:latin typeface="Calibri"/>
                <a:cs typeface="Calibri"/>
              </a:rPr>
              <a:t>asecuritysite, 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επιτρέπει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την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ανάλυση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κανόνων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με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βάση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τις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ακατέργαστες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καταγραφές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υπάρχουσας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κίνησης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(.pcap)</a:t>
            </a:r>
            <a:endParaRPr sz="90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415"/>
              </a:spcBef>
            </a:pPr>
            <a:r>
              <a:rPr sz="900" spc="40" dirty="0">
                <a:latin typeface="Calibri"/>
                <a:cs typeface="Calibri"/>
              </a:rPr>
              <a:t>URL: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https://asecuritysite.com/forensics/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5835" y="5035550"/>
            <a:ext cx="23221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4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snort?fname=bit.pcap&amp;rulesname=bit.rules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364" y="5524182"/>
            <a:ext cx="3622675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ts val="580"/>
              </a:lnSpc>
              <a:spcBef>
                <a:spcPts val="100"/>
              </a:spcBef>
            </a:pPr>
            <a:r>
              <a:rPr sz="500" spc="30" dirty="0">
                <a:latin typeface="Calibri"/>
                <a:cs typeface="Calibri"/>
                <a:hlinkClick r:id="rId7"/>
              </a:rPr>
              <a:t>Πηγή:</a:t>
            </a:r>
            <a:r>
              <a:rPr sz="500" dirty="0">
                <a:latin typeface="Calibri"/>
                <a:cs typeface="Calibri"/>
                <a:hlinkClick r:id="rId7"/>
              </a:rPr>
              <a:t> </a:t>
            </a:r>
            <a:r>
              <a:rPr sz="500" spc="25" dirty="0">
                <a:latin typeface="Calibri"/>
                <a:cs typeface="Calibri"/>
                <a:hlinkClick r:id="rId7"/>
              </a:rPr>
              <a:t>Davis,</a:t>
            </a:r>
            <a:r>
              <a:rPr sz="500" spc="10" dirty="0">
                <a:latin typeface="Calibri"/>
                <a:cs typeface="Calibri"/>
                <a:hlinkClick r:id="rId7"/>
              </a:rPr>
              <a:t> </a:t>
            </a:r>
            <a:r>
              <a:rPr sz="500" spc="30" dirty="0">
                <a:latin typeface="Calibri"/>
                <a:cs typeface="Calibri"/>
                <a:hlinkClick r:id="rId7"/>
              </a:rPr>
              <a:t>"Snorpy",</a:t>
            </a:r>
            <a:r>
              <a:rPr sz="500" spc="10" dirty="0">
                <a:latin typeface="Calibri"/>
                <a:cs typeface="Calibri"/>
                <a:hlinkClick r:id="rId7"/>
              </a:rPr>
              <a:t> </a:t>
            </a:r>
            <a:r>
              <a:rPr sz="500" spc="30" dirty="0">
                <a:latin typeface="Calibri"/>
                <a:cs typeface="Calibri"/>
              </a:rPr>
              <a:t>2024.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URL:</a:t>
            </a:r>
            <a:endParaRPr sz="500">
              <a:latin typeface="Calibri"/>
              <a:cs typeface="Calibri"/>
            </a:endParaRPr>
          </a:p>
          <a:p>
            <a:pPr marL="34925">
              <a:lnSpc>
                <a:spcPts val="580"/>
              </a:lnSpc>
            </a:pP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http://snorpy.cyb3rs3c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.ne</a:t>
            </a:r>
            <a:r>
              <a:rPr sz="500" spc="25" dirty="0">
                <a:solidFill>
                  <a:srgbClr val="87872D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  <a:spcBef>
                <a:spcPts val="45"/>
              </a:spcBef>
            </a:pPr>
            <a:r>
              <a:rPr sz="500" spc="30" dirty="0">
                <a:latin typeface="Calibri"/>
                <a:cs typeface="Calibri"/>
              </a:rPr>
              <a:t>Πηγή: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J</a:t>
            </a:r>
            <a:r>
              <a:rPr sz="500" spc="45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(2024).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Snort</a:t>
            </a:r>
            <a:r>
              <a:rPr sz="500" spc="45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Analyser.</a:t>
            </a:r>
            <a:r>
              <a:rPr sz="500" spc="45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Asecuritysite.com</a:t>
            </a:r>
            <a:r>
              <a:rPr sz="500" spc="5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URL:</a:t>
            </a:r>
            <a:r>
              <a:rPr sz="500" spc="4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https</a:t>
            </a:r>
            <a:r>
              <a:rPr sz="500" u="sng" spc="3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asecuritysite.com/forensics/snor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22740" y="4227512"/>
            <a:ext cx="2672715" cy="628015"/>
          </a:xfrm>
          <a:prstGeom prst="rect">
            <a:avLst/>
          </a:prstGeom>
          <a:solidFill>
            <a:srgbClr val="FFFFFF"/>
          </a:solidFill>
          <a:ln w="41275">
            <a:solidFill>
              <a:srgbClr val="BF000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109855" marR="493395" indent="377825">
              <a:lnSpc>
                <a:spcPts val="1030"/>
              </a:lnSpc>
              <a:spcBef>
                <a:spcPts val="745"/>
              </a:spcBef>
            </a:pPr>
            <a:r>
              <a:rPr sz="900" spc="50" dirty="0">
                <a:latin typeface="Calibri"/>
                <a:cs typeface="Calibri"/>
              </a:rPr>
              <a:t>Είναι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ένας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απλός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τρόπος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για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να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καταλάβετε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πώς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λειτουργεί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Snort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22740" y="2028189"/>
            <a:ext cx="2664460" cy="554990"/>
          </a:xfrm>
          <a:prstGeom prst="rect">
            <a:avLst/>
          </a:prstGeom>
          <a:solidFill>
            <a:srgbClr val="FFFFFF"/>
          </a:solidFill>
          <a:ln w="41275">
            <a:solidFill>
              <a:srgbClr val="BF0000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174625">
              <a:lnSpc>
                <a:spcPts val="1055"/>
              </a:lnSpc>
              <a:spcBef>
                <a:spcPts val="384"/>
              </a:spcBef>
            </a:pPr>
            <a:r>
              <a:rPr sz="900" spc="50" dirty="0">
                <a:latin typeface="Calibri"/>
                <a:cs typeface="Calibri"/>
              </a:rPr>
              <a:t>Είναι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ένας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απλός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τρόπος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σχεδιασμού</a:t>
            </a:r>
            <a:endParaRPr sz="900">
              <a:latin typeface="Calibri"/>
              <a:cs typeface="Calibri"/>
            </a:endParaRPr>
          </a:p>
          <a:p>
            <a:pPr marL="786130">
              <a:lnSpc>
                <a:spcPts val="1055"/>
              </a:lnSpc>
            </a:pPr>
            <a:r>
              <a:rPr sz="900" spc="65" dirty="0">
                <a:latin typeface="Calibri"/>
                <a:cs typeface="Calibri"/>
              </a:rPr>
              <a:t>κανόνων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στο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Snort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26787" y="5765800"/>
            <a:ext cx="1130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7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3900" y="0"/>
            <a:ext cx="7658100" cy="6880225"/>
            <a:chOff x="4533900" y="0"/>
            <a:chExt cx="765810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7572" y="0"/>
              <a:ext cx="4944427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0175" y="1638935"/>
              <a:ext cx="6438265" cy="24037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05412" y="1634172"/>
              <a:ext cx="6447790" cy="2413635"/>
            </a:xfrm>
            <a:custGeom>
              <a:avLst/>
              <a:gdLst/>
              <a:ahLst/>
              <a:cxnLst/>
              <a:rect l="l" t="t" r="r" b="b"/>
              <a:pathLst>
                <a:path w="6447790" h="2413635">
                  <a:moveTo>
                    <a:pt x="0" y="0"/>
                  </a:moveTo>
                  <a:lnTo>
                    <a:pt x="6447790" y="0"/>
                  </a:lnTo>
                  <a:lnTo>
                    <a:pt x="6447790" y="2413317"/>
                  </a:lnTo>
                  <a:lnTo>
                    <a:pt x="0" y="241331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64697" y="2551112"/>
              <a:ext cx="703580" cy="442595"/>
            </a:xfrm>
            <a:custGeom>
              <a:avLst/>
              <a:gdLst/>
              <a:ahLst/>
              <a:cxnLst/>
              <a:rect l="l" t="t" r="r" b="b"/>
              <a:pathLst>
                <a:path w="703579" h="442594">
                  <a:moveTo>
                    <a:pt x="580707" y="0"/>
                  </a:moveTo>
                  <a:lnTo>
                    <a:pt x="602297" y="40004"/>
                  </a:lnTo>
                  <a:lnTo>
                    <a:pt x="0" y="362902"/>
                  </a:lnTo>
                  <a:lnTo>
                    <a:pt x="42862" y="442595"/>
                  </a:lnTo>
                  <a:lnTo>
                    <a:pt x="644842" y="119697"/>
                  </a:lnTo>
                  <a:lnTo>
                    <a:pt x="678359" y="119697"/>
                  </a:lnTo>
                  <a:lnTo>
                    <a:pt x="703262" y="36829"/>
                  </a:lnTo>
                  <a:lnTo>
                    <a:pt x="580707" y="0"/>
                  </a:lnTo>
                  <a:close/>
                </a:path>
                <a:path w="703579" h="442594">
                  <a:moveTo>
                    <a:pt x="678359" y="119697"/>
                  </a:moveTo>
                  <a:lnTo>
                    <a:pt x="644842" y="119697"/>
                  </a:lnTo>
                  <a:lnTo>
                    <a:pt x="666432" y="159385"/>
                  </a:lnTo>
                  <a:lnTo>
                    <a:pt x="678359" y="119697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64697" y="2551112"/>
              <a:ext cx="703580" cy="442595"/>
            </a:xfrm>
            <a:custGeom>
              <a:avLst/>
              <a:gdLst/>
              <a:ahLst/>
              <a:cxnLst/>
              <a:rect l="l" t="t" r="r" b="b"/>
              <a:pathLst>
                <a:path w="703579" h="442594">
                  <a:moveTo>
                    <a:pt x="666432" y="159385"/>
                  </a:moveTo>
                  <a:lnTo>
                    <a:pt x="644842" y="119697"/>
                  </a:lnTo>
                  <a:lnTo>
                    <a:pt x="42862" y="442595"/>
                  </a:lnTo>
                  <a:lnTo>
                    <a:pt x="0" y="362902"/>
                  </a:lnTo>
                  <a:lnTo>
                    <a:pt x="602297" y="40004"/>
                  </a:lnTo>
                  <a:lnTo>
                    <a:pt x="580707" y="0"/>
                  </a:lnTo>
                  <a:lnTo>
                    <a:pt x="703262" y="36829"/>
                  </a:lnTo>
                  <a:lnTo>
                    <a:pt x="666432" y="159385"/>
                  </a:lnTo>
                </a:path>
              </a:pathLst>
            </a:custGeom>
            <a:ln w="15874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6760" y="6336347"/>
              <a:ext cx="5817235" cy="2828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21997" y="6331584"/>
              <a:ext cx="5826760" cy="292735"/>
            </a:xfrm>
            <a:custGeom>
              <a:avLst/>
              <a:gdLst/>
              <a:ahLst/>
              <a:cxnLst/>
              <a:rect l="l" t="t" r="r" b="b"/>
              <a:pathLst>
                <a:path w="5826759" h="292734">
                  <a:moveTo>
                    <a:pt x="0" y="0"/>
                  </a:moveTo>
                  <a:lnTo>
                    <a:pt x="5826760" y="0"/>
                  </a:lnTo>
                  <a:lnTo>
                    <a:pt x="5826760" y="292417"/>
                  </a:lnTo>
                  <a:lnTo>
                    <a:pt x="0" y="292417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8145" y="4090670"/>
              <a:ext cx="3628389" cy="21605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13382" y="4085907"/>
              <a:ext cx="3637915" cy="2170430"/>
            </a:xfrm>
            <a:custGeom>
              <a:avLst/>
              <a:gdLst/>
              <a:ahLst/>
              <a:cxnLst/>
              <a:rect l="l" t="t" r="r" b="b"/>
              <a:pathLst>
                <a:path w="3637915" h="2170429">
                  <a:moveTo>
                    <a:pt x="0" y="0"/>
                  </a:moveTo>
                  <a:lnTo>
                    <a:pt x="3637914" y="0"/>
                  </a:lnTo>
                  <a:lnTo>
                    <a:pt x="3637914" y="2170112"/>
                  </a:lnTo>
                  <a:lnTo>
                    <a:pt x="0" y="217011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93547" y="3495675"/>
              <a:ext cx="288290" cy="2755900"/>
            </a:xfrm>
            <a:custGeom>
              <a:avLst/>
              <a:gdLst/>
              <a:ahLst/>
              <a:cxnLst/>
              <a:rect l="l" t="t" r="r" b="b"/>
              <a:pathLst>
                <a:path w="288290" h="2755900">
                  <a:moveTo>
                    <a:pt x="287972" y="2611755"/>
                  </a:moveTo>
                  <a:lnTo>
                    <a:pt x="0" y="2611755"/>
                  </a:lnTo>
                  <a:lnTo>
                    <a:pt x="144145" y="2755582"/>
                  </a:lnTo>
                  <a:lnTo>
                    <a:pt x="287972" y="2611755"/>
                  </a:lnTo>
                  <a:close/>
                </a:path>
                <a:path w="288290" h="2755900">
                  <a:moveTo>
                    <a:pt x="215900" y="0"/>
                  </a:moveTo>
                  <a:lnTo>
                    <a:pt x="72072" y="0"/>
                  </a:lnTo>
                  <a:lnTo>
                    <a:pt x="72072" y="2611755"/>
                  </a:lnTo>
                  <a:lnTo>
                    <a:pt x="215900" y="2611755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93547" y="3495675"/>
              <a:ext cx="288290" cy="2755900"/>
            </a:xfrm>
            <a:custGeom>
              <a:avLst/>
              <a:gdLst/>
              <a:ahLst/>
              <a:cxnLst/>
              <a:rect l="l" t="t" r="r" b="b"/>
              <a:pathLst>
                <a:path w="288290" h="2755900">
                  <a:moveTo>
                    <a:pt x="0" y="2611755"/>
                  </a:moveTo>
                  <a:lnTo>
                    <a:pt x="72072" y="2611755"/>
                  </a:lnTo>
                  <a:lnTo>
                    <a:pt x="72072" y="0"/>
                  </a:lnTo>
                  <a:lnTo>
                    <a:pt x="215900" y="0"/>
                  </a:lnTo>
                  <a:lnTo>
                    <a:pt x="215900" y="2611755"/>
                  </a:lnTo>
                  <a:lnTo>
                    <a:pt x="287972" y="2611755"/>
                  </a:lnTo>
                  <a:lnTo>
                    <a:pt x="144145" y="2755582"/>
                  </a:lnTo>
                  <a:lnTo>
                    <a:pt x="0" y="2611755"/>
                  </a:lnTo>
                </a:path>
              </a:pathLst>
            </a:custGeom>
            <a:ln w="15875">
              <a:solidFill>
                <a:srgbClr val="BC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09764" y="4835207"/>
              <a:ext cx="1008380" cy="288290"/>
            </a:xfrm>
            <a:custGeom>
              <a:avLst/>
              <a:gdLst/>
              <a:ahLst/>
              <a:cxnLst/>
              <a:rect l="l" t="t" r="r" b="b"/>
              <a:pathLst>
                <a:path w="1008379" h="288289">
                  <a:moveTo>
                    <a:pt x="864552" y="0"/>
                  </a:moveTo>
                  <a:lnTo>
                    <a:pt x="864552" y="72072"/>
                  </a:lnTo>
                  <a:lnTo>
                    <a:pt x="0" y="72072"/>
                  </a:lnTo>
                  <a:lnTo>
                    <a:pt x="0" y="215899"/>
                  </a:lnTo>
                  <a:lnTo>
                    <a:pt x="864552" y="215899"/>
                  </a:lnTo>
                  <a:lnTo>
                    <a:pt x="864552" y="287972"/>
                  </a:lnTo>
                  <a:lnTo>
                    <a:pt x="1008379" y="144144"/>
                  </a:lnTo>
                  <a:lnTo>
                    <a:pt x="864552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09764" y="4835207"/>
              <a:ext cx="1008380" cy="288290"/>
            </a:xfrm>
            <a:custGeom>
              <a:avLst/>
              <a:gdLst/>
              <a:ahLst/>
              <a:cxnLst/>
              <a:rect l="l" t="t" r="r" b="b"/>
              <a:pathLst>
                <a:path w="1008379" h="288289">
                  <a:moveTo>
                    <a:pt x="864552" y="287972"/>
                  </a:moveTo>
                  <a:lnTo>
                    <a:pt x="864552" y="215899"/>
                  </a:lnTo>
                  <a:lnTo>
                    <a:pt x="0" y="215899"/>
                  </a:lnTo>
                  <a:lnTo>
                    <a:pt x="0" y="72072"/>
                  </a:lnTo>
                  <a:lnTo>
                    <a:pt x="864552" y="72072"/>
                  </a:lnTo>
                  <a:lnTo>
                    <a:pt x="864552" y="0"/>
                  </a:lnTo>
                  <a:lnTo>
                    <a:pt x="1008379" y="144144"/>
                  </a:lnTo>
                  <a:lnTo>
                    <a:pt x="864552" y="287972"/>
                  </a:lnTo>
                </a:path>
              </a:pathLst>
            </a:custGeom>
            <a:ln w="15875">
              <a:solidFill>
                <a:srgbClr val="BC8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49945" y="6336347"/>
              <a:ext cx="575945" cy="162560"/>
            </a:xfrm>
            <a:custGeom>
              <a:avLst/>
              <a:gdLst/>
              <a:ahLst/>
              <a:cxnLst/>
              <a:rect l="l" t="t" r="r" b="b"/>
              <a:pathLst>
                <a:path w="575945" h="162560">
                  <a:moveTo>
                    <a:pt x="0" y="0"/>
                  </a:moveTo>
                  <a:lnTo>
                    <a:pt x="575945" y="0"/>
                  </a:lnTo>
                  <a:lnTo>
                    <a:pt x="575945" y="162242"/>
                  </a:lnTo>
                  <a:lnTo>
                    <a:pt x="0" y="162242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61387" y="4410392"/>
              <a:ext cx="358775" cy="1926589"/>
            </a:xfrm>
            <a:custGeom>
              <a:avLst/>
              <a:gdLst/>
              <a:ahLst/>
              <a:cxnLst/>
              <a:rect l="l" t="t" r="r" b="b"/>
              <a:pathLst>
                <a:path w="358775" h="1926589">
                  <a:moveTo>
                    <a:pt x="44450" y="76517"/>
                  </a:moveTo>
                  <a:lnTo>
                    <a:pt x="31750" y="76517"/>
                  </a:lnTo>
                  <a:lnTo>
                    <a:pt x="167640" y="1925637"/>
                  </a:lnTo>
                  <a:lnTo>
                    <a:pt x="167640" y="1926590"/>
                  </a:lnTo>
                  <a:lnTo>
                    <a:pt x="180340" y="1925637"/>
                  </a:lnTo>
                  <a:lnTo>
                    <a:pt x="44450" y="76517"/>
                  </a:lnTo>
                  <a:close/>
                </a:path>
                <a:path w="358775" h="1926589">
                  <a:moveTo>
                    <a:pt x="32384" y="0"/>
                  </a:moveTo>
                  <a:lnTo>
                    <a:pt x="0" y="78740"/>
                  </a:lnTo>
                  <a:lnTo>
                    <a:pt x="31750" y="76517"/>
                  </a:lnTo>
                  <a:lnTo>
                    <a:pt x="44450" y="76517"/>
                  </a:lnTo>
                  <a:lnTo>
                    <a:pt x="44450" y="75565"/>
                  </a:lnTo>
                  <a:lnTo>
                    <a:pt x="75882" y="73342"/>
                  </a:lnTo>
                  <a:lnTo>
                    <a:pt x="69850" y="62865"/>
                  </a:lnTo>
                  <a:lnTo>
                    <a:pt x="32384" y="0"/>
                  </a:lnTo>
                  <a:close/>
                </a:path>
                <a:path w="358775" h="1926589">
                  <a:moveTo>
                    <a:pt x="326707" y="1072515"/>
                  </a:moveTo>
                  <a:lnTo>
                    <a:pt x="314007" y="1072515"/>
                  </a:lnTo>
                  <a:lnTo>
                    <a:pt x="314007" y="1925955"/>
                  </a:lnTo>
                  <a:lnTo>
                    <a:pt x="326707" y="1925955"/>
                  </a:lnTo>
                  <a:lnTo>
                    <a:pt x="326707" y="1072515"/>
                  </a:lnTo>
                  <a:close/>
                </a:path>
                <a:path w="358775" h="1926589">
                  <a:moveTo>
                    <a:pt x="320357" y="996315"/>
                  </a:moveTo>
                  <a:lnTo>
                    <a:pt x="282257" y="1072515"/>
                  </a:lnTo>
                  <a:lnTo>
                    <a:pt x="358457" y="1072515"/>
                  </a:lnTo>
                  <a:lnTo>
                    <a:pt x="320357" y="99631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41837" y="2820670"/>
              <a:ext cx="699770" cy="444500"/>
            </a:xfrm>
            <a:custGeom>
              <a:avLst/>
              <a:gdLst/>
              <a:ahLst/>
              <a:cxnLst/>
              <a:rect l="l" t="t" r="r" b="b"/>
              <a:pathLst>
                <a:path w="699770" h="444500">
                  <a:moveTo>
                    <a:pt x="569912" y="0"/>
                  </a:moveTo>
                  <a:lnTo>
                    <a:pt x="592454" y="42227"/>
                  </a:lnTo>
                  <a:lnTo>
                    <a:pt x="0" y="360044"/>
                  </a:lnTo>
                  <a:lnTo>
                    <a:pt x="45402" y="444500"/>
                  </a:lnTo>
                  <a:lnTo>
                    <a:pt x="637857" y="126682"/>
                  </a:lnTo>
                  <a:lnTo>
                    <a:pt x="673034" y="126682"/>
                  </a:lnTo>
                  <a:lnTo>
                    <a:pt x="699452" y="39052"/>
                  </a:lnTo>
                  <a:lnTo>
                    <a:pt x="569912" y="0"/>
                  </a:lnTo>
                  <a:close/>
                </a:path>
                <a:path w="699770" h="444500">
                  <a:moveTo>
                    <a:pt x="673034" y="126682"/>
                  </a:moveTo>
                  <a:lnTo>
                    <a:pt x="637857" y="126682"/>
                  </a:lnTo>
                  <a:lnTo>
                    <a:pt x="660400" y="168592"/>
                  </a:lnTo>
                  <a:lnTo>
                    <a:pt x="673034" y="126682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1837" y="2820670"/>
              <a:ext cx="699770" cy="444500"/>
            </a:xfrm>
            <a:custGeom>
              <a:avLst/>
              <a:gdLst/>
              <a:ahLst/>
              <a:cxnLst/>
              <a:rect l="l" t="t" r="r" b="b"/>
              <a:pathLst>
                <a:path w="699770" h="444500">
                  <a:moveTo>
                    <a:pt x="660400" y="168592"/>
                  </a:moveTo>
                  <a:lnTo>
                    <a:pt x="637857" y="126682"/>
                  </a:lnTo>
                  <a:lnTo>
                    <a:pt x="45402" y="444500"/>
                  </a:lnTo>
                  <a:lnTo>
                    <a:pt x="0" y="360044"/>
                  </a:lnTo>
                  <a:lnTo>
                    <a:pt x="592454" y="42227"/>
                  </a:lnTo>
                  <a:lnTo>
                    <a:pt x="569912" y="0"/>
                  </a:lnTo>
                  <a:lnTo>
                    <a:pt x="699452" y="39052"/>
                  </a:lnTo>
                  <a:lnTo>
                    <a:pt x="660400" y="168592"/>
                  </a:lnTo>
                </a:path>
              </a:pathLst>
            </a:custGeom>
            <a:ln w="158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55344" y="779145"/>
            <a:ext cx="523684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Διαρθρώσεις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4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z="18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1515" y="1500187"/>
            <a:ext cx="6978650" cy="181331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3505" marR="3298190" indent="-91440">
              <a:lnSpc>
                <a:spcPts val="1400"/>
              </a:lnSpc>
              <a:spcBef>
                <a:spcPts val="18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spc="75" dirty="0">
                <a:latin typeface="Calibri"/>
                <a:cs typeface="Calibri"/>
              </a:rPr>
              <a:t>Με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το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Snort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Analyzer,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είναι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δυνατή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η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ανάλυση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των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αποτελεσμάτων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BA00"/>
              </a:buClr>
              <a:buFont typeface="Arial"/>
              <a:buChar char="•"/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BA00"/>
              </a:buClr>
              <a:buFont typeface="Arial"/>
              <a:buChar char="•"/>
            </a:pPr>
            <a:endParaRPr sz="1450" dirty="0">
              <a:latin typeface="Calibri"/>
              <a:cs typeface="Calibri"/>
            </a:endParaRPr>
          </a:p>
          <a:p>
            <a:pPr marL="167005" indent="-154305">
              <a:lnSpc>
                <a:spcPct val="100000"/>
              </a:lnSpc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spc="60" dirty="0">
                <a:latin typeface="Calibri"/>
                <a:cs typeface="Calibri"/>
              </a:rPr>
              <a:t>Τα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βήματα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είναι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απλά</a:t>
            </a:r>
            <a:endParaRPr sz="1200" dirty="0">
              <a:latin typeface="Calibri"/>
              <a:cs typeface="Calibri"/>
            </a:endParaRPr>
          </a:p>
          <a:p>
            <a:pPr marL="335280" lvl="1" indent="-140335">
              <a:lnSpc>
                <a:spcPct val="100000"/>
              </a:lnSpc>
              <a:spcBef>
                <a:spcPts val="108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335280" algn="l"/>
              </a:tabLst>
            </a:pPr>
            <a:r>
              <a:rPr sz="900" spc="60" dirty="0">
                <a:latin typeface="Calibri"/>
                <a:cs typeface="Calibri"/>
              </a:rPr>
              <a:t>Επικαλούται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η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καταγραφή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στο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Wireshark,</a:t>
            </a:r>
            <a:r>
              <a:rPr sz="900" spc="50" dirty="0">
                <a:latin typeface="Calibri"/>
                <a:cs typeface="Calibri"/>
              </a:rPr>
              <a:t> π.χFTP</a:t>
            </a:r>
            <a:r>
              <a:rPr sz="900" spc="-20" dirty="0">
                <a:latin typeface="Calibri"/>
                <a:cs typeface="Calibri"/>
              </a:rPr>
              <a:t> </a:t>
            </a:r>
            <a:endParaRPr lang="el-GR" sz="900" spc="-20" dirty="0">
              <a:latin typeface="Calibri"/>
              <a:cs typeface="Calibri"/>
            </a:endParaRPr>
          </a:p>
          <a:p>
            <a:pPr marL="335280" lvl="1" indent="-140335">
              <a:lnSpc>
                <a:spcPct val="100000"/>
              </a:lnSpc>
              <a:spcBef>
                <a:spcPts val="108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335280" algn="l"/>
              </a:tabLst>
            </a:pPr>
            <a:r>
              <a:rPr sz="900" spc="55" dirty="0">
                <a:latin typeface="Calibri"/>
                <a:cs typeface="Calibri"/>
              </a:rPr>
              <a:t>Επ</a:t>
            </a:r>
            <a:r>
              <a:rPr sz="900" spc="55" dirty="0" err="1">
                <a:latin typeface="Calibri"/>
                <a:cs typeface="Calibri"/>
              </a:rPr>
              <a:t>ιλέξτε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τους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κανόνες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Snort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που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σχετίζονται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με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το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FTP</a:t>
            </a:r>
            <a:r>
              <a:rPr sz="900" spc="-20" dirty="0">
                <a:latin typeface="Calibri"/>
                <a:cs typeface="Calibri"/>
              </a:rPr>
              <a:t> </a:t>
            </a:r>
            <a:endParaRPr sz="900" dirty="0">
              <a:latin typeface="Calibri"/>
              <a:cs typeface="Calibri"/>
            </a:endParaRPr>
          </a:p>
          <a:p>
            <a:pPr marL="335280" lvl="1" indent="-140335">
              <a:lnSpc>
                <a:spcPct val="100000"/>
              </a:lnSpc>
              <a:spcBef>
                <a:spcPts val="107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335280" algn="l"/>
              </a:tabLst>
            </a:pPr>
            <a:r>
              <a:rPr sz="900" spc="60" dirty="0">
                <a:latin typeface="Calibri"/>
                <a:cs typeface="Calibri"/>
              </a:rPr>
              <a:t>Κάντε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κλικ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στο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"Determine"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1515" y="3997959"/>
            <a:ext cx="4413250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spc="80" dirty="0">
                <a:latin typeface="Calibri"/>
                <a:cs typeface="Calibri"/>
              </a:rPr>
              <a:t>Στους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πίνακες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που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ακολουθούν,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μπορείτε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διαβάσετε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τις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εξόδους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των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καταγραφών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SNORT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endParaRPr sz="12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580"/>
              </a:spcBef>
            </a:pPr>
            <a:r>
              <a:rPr sz="1200" spc="70" dirty="0">
                <a:latin typeface="Calibri"/>
                <a:cs typeface="Calibri"/>
              </a:rPr>
              <a:t>οι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εφαρμοζόμενοι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κανόνες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64400" y="4516120"/>
            <a:ext cx="1343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καταγεγραμμένα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αρχεία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79650" y="5903595"/>
            <a:ext cx="3428365" cy="0"/>
          </a:xfrm>
          <a:custGeom>
            <a:avLst/>
            <a:gdLst/>
            <a:ahLst/>
            <a:cxnLst/>
            <a:rect l="l" t="t" r="r" b="b"/>
            <a:pathLst>
              <a:path w="3428365">
                <a:moveTo>
                  <a:pt x="0" y="0"/>
                </a:moveTo>
                <a:lnTo>
                  <a:pt x="3428047" y="0"/>
                </a:lnTo>
              </a:path>
            </a:pathLst>
          </a:custGeom>
          <a:ln w="3810">
            <a:solidFill>
              <a:srgbClr val="878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3035" y="5814695"/>
            <a:ext cx="5550535" cy="172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80"/>
              </a:lnSpc>
              <a:spcBef>
                <a:spcPts val="100"/>
              </a:spcBef>
            </a:pPr>
            <a:r>
              <a:rPr sz="500" spc="30" dirty="0">
                <a:latin typeface="Calibri"/>
                <a:cs typeface="Calibri"/>
              </a:rPr>
              <a:t>Πηγή: </a:t>
            </a:r>
            <a:r>
              <a:rPr sz="500" spc="20" dirty="0">
                <a:latin typeface="Calibri"/>
                <a:cs typeface="Calibri"/>
              </a:rPr>
              <a:t>J</a:t>
            </a:r>
            <a:r>
              <a:rPr sz="500" spc="35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(2024).</a:t>
            </a:r>
            <a:r>
              <a:rPr sz="500" spc="30" dirty="0">
                <a:latin typeface="Calibri"/>
                <a:cs typeface="Calibri"/>
              </a:rPr>
              <a:t> Snort</a:t>
            </a:r>
            <a:r>
              <a:rPr sz="500" spc="35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Analyser.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Asecuritysite.com.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https://asecuritysite.</a:t>
            </a:r>
            <a:r>
              <a:rPr sz="500" spc="25" dirty="0">
                <a:solidFill>
                  <a:srgbClr val="87872D"/>
                </a:solidFill>
                <a:latin typeface="Calibri"/>
                <a:cs typeface="Calibri"/>
              </a:rPr>
              <a:t>com/forensics/snort</a:t>
            </a:r>
            <a:r>
              <a:rPr sz="500" spc="4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0" dirty="0">
                <a:solidFill>
                  <a:srgbClr val="87872D"/>
                </a:solidFill>
                <a:latin typeface="Calibri"/>
                <a:cs typeface="Calibri"/>
              </a:rPr>
              <a:t>URL: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0" dirty="0">
                <a:solidFill>
                  <a:srgbClr val="87872D"/>
                </a:solidFill>
                <a:latin typeface="Calibri"/>
                <a:cs typeface="Calibri"/>
              </a:rPr>
              <a:t>https://asecuritysite.com/forensics/snort?fname=dυαδικό</a:t>
            </a:r>
            <a:r>
              <a:rPr sz="500" spc="5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ψηφίο.</a:t>
            </a:r>
            <a:r>
              <a:rPr sz="500" spc="3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PCAP</a:t>
            </a:r>
            <a:r>
              <a:rPr sz="500" spc="30" dirty="0">
                <a:solidFill>
                  <a:srgbClr val="87872D"/>
                </a:solidFill>
                <a:latin typeface="Calibri"/>
                <a:cs typeface="Calibri"/>
              </a:rPr>
              <a:t> (Packet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0" dirty="0">
                <a:solidFill>
                  <a:srgbClr val="87872D"/>
                </a:solidFill>
                <a:latin typeface="Calibri"/>
                <a:cs typeface="Calibri"/>
              </a:rPr>
              <a:t>Capture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580"/>
              </a:lnSpc>
            </a:pP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-</a:t>
            </a:r>
            <a:r>
              <a:rPr sz="500" spc="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0" dirty="0">
                <a:solidFill>
                  <a:srgbClr val="87872D"/>
                </a:solidFill>
                <a:latin typeface="Calibri"/>
                <a:cs typeface="Calibri"/>
              </a:rPr>
              <a:t>αρχείο</a:t>
            </a:r>
            <a:r>
              <a:rPr sz="500" spc="1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καταγραφής</a:t>
            </a:r>
            <a:r>
              <a:rPr sz="500" spc="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πακέτων</a:t>
            </a:r>
            <a:r>
              <a:rPr sz="500" spc="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30" dirty="0">
                <a:solidFill>
                  <a:srgbClr val="87872D"/>
                </a:solidFill>
                <a:latin typeface="Calibri"/>
                <a:cs typeface="Calibri"/>
              </a:rPr>
              <a:t>δικτύου)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5735" y="5974079"/>
            <a:ext cx="1182370" cy="0"/>
          </a:xfrm>
          <a:custGeom>
            <a:avLst/>
            <a:gdLst/>
            <a:ahLst/>
            <a:cxnLst/>
            <a:rect l="l" t="t" r="r" b="b"/>
            <a:pathLst>
              <a:path w="1182370">
                <a:moveTo>
                  <a:pt x="0" y="0"/>
                </a:moveTo>
                <a:lnTo>
                  <a:pt x="1182370" y="0"/>
                </a:lnTo>
              </a:path>
            </a:pathLst>
          </a:custGeom>
          <a:ln w="3810">
            <a:solidFill>
              <a:srgbClr val="878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6364" y="6023609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17359" y="5050620"/>
            <a:ext cx="139700" cy="8248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latin typeface="Calibri"/>
                <a:cs typeface="Calibri"/>
              </a:rPr>
              <a:t>Ε</a:t>
            </a:r>
            <a:r>
              <a:rPr sz="900" spc="-5" dirty="0">
                <a:latin typeface="Calibri"/>
                <a:cs typeface="Calibri"/>
              </a:rPr>
              <a:t>φ</a:t>
            </a:r>
            <a:r>
              <a:rPr sz="900" dirty="0">
                <a:latin typeface="Calibri"/>
                <a:cs typeface="Calibri"/>
              </a:rPr>
              <a:t>α</a:t>
            </a:r>
            <a:r>
              <a:rPr sz="900" spc="-5" dirty="0">
                <a:latin typeface="Calibri"/>
                <a:cs typeface="Calibri"/>
              </a:rPr>
              <a:t>ρμοσμέν</a:t>
            </a:r>
            <a:r>
              <a:rPr sz="900" dirty="0">
                <a:latin typeface="Calibri"/>
                <a:cs typeface="Calibri"/>
              </a:rPr>
              <a:t>οι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3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49165" marR="5080">
              <a:lnSpc>
                <a:spcPct val="100400"/>
              </a:lnSpc>
              <a:spcBef>
                <a:spcPts val="90"/>
              </a:spcBef>
            </a:pPr>
            <a:r>
              <a:rPr spc="130" dirty="0">
                <a:latin typeface="Times New Roman"/>
                <a:cs typeface="Times New Roman"/>
              </a:rPr>
              <a:t>Θέμα-4:</a:t>
            </a:r>
            <a:r>
              <a:rPr spc="100" dirty="0">
                <a:latin typeface="Times New Roman"/>
                <a:cs typeface="Times New Roman"/>
              </a:rPr>
              <a:t> Για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προχωρημένους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180" dirty="0"/>
              <a:t>Προστασία</a:t>
            </a:r>
            <a:r>
              <a:rPr spc="265" dirty="0"/>
              <a:t> </a:t>
            </a:r>
            <a:r>
              <a:rPr spc="130" dirty="0"/>
              <a:t>για</a:t>
            </a:r>
            <a:r>
              <a:rPr spc="215" dirty="0"/>
              <a:t> </a:t>
            </a:r>
            <a:r>
              <a:rPr spc="165" dirty="0"/>
              <a:t>δίκτυα</a:t>
            </a:r>
            <a:r>
              <a:rPr spc="260" dirty="0"/>
              <a:t> </a:t>
            </a:r>
            <a:r>
              <a:rPr spc="170" dirty="0"/>
              <a:t>ελέγχου </a:t>
            </a:r>
            <a:r>
              <a:rPr spc="-459" dirty="0"/>
              <a:t> </a:t>
            </a:r>
            <a:r>
              <a:rPr spc="160" dirty="0"/>
              <a:t>ενέργειας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97954" y="3023552"/>
            <a:ext cx="11817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5" dirty="0">
                <a:solidFill>
                  <a:srgbClr val="FFBA00"/>
                </a:solidFill>
                <a:latin typeface="Calibri"/>
                <a:cs typeface="Calibri"/>
              </a:rPr>
              <a:t>Ε</a:t>
            </a:r>
            <a:r>
              <a:rPr sz="1600" spc="120" dirty="0">
                <a:solidFill>
                  <a:srgbClr val="FFBA00"/>
                </a:solidFill>
                <a:latin typeface="Calibri"/>
                <a:cs typeface="Calibri"/>
              </a:rPr>
              <a:t>π</a:t>
            </a:r>
            <a:r>
              <a:rPr sz="1600" spc="55" dirty="0">
                <a:solidFill>
                  <a:srgbClr val="FFBA00"/>
                </a:solidFill>
                <a:latin typeface="Calibri"/>
                <a:cs typeface="Calibri"/>
              </a:rPr>
              <a:t>ι</a:t>
            </a:r>
            <a:r>
              <a:rPr sz="1600" spc="110" dirty="0">
                <a:solidFill>
                  <a:srgbClr val="FFBA00"/>
                </a:solidFill>
                <a:latin typeface="Calibri"/>
                <a:cs typeface="Calibri"/>
              </a:rPr>
              <a:t>σ</a:t>
            </a:r>
            <a:r>
              <a:rPr sz="1600" spc="95" dirty="0">
                <a:solidFill>
                  <a:srgbClr val="FFBA00"/>
                </a:solidFill>
                <a:latin typeface="Calibri"/>
                <a:cs typeface="Calibri"/>
              </a:rPr>
              <a:t>κ</a:t>
            </a:r>
            <a:r>
              <a:rPr sz="1600" spc="114" dirty="0">
                <a:solidFill>
                  <a:srgbClr val="FFBA00"/>
                </a:solidFill>
                <a:latin typeface="Calibri"/>
                <a:cs typeface="Calibri"/>
              </a:rPr>
              <a:t>ό</a:t>
            </a:r>
            <a:r>
              <a:rPr sz="1600" spc="120" dirty="0">
                <a:solidFill>
                  <a:srgbClr val="FFBA00"/>
                </a:solidFill>
                <a:latin typeface="Calibri"/>
                <a:cs typeface="Calibri"/>
              </a:rPr>
              <a:t>πη</a:t>
            </a:r>
            <a:r>
              <a:rPr sz="1600" spc="110" dirty="0">
                <a:solidFill>
                  <a:srgbClr val="FFBA00"/>
                </a:solidFill>
                <a:latin typeface="Calibri"/>
                <a:cs typeface="Calibri"/>
              </a:rPr>
              <a:t>σ</a:t>
            </a:r>
            <a:r>
              <a:rPr sz="1600" spc="130" dirty="0">
                <a:solidFill>
                  <a:srgbClr val="FFBA00"/>
                </a:solidFill>
                <a:latin typeface="Calibri"/>
                <a:cs typeface="Calibri"/>
              </a:rPr>
              <a:t>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8429" y="3435905"/>
            <a:ext cx="3167380" cy="1306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40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Τεχνικές</a:t>
            </a:r>
            <a:r>
              <a:rPr sz="10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συστήματα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ανίχνευσης</a:t>
            </a:r>
            <a:r>
              <a:rPr sz="10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εισβολών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90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Προηγμένα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συστήματα</a:t>
            </a:r>
            <a:r>
              <a:rPr sz="10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παρακολούθησης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85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40" dirty="0">
                <a:solidFill>
                  <a:srgbClr val="FFFFFF"/>
                </a:solidFill>
                <a:latin typeface="Calibri"/>
                <a:cs typeface="Calibri"/>
              </a:rPr>
              <a:t>Τελικές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παρατηρήσεις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85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105" dirty="0">
                <a:solidFill>
                  <a:srgbClr val="FFFFFF"/>
                </a:solidFill>
                <a:latin typeface="Calibri"/>
                <a:cs typeface="Calibri"/>
              </a:rPr>
              <a:t>Αναφορές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0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90" dirty="0">
                <a:solidFill>
                  <a:srgbClr val="FFFFFF"/>
                </a:solidFill>
                <a:latin typeface="Calibri"/>
                <a:cs typeface="Calibri"/>
              </a:rPr>
              <a:t>πηγές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576570"/>
            <a:ext cx="3294062" cy="6121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455" y="5842000"/>
            <a:ext cx="84264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CSP004_C_E</a:t>
            </a:r>
            <a:r>
              <a:rPr sz="9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4: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55" y="6052820"/>
            <a:ext cx="28321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Πανεπιστήμιο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Μάλαγα,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1065" y="0"/>
              <a:ext cx="4940934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5345" y="402907"/>
            <a:ext cx="4371974" cy="582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SNORT: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Διαρθρώσεις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14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z="185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</a:t>
            </a: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515" y="1129347"/>
            <a:ext cx="4878705" cy="364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spc="114" dirty="0">
                <a:latin typeface="Calibri"/>
                <a:cs typeface="Calibri"/>
              </a:rPr>
              <a:t>Με </a:t>
            </a:r>
            <a:r>
              <a:rPr sz="1200" b="1" spc="80" dirty="0">
                <a:latin typeface="Calibri"/>
                <a:cs typeface="Calibri"/>
              </a:rPr>
              <a:t>το </a:t>
            </a:r>
            <a:r>
              <a:rPr sz="1200" b="1" spc="75" dirty="0">
                <a:latin typeface="Calibri"/>
                <a:cs typeface="Calibri"/>
              </a:rPr>
              <a:t>Snort Analyzer </a:t>
            </a:r>
            <a:r>
              <a:rPr sz="1200" spc="90" dirty="0">
                <a:latin typeface="Calibri"/>
                <a:cs typeface="Calibri"/>
              </a:rPr>
              <a:t>μπορούμε να </a:t>
            </a:r>
            <a:r>
              <a:rPr sz="1200" spc="85" dirty="0">
                <a:latin typeface="Calibri"/>
                <a:cs typeface="Calibri"/>
              </a:rPr>
              <a:t>ορίσουμε </a:t>
            </a:r>
            <a:r>
              <a:rPr sz="1200" b="1" spc="80" dirty="0">
                <a:latin typeface="Calibri"/>
                <a:cs typeface="Calibri"/>
              </a:rPr>
              <a:t>τους δικούς </a:t>
            </a:r>
            <a:r>
              <a:rPr sz="1200" b="1" spc="90" dirty="0">
                <a:latin typeface="Calibri"/>
                <a:cs typeface="Calibri"/>
              </a:rPr>
              <a:t>μας 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κανόνες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SNORT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με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βάση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τις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παρεχόμενες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συλλήψεις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PCAP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(Packet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Capture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-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αρχείο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καταγραφής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πακέτων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δικτύου)</a:t>
            </a:r>
            <a:endParaRPr sz="12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545"/>
              </a:spcBef>
            </a:pPr>
            <a:r>
              <a:rPr sz="1200" spc="60" dirty="0">
                <a:latin typeface="Calibri"/>
                <a:cs typeface="Calibri"/>
              </a:rPr>
              <a:t>Τα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βήματα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είναι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απλά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buClr>
                <a:srgbClr val="FFBA00"/>
              </a:buClr>
              <a:buSzPct val="155555"/>
              <a:buFont typeface="Arial"/>
              <a:buChar char="•"/>
              <a:tabLst>
                <a:tab pos="286385" algn="l"/>
              </a:tabLst>
            </a:pPr>
            <a:r>
              <a:rPr sz="900" spc="75" dirty="0">
                <a:latin typeface="Calibri"/>
                <a:cs typeface="Calibri"/>
              </a:rPr>
              <a:t>Επιλέξτε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καταγραφή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κίνησης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5" dirty="0">
                <a:latin typeface="Calibri"/>
                <a:cs typeface="Calibri"/>
              </a:rPr>
              <a:t>και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80" dirty="0">
                <a:latin typeface="Calibri"/>
                <a:cs typeface="Calibri"/>
              </a:rPr>
              <a:t>κατεβάστε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την</a:t>
            </a:r>
            <a:endParaRPr sz="9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107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286385" algn="l"/>
              </a:tabLst>
            </a:pPr>
            <a:r>
              <a:rPr sz="900" spc="65" dirty="0">
                <a:latin typeface="Calibri"/>
                <a:cs typeface="Calibri"/>
              </a:rPr>
              <a:t>Ανάλυση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καταγραφής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με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το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Wireshark</a:t>
            </a:r>
            <a:endParaRPr sz="9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1065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286385" algn="l"/>
              </a:tabLst>
            </a:pPr>
            <a:r>
              <a:rPr sz="900" spc="60" dirty="0">
                <a:latin typeface="Calibri"/>
                <a:cs typeface="Calibri"/>
              </a:rPr>
              <a:t>Ορίστε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τον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αντίστοιχο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κανόνα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Snort</a:t>
            </a:r>
            <a:endParaRPr sz="900">
              <a:latin typeface="Calibri"/>
              <a:cs typeface="Calibri"/>
            </a:endParaRPr>
          </a:p>
          <a:p>
            <a:pPr marL="469265" lvl="2" indent="-91440">
              <a:lnSpc>
                <a:spcPct val="100000"/>
              </a:lnSpc>
              <a:spcBef>
                <a:spcPts val="869"/>
              </a:spcBef>
              <a:buClr>
                <a:srgbClr val="FFBA00"/>
              </a:buClr>
              <a:buSzPct val="147368"/>
              <a:buFont typeface="Arial"/>
              <a:buChar char="•"/>
              <a:tabLst>
                <a:tab pos="469265" algn="l"/>
              </a:tabLst>
            </a:pPr>
            <a:r>
              <a:rPr sz="950" i="1" spc="20" dirty="0">
                <a:latin typeface="Arial"/>
                <a:cs typeface="Arial"/>
              </a:rPr>
              <a:t>☺</a:t>
            </a:r>
            <a:r>
              <a:rPr sz="900" i="1" spc="20" dirty="0">
                <a:latin typeface="Calibri"/>
                <a:cs typeface="Calibri"/>
              </a:rPr>
              <a:t>Π.χ.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20" dirty="0">
                <a:latin typeface="Calibri"/>
                <a:cs typeface="Calibri"/>
              </a:rPr>
              <a:t>χρησιμοποιώντας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20" dirty="0">
                <a:latin typeface="Calibri"/>
                <a:cs typeface="Calibri"/>
              </a:rPr>
              <a:t>πρώτα</a:t>
            </a:r>
            <a:r>
              <a:rPr sz="900" i="1" spc="10" dirty="0">
                <a:latin typeface="Calibri"/>
                <a:cs typeface="Calibri"/>
              </a:rPr>
              <a:t> </a:t>
            </a:r>
            <a:r>
              <a:rPr sz="900" i="1" spc="15" dirty="0">
                <a:latin typeface="Calibri"/>
                <a:cs typeface="Calibri"/>
              </a:rPr>
              <a:t>το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15" dirty="0">
                <a:latin typeface="Calibri"/>
                <a:cs typeface="Calibri"/>
              </a:rPr>
              <a:t>Snorpy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30" dirty="0">
                <a:latin typeface="Calibri"/>
                <a:cs typeface="Calibri"/>
              </a:rPr>
              <a:t>Extensibleδομημένη</a:t>
            </a:r>
            <a:r>
              <a:rPr sz="900" i="1" spc="-90" dirty="0">
                <a:latin typeface="Calibri"/>
                <a:cs typeface="Calibri"/>
              </a:rPr>
              <a:t> </a:t>
            </a:r>
            <a:r>
              <a:rPr sz="900" i="1" spc="-20" dirty="0">
                <a:latin typeface="Calibri"/>
                <a:cs typeface="Calibri"/>
              </a:rPr>
              <a:t>μορφή</a:t>
            </a:r>
            <a:r>
              <a:rPr sz="900" i="1" spc="-90" dirty="0">
                <a:latin typeface="Calibri"/>
                <a:cs typeface="Calibri"/>
              </a:rPr>
              <a:t> </a:t>
            </a:r>
            <a:r>
              <a:rPr sz="900" i="1" spc="-30" dirty="0">
                <a:latin typeface="Calibri"/>
                <a:cs typeface="Calibri"/>
              </a:rPr>
              <a:t>ανταλλαγής</a:t>
            </a:r>
            <a:r>
              <a:rPr sz="900" i="1" spc="-95" dirty="0">
                <a:latin typeface="Calibri"/>
                <a:cs typeface="Calibri"/>
              </a:rPr>
              <a:t> </a:t>
            </a:r>
            <a:r>
              <a:rPr sz="900" i="1" spc="-25" dirty="0">
                <a:latin typeface="Calibri"/>
                <a:cs typeface="Calibri"/>
              </a:rPr>
              <a:t>δεδομένωνn</a:t>
            </a:r>
            <a:endParaRPr sz="9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1055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286385" algn="l"/>
              </a:tabLst>
            </a:pPr>
            <a:r>
              <a:rPr sz="900" spc="35" dirty="0">
                <a:latin typeface="Calibri"/>
                <a:cs typeface="Calibri"/>
              </a:rPr>
              <a:t>επιλέξτε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την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επιλογή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b="1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Κανόνας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χρήστηγια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35" dirty="0">
                <a:latin typeface="Calibri"/>
                <a:cs typeface="Calibri"/>
              </a:rPr>
              <a:t>τους</a:t>
            </a:r>
            <a:endParaRPr sz="9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107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286385" algn="l"/>
              </a:tabLst>
            </a:pPr>
            <a:r>
              <a:rPr sz="900" spc="60" dirty="0">
                <a:latin typeface="Calibri"/>
                <a:cs typeface="Calibri"/>
              </a:rPr>
              <a:t>Κάντε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κλικ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στο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"Determine"</a:t>
            </a:r>
            <a:endParaRPr sz="900">
              <a:latin typeface="Calibri"/>
              <a:cs typeface="Calibri"/>
            </a:endParaRPr>
          </a:p>
          <a:p>
            <a:pPr marL="103505" marR="584200" indent="-91440">
              <a:lnSpc>
                <a:spcPts val="1410"/>
              </a:lnSpc>
              <a:spcBef>
                <a:spcPts val="122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spc="110" dirty="0">
                <a:latin typeface="Calibri"/>
                <a:cs typeface="Calibri"/>
              </a:rPr>
              <a:t>Οι </a:t>
            </a:r>
            <a:r>
              <a:rPr sz="1200" spc="125" dirty="0">
                <a:latin typeface="Calibri"/>
                <a:cs typeface="Calibri"/>
              </a:rPr>
              <a:t>παρακάτω </a:t>
            </a:r>
            <a:r>
              <a:rPr sz="1200" spc="105" dirty="0">
                <a:latin typeface="Calibri"/>
                <a:cs typeface="Calibri"/>
              </a:rPr>
              <a:t>πίνακες </a:t>
            </a:r>
            <a:r>
              <a:rPr sz="1200" spc="114" dirty="0">
                <a:latin typeface="Calibri"/>
                <a:cs typeface="Calibri"/>
              </a:rPr>
              <a:t>περιγράφουν λεπτομερώς </a:t>
            </a:r>
            <a:r>
              <a:rPr sz="1200" spc="85" dirty="0">
                <a:latin typeface="Calibri"/>
                <a:cs typeface="Calibri"/>
              </a:rPr>
              <a:t>τις 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καταγεγραμμένες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εξόδους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SNORT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τους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κανόνες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που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εφαρμόζονται</a:t>
            </a:r>
            <a:endParaRPr sz="1200">
              <a:latin typeface="Calibri"/>
              <a:cs typeface="Calibri"/>
            </a:endParaRPr>
          </a:p>
          <a:p>
            <a:pPr marL="103505" marR="349885" indent="-91440">
              <a:lnSpc>
                <a:spcPct val="93000"/>
              </a:lnSpc>
              <a:spcBef>
                <a:spcPts val="685"/>
              </a:spcBef>
              <a:buClr>
                <a:srgbClr val="FFBA00"/>
              </a:buClr>
              <a:buSzPct val="141666"/>
              <a:buFont typeface="Arial"/>
              <a:buChar char="•"/>
              <a:tabLst>
                <a:tab pos="104139" algn="l"/>
              </a:tabLst>
            </a:pPr>
            <a:r>
              <a:rPr sz="1200" spc="114" dirty="0">
                <a:latin typeface="Calibri"/>
                <a:cs typeface="Calibri"/>
              </a:rPr>
              <a:t>Ένα </a:t>
            </a:r>
            <a:r>
              <a:rPr sz="1200" spc="105" dirty="0">
                <a:latin typeface="Calibri"/>
                <a:cs typeface="Calibri"/>
              </a:rPr>
              <a:t>σεμινάριο </a:t>
            </a:r>
            <a:r>
              <a:rPr sz="1200" spc="95" dirty="0">
                <a:latin typeface="Calibri"/>
                <a:cs typeface="Calibri"/>
              </a:rPr>
              <a:t>(βίντεο) </a:t>
            </a:r>
            <a:r>
              <a:rPr sz="1200" spc="105" dirty="0">
                <a:latin typeface="Calibri"/>
                <a:cs typeface="Calibri"/>
              </a:rPr>
              <a:t>μπορείτε </a:t>
            </a:r>
            <a:r>
              <a:rPr sz="1200" spc="120" dirty="0">
                <a:latin typeface="Calibri"/>
                <a:cs typeface="Calibri"/>
              </a:rPr>
              <a:t>να </a:t>
            </a:r>
            <a:r>
              <a:rPr sz="1200" spc="100" dirty="0">
                <a:latin typeface="Calibri"/>
                <a:cs typeface="Calibri"/>
              </a:rPr>
              <a:t>βρείτε </a:t>
            </a:r>
            <a:r>
              <a:rPr sz="1200" spc="110" dirty="0">
                <a:latin typeface="Calibri"/>
                <a:cs typeface="Calibri"/>
              </a:rPr>
              <a:t>στη διεύθυνση 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https://</a:t>
            </a:r>
            <a:r>
              <a:rPr sz="1200" u="sng" spc="10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5"/>
              </a:rPr>
              <a:t>www.youtube.com/watch?v=</a:t>
            </a:r>
            <a:r>
              <a:rPr sz="1200" u="sng" spc="10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XuaG6</a:t>
            </a:r>
            <a:r>
              <a:rPr sz="1200" u="sng" spc="-3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8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1hTHK4&amp;t=386s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035" y="5094922"/>
            <a:ext cx="248666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30" dirty="0">
                <a:latin typeface="Calibri"/>
                <a:cs typeface="Calibri"/>
              </a:rPr>
              <a:t>Πηγή:</a:t>
            </a:r>
            <a:r>
              <a:rPr sz="500" spc="20" dirty="0">
                <a:latin typeface="Calibri"/>
                <a:cs typeface="Calibri"/>
              </a:rPr>
              <a:t> J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().</a:t>
            </a:r>
            <a:r>
              <a:rPr sz="500" spc="30" dirty="0">
                <a:latin typeface="Calibri"/>
                <a:cs typeface="Calibri"/>
              </a:rPr>
              <a:t> Snort </a:t>
            </a:r>
            <a:r>
              <a:rPr sz="500" spc="25" dirty="0">
                <a:latin typeface="Calibri"/>
                <a:cs typeface="Calibri"/>
              </a:rPr>
              <a:t>Analyser.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Asecuritysite.com.</a:t>
            </a:r>
            <a:r>
              <a:rPr sz="500" spc="3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httpsasecuritysite.com/forensics/snort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035" y="5229225"/>
            <a:ext cx="36741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20" dirty="0">
                <a:latin typeface="Calibri"/>
                <a:cs typeface="Calibri"/>
              </a:rPr>
              <a:t>URL: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https://asecuritysite.com/forensics/snort?fname=dυαδικό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ψηφίο.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PCAP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(Packet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Capture 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-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αρχείο καταγραφής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πακέτων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δικτύου</a:t>
            </a:r>
            <a:r>
              <a:rPr sz="500" spc="10" dirty="0">
                <a:solidFill>
                  <a:srgbClr val="87872D"/>
                </a:solidFill>
                <a:latin typeface="Calibri"/>
                <a:cs typeface="Calibri"/>
              </a:rPr>
              <a:t>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89017" y="5210175"/>
            <a:ext cx="1219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364" y="5369877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89625" y="192722"/>
            <a:ext cx="6307455" cy="6592570"/>
            <a:chOff x="5889625" y="192722"/>
            <a:chExt cx="6307455" cy="659257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99150" y="202247"/>
              <a:ext cx="6292850" cy="657320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94387" y="197485"/>
              <a:ext cx="6297930" cy="6583045"/>
            </a:xfrm>
            <a:custGeom>
              <a:avLst/>
              <a:gdLst/>
              <a:ahLst/>
              <a:cxnLst/>
              <a:rect l="l" t="t" r="r" b="b"/>
              <a:pathLst>
                <a:path w="6297930" h="6583045">
                  <a:moveTo>
                    <a:pt x="6297612" y="6582727"/>
                  </a:moveTo>
                  <a:lnTo>
                    <a:pt x="0" y="6582727"/>
                  </a:lnTo>
                  <a:lnTo>
                    <a:pt x="0" y="0"/>
                  </a:lnTo>
                  <a:lnTo>
                    <a:pt x="629761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67525" y="1731962"/>
              <a:ext cx="2511425" cy="3872865"/>
            </a:xfrm>
            <a:custGeom>
              <a:avLst/>
              <a:gdLst/>
              <a:ahLst/>
              <a:cxnLst/>
              <a:rect l="l" t="t" r="r" b="b"/>
              <a:pathLst>
                <a:path w="2511425" h="3872865">
                  <a:moveTo>
                    <a:pt x="110807" y="3082290"/>
                  </a:moveTo>
                  <a:lnTo>
                    <a:pt x="1365884" y="3082290"/>
                  </a:lnTo>
                  <a:lnTo>
                    <a:pt x="1365884" y="3244532"/>
                  </a:lnTo>
                  <a:lnTo>
                    <a:pt x="110807" y="3244532"/>
                  </a:lnTo>
                  <a:lnTo>
                    <a:pt x="110807" y="3082290"/>
                  </a:lnTo>
                </a:path>
                <a:path w="2511425" h="3872865">
                  <a:moveTo>
                    <a:pt x="129540" y="2453005"/>
                  </a:moveTo>
                  <a:lnTo>
                    <a:pt x="1384617" y="2453005"/>
                  </a:lnTo>
                  <a:lnTo>
                    <a:pt x="1384617" y="2615247"/>
                  </a:lnTo>
                  <a:lnTo>
                    <a:pt x="129540" y="2615247"/>
                  </a:lnTo>
                  <a:lnTo>
                    <a:pt x="129540" y="2453005"/>
                  </a:lnTo>
                </a:path>
                <a:path w="2511425" h="3872865">
                  <a:moveTo>
                    <a:pt x="129857" y="1812289"/>
                  </a:moveTo>
                  <a:lnTo>
                    <a:pt x="1384934" y="1812289"/>
                  </a:lnTo>
                  <a:lnTo>
                    <a:pt x="1384934" y="1974532"/>
                  </a:lnTo>
                  <a:lnTo>
                    <a:pt x="129857" y="1974532"/>
                  </a:lnTo>
                  <a:lnTo>
                    <a:pt x="129857" y="1812289"/>
                  </a:lnTo>
                </a:path>
                <a:path w="2511425" h="3872865">
                  <a:moveTo>
                    <a:pt x="0" y="1621472"/>
                  </a:moveTo>
                  <a:lnTo>
                    <a:pt x="555307" y="1621472"/>
                  </a:lnTo>
                  <a:lnTo>
                    <a:pt x="555307" y="1765300"/>
                  </a:lnTo>
                  <a:lnTo>
                    <a:pt x="0" y="1765300"/>
                  </a:lnTo>
                  <a:lnTo>
                    <a:pt x="0" y="1621472"/>
                  </a:lnTo>
                </a:path>
                <a:path w="2511425" h="3872865">
                  <a:moveTo>
                    <a:pt x="10795" y="2245995"/>
                  </a:moveTo>
                  <a:lnTo>
                    <a:pt x="566102" y="2245995"/>
                  </a:lnTo>
                  <a:lnTo>
                    <a:pt x="566102" y="2389822"/>
                  </a:lnTo>
                  <a:lnTo>
                    <a:pt x="10795" y="2389822"/>
                  </a:lnTo>
                  <a:lnTo>
                    <a:pt x="10795" y="2245995"/>
                  </a:lnTo>
                </a:path>
                <a:path w="2511425" h="3872865">
                  <a:moveTo>
                    <a:pt x="10795" y="2872740"/>
                  </a:moveTo>
                  <a:lnTo>
                    <a:pt x="566102" y="2872740"/>
                  </a:lnTo>
                  <a:lnTo>
                    <a:pt x="566102" y="3016567"/>
                  </a:lnTo>
                  <a:lnTo>
                    <a:pt x="10795" y="3016567"/>
                  </a:lnTo>
                  <a:lnTo>
                    <a:pt x="10795" y="2872740"/>
                  </a:lnTo>
                </a:path>
                <a:path w="2511425" h="3872865">
                  <a:moveTo>
                    <a:pt x="0" y="3499802"/>
                  </a:moveTo>
                  <a:lnTo>
                    <a:pt x="555307" y="3499802"/>
                  </a:lnTo>
                  <a:lnTo>
                    <a:pt x="555307" y="3643629"/>
                  </a:lnTo>
                  <a:lnTo>
                    <a:pt x="0" y="3643629"/>
                  </a:lnTo>
                  <a:lnTo>
                    <a:pt x="0" y="3499802"/>
                  </a:lnTo>
                </a:path>
                <a:path w="2511425" h="3872865">
                  <a:moveTo>
                    <a:pt x="119062" y="3710304"/>
                  </a:moveTo>
                  <a:lnTo>
                    <a:pt x="1374140" y="3710304"/>
                  </a:lnTo>
                  <a:lnTo>
                    <a:pt x="1374140" y="3872547"/>
                  </a:lnTo>
                  <a:lnTo>
                    <a:pt x="119062" y="3872547"/>
                  </a:lnTo>
                  <a:lnTo>
                    <a:pt x="119062" y="3710304"/>
                  </a:lnTo>
                </a:path>
                <a:path w="2511425" h="3872865">
                  <a:moveTo>
                    <a:pt x="1838959" y="0"/>
                  </a:moveTo>
                  <a:lnTo>
                    <a:pt x="2511107" y="0"/>
                  </a:lnTo>
                  <a:lnTo>
                    <a:pt x="2511107" y="153670"/>
                  </a:lnTo>
                  <a:lnTo>
                    <a:pt x="1838959" y="153670"/>
                  </a:lnTo>
                  <a:lnTo>
                    <a:pt x="1838959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21495" y="1730374"/>
              <a:ext cx="750570" cy="153670"/>
            </a:xfrm>
            <a:custGeom>
              <a:avLst/>
              <a:gdLst/>
              <a:ahLst/>
              <a:cxnLst/>
              <a:rect l="l" t="t" r="r" b="b"/>
              <a:pathLst>
                <a:path w="750570" h="153669">
                  <a:moveTo>
                    <a:pt x="750570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750570" y="153670"/>
                  </a:lnTo>
                  <a:lnTo>
                    <a:pt x="750570" y="0"/>
                  </a:lnTo>
                  <a:close/>
                </a:path>
              </a:pathLst>
            </a:custGeom>
            <a:solidFill>
              <a:srgbClr val="00AFEF">
                <a:alpha val="466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21495" y="1730374"/>
              <a:ext cx="750570" cy="153670"/>
            </a:xfrm>
            <a:custGeom>
              <a:avLst/>
              <a:gdLst/>
              <a:ahLst/>
              <a:cxnLst/>
              <a:rect l="l" t="t" r="r" b="b"/>
              <a:pathLst>
                <a:path w="750570" h="153669">
                  <a:moveTo>
                    <a:pt x="0" y="0"/>
                  </a:moveTo>
                  <a:lnTo>
                    <a:pt x="750570" y="0"/>
                  </a:lnTo>
                  <a:lnTo>
                    <a:pt x="750570" y="153670"/>
                  </a:lnTo>
                  <a:lnTo>
                    <a:pt x="0" y="153670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94437" y="3349307"/>
              <a:ext cx="573405" cy="147955"/>
            </a:xfrm>
            <a:custGeom>
              <a:avLst/>
              <a:gdLst/>
              <a:ahLst/>
              <a:cxnLst/>
              <a:rect l="l" t="t" r="r" b="b"/>
              <a:pathLst>
                <a:path w="573404" h="147954">
                  <a:moveTo>
                    <a:pt x="573087" y="0"/>
                  </a:moveTo>
                  <a:lnTo>
                    <a:pt x="0" y="0"/>
                  </a:lnTo>
                  <a:lnTo>
                    <a:pt x="0" y="147637"/>
                  </a:lnTo>
                  <a:lnTo>
                    <a:pt x="573087" y="147637"/>
                  </a:lnTo>
                  <a:lnTo>
                    <a:pt x="573087" y="0"/>
                  </a:lnTo>
                  <a:close/>
                </a:path>
              </a:pathLst>
            </a:custGeom>
            <a:solidFill>
              <a:srgbClr val="00AFEF">
                <a:alpha val="466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94437" y="3349307"/>
              <a:ext cx="573405" cy="147955"/>
            </a:xfrm>
            <a:custGeom>
              <a:avLst/>
              <a:gdLst/>
              <a:ahLst/>
              <a:cxnLst/>
              <a:rect l="l" t="t" r="r" b="b"/>
              <a:pathLst>
                <a:path w="573404" h="147954">
                  <a:moveTo>
                    <a:pt x="0" y="0"/>
                  </a:moveTo>
                  <a:lnTo>
                    <a:pt x="573087" y="0"/>
                  </a:lnTo>
                  <a:lnTo>
                    <a:pt x="573087" y="147637"/>
                  </a:lnTo>
                  <a:lnTo>
                    <a:pt x="0" y="147637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94437" y="3977005"/>
              <a:ext cx="573405" cy="147955"/>
            </a:xfrm>
            <a:custGeom>
              <a:avLst/>
              <a:gdLst/>
              <a:ahLst/>
              <a:cxnLst/>
              <a:rect l="l" t="t" r="r" b="b"/>
              <a:pathLst>
                <a:path w="573404" h="147954">
                  <a:moveTo>
                    <a:pt x="573087" y="0"/>
                  </a:moveTo>
                  <a:lnTo>
                    <a:pt x="0" y="0"/>
                  </a:lnTo>
                  <a:lnTo>
                    <a:pt x="0" y="147637"/>
                  </a:lnTo>
                  <a:lnTo>
                    <a:pt x="573087" y="147637"/>
                  </a:lnTo>
                  <a:lnTo>
                    <a:pt x="573087" y="0"/>
                  </a:lnTo>
                  <a:close/>
                </a:path>
              </a:pathLst>
            </a:custGeom>
            <a:solidFill>
              <a:srgbClr val="00AFEF">
                <a:alpha val="466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94437" y="3977005"/>
              <a:ext cx="573405" cy="147955"/>
            </a:xfrm>
            <a:custGeom>
              <a:avLst/>
              <a:gdLst/>
              <a:ahLst/>
              <a:cxnLst/>
              <a:rect l="l" t="t" r="r" b="b"/>
              <a:pathLst>
                <a:path w="573404" h="147954">
                  <a:moveTo>
                    <a:pt x="0" y="0"/>
                  </a:moveTo>
                  <a:lnTo>
                    <a:pt x="573087" y="0"/>
                  </a:lnTo>
                  <a:lnTo>
                    <a:pt x="573087" y="147637"/>
                  </a:lnTo>
                  <a:lnTo>
                    <a:pt x="0" y="147637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94437" y="4598987"/>
              <a:ext cx="573405" cy="147955"/>
            </a:xfrm>
            <a:custGeom>
              <a:avLst/>
              <a:gdLst/>
              <a:ahLst/>
              <a:cxnLst/>
              <a:rect l="l" t="t" r="r" b="b"/>
              <a:pathLst>
                <a:path w="573404" h="147954">
                  <a:moveTo>
                    <a:pt x="573087" y="0"/>
                  </a:moveTo>
                  <a:lnTo>
                    <a:pt x="0" y="0"/>
                  </a:lnTo>
                  <a:lnTo>
                    <a:pt x="0" y="147637"/>
                  </a:lnTo>
                  <a:lnTo>
                    <a:pt x="573087" y="147637"/>
                  </a:lnTo>
                  <a:lnTo>
                    <a:pt x="573087" y="0"/>
                  </a:lnTo>
                  <a:close/>
                </a:path>
              </a:pathLst>
            </a:custGeom>
            <a:solidFill>
              <a:srgbClr val="00AFEF">
                <a:alpha val="466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94437" y="4598987"/>
              <a:ext cx="573405" cy="147955"/>
            </a:xfrm>
            <a:custGeom>
              <a:avLst/>
              <a:gdLst/>
              <a:ahLst/>
              <a:cxnLst/>
              <a:rect l="l" t="t" r="r" b="b"/>
              <a:pathLst>
                <a:path w="573404" h="147954">
                  <a:moveTo>
                    <a:pt x="0" y="0"/>
                  </a:moveTo>
                  <a:lnTo>
                    <a:pt x="573087" y="0"/>
                  </a:lnTo>
                  <a:lnTo>
                    <a:pt x="573087" y="147637"/>
                  </a:lnTo>
                  <a:lnTo>
                    <a:pt x="0" y="147637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83959" y="5233669"/>
              <a:ext cx="573405" cy="147955"/>
            </a:xfrm>
            <a:custGeom>
              <a:avLst/>
              <a:gdLst/>
              <a:ahLst/>
              <a:cxnLst/>
              <a:rect l="l" t="t" r="r" b="b"/>
              <a:pathLst>
                <a:path w="573404" h="147954">
                  <a:moveTo>
                    <a:pt x="573087" y="0"/>
                  </a:moveTo>
                  <a:lnTo>
                    <a:pt x="0" y="0"/>
                  </a:lnTo>
                  <a:lnTo>
                    <a:pt x="0" y="147637"/>
                  </a:lnTo>
                  <a:lnTo>
                    <a:pt x="573087" y="147637"/>
                  </a:lnTo>
                  <a:lnTo>
                    <a:pt x="573087" y="0"/>
                  </a:lnTo>
                  <a:close/>
                </a:path>
              </a:pathLst>
            </a:custGeom>
            <a:solidFill>
              <a:srgbClr val="00AFEF">
                <a:alpha val="466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83959" y="5233669"/>
              <a:ext cx="573405" cy="147955"/>
            </a:xfrm>
            <a:custGeom>
              <a:avLst/>
              <a:gdLst/>
              <a:ahLst/>
              <a:cxnLst/>
              <a:rect l="l" t="t" r="r" b="b"/>
              <a:pathLst>
                <a:path w="573404" h="147954">
                  <a:moveTo>
                    <a:pt x="0" y="0"/>
                  </a:moveTo>
                  <a:lnTo>
                    <a:pt x="573087" y="0"/>
                  </a:lnTo>
                  <a:lnTo>
                    <a:pt x="573087" y="147637"/>
                  </a:lnTo>
                  <a:lnTo>
                    <a:pt x="0" y="147637"/>
                  </a:lnTo>
                  <a:lnTo>
                    <a:pt x="0" y="0"/>
                  </a:lnTo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51152" y="2569527"/>
              <a:ext cx="662305" cy="262890"/>
            </a:xfrm>
            <a:custGeom>
              <a:avLst/>
              <a:gdLst/>
              <a:ahLst/>
              <a:cxnLst/>
              <a:rect l="l" t="t" r="r" b="b"/>
              <a:pathLst>
                <a:path w="662304" h="262889">
                  <a:moveTo>
                    <a:pt x="0" y="262572"/>
                  </a:moveTo>
                  <a:lnTo>
                    <a:pt x="662304" y="0"/>
                  </a:lnTo>
                </a:path>
              </a:pathLst>
            </a:custGeom>
            <a:ln w="12700">
              <a:solidFill>
                <a:srgbClr val="F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3752" y="0"/>
              <a:ext cx="5024755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5344" y="402907"/>
            <a:ext cx="563562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Εργασία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0" dirty="0">
                <a:solidFill>
                  <a:srgbClr val="000000"/>
                </a:solidFill>
                <a:latin typeface="Times New Roman"/>
                <a:cs typeface="Times New Roman"/>
              </a:rPr>
              <a:t>για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25" dirty="0">
                <a:solidFill>
                  <a:srgbClr val="000000"/>
                </a:solidFill>
                <a:latin typeface="Times New Roman"/>
                <a:cs typeface="Times New Roman"/>
              </a:rPr>
              <a:t>το</a:t>
            </a:r>
            <a:r>
              <a:rPr sz="18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5" dirty="0">
                <a:solidFill>
                  <a:srgbClr val="000000"/>
                </a:solidFill>
                <a:latin typeface="Times New Roman"/>
                <a:cs typeface="Times New Roman"/>
              </a:rPr>
              <a:t>σπίτι:</a:t>
            </a:r>
            <a:r>
              <a:rPr sz="185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Snort</a:t>
            </a:r>
            <a:r>
              <a:rPr sz="185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5" dirty="0">
                <a:solidFill>
                  <a:srgbClr val="000000"/>
                </a:solidFill>
                <a:latin typeface="Times New Roman"/>
                <a:cs typeface="Times New Roman"/>
              </a:rPr>
              <a:t>Analyser</a:t>
            </a:r>
            <a:r>
              <a:rPr sz="185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30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z="185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80" dirty="0">
                <a:solidFill>
                  <a:srgbClr val="000000"/>
                </a:solidFill>
                <a:latin typeface="Times New Roman"/>
                <a:cs typeface="Times New Roman"/>
              </a:rPr>
              <a:t>SNORT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515" y="1079817"/>
            <a:ext cx="9607550" cy="318548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67005" indent="-154305">
              <a:lnSpc>
                <a:spcPct val="100000"/>
              </a:lnSpc>
              <a:spcBef>
                <a:spcPts val="49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67005" algn="l"/>
              </a:tabLst>
            </a:pPr>
            <a:r>
              <a:rPr sz="1200" b="1" spc="55" dirty="0">
                <a:latin typeface="Calibri"/>
                <a:cs typeface="Calibri"/>
              </a:rPr>
              <a:t>Εργασία1: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Εξετάζοντας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το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διαδικτυακό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"Snort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35" dirty="0">
                <a:latin typeface="Calibri"/>
                <a:cs typeface="Calibri"/>
              </a:rPr>
              <a:t>Analyser":</a:t>
            </a:r>
            <a:endParaRPr sz="1200" dirty="0">
              <a:latin typeface="Calibri"/>
              <a:cs typeface="Calibri"/>
            </a:endParaRPr>
          </a:p>
          <a:p>
            <a:pPr marL="538480" lvl="1" indent="-343535">
              <a:lnSpc>
                <a:spcPct val="100000"/>
              </a:lnSpc>
              <a:spcBef>
                <a:spcPts val="520"/>
              </a:spcBef>
              <a:buClr>
                <a:srgbClr val="FFBA00"/>
              </a:buClr>
              <a:buSzPct val="152380"/>
              <a:buAutoNum type="arabicPeriod"/>
              <a:tabLst>
                <a:tab pos="537845" algn="l"/>
                <a:tab pos="538480" algn="l"/>
              </a:tabLst>
            </a:pPr>
            <a:r>
              <a:rPr sz="1050" spc="45" dirty="0">
                <a:latin typeface="Calibri"/>
                <a:cs typeface="Calibri"/>
              </a:rPr>
              <a:t>Δοκιμάστε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τουλάχιστονδιαφορετικούς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κανόνες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SNORT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με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τους</a:t>
            </a:r>
            <a:r>
              <a:rPr sz="1050" spc="30" dirty="0">
                <a:latin typeface="Calibri"/>
                <a:cs typeface="Calibri"/>
              </a:rPr>
              <a:t> αντίστοιχους</a:t>
            </a:r>
            <a:endParaRPr sz="1050" dirty="0">
              <a:latin typeface="Calibri"/>
              <a:cs typeface="Calibri"/>
            </a:endParaRPr>
          </a:p>
          <a:p>
            <a:pPr marL="537845">
              <a:lnSpc>
                <a:spcPct val="100000"/>
              </a:lnSpc>
              <a:spcBef>
                <a:spcPts val="565"/>
              </a:spcBef>
            </a:pPr>
            <a:r>
              <a:rPr sz="1050" spc="95" dirty="0">
                <a:latin typeface="Calibri"/>
                <a:cs typeface="Calibri"/>
              </a:rPr>
              <a:t>.PCAP,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π.χ.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"Ping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Sweep"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και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100" dirty="0">
                <a:latin typeface="Calibri"/>
                <a:cs typeface="Calibri"/>
              </a:rPr>
              <a:t>"ICMP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(Internet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Control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Message</a:t>
            </a:r>
            <a:r>
              <a:rPr sz="1050" spc="55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Protocol</a:t>
            </a:r>
            <a:endParaRPr sz="1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750" dirty="0">
              <a:latin typeface="Calibri"/>
              <a:cs typeface="Calibri"/>
            </a:endParaRPr>
          </a:p>
          <a:p>
            <a:pPr marL="537845" marR="3526790" lvl="1" indent="-342900">
              <a:lnSpc>
                <a:spcPct val="90500"/>
              </a:lnSpc>
              <a:buClr>
                <a:srgbClr val="FFBA00"/>
              </a:buClr>
              <a:buSzPct val="152380"/>
              <a:buAutoNum type="arabicPeriod" startAt="2"/>
              <a:tabLst>
                <a:tab pos="537845" algn="l"/>
                <a:tab pos="538480" algn="l"/>
              </a:tabLst>
            </a:pPr>
            <a:r>
              <a:rPr sz="1050" spc="70" dirty="0">
                <a:latin typeface="Calibri"/>
                <a:cs typeface="Calibri"/>
              </a:rPr>
              <a:t>Χρησιμοποιήστε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ξανά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το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"Snort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Analyser",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αλλά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αυτή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είναι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απαραίτητο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να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επιλέξετε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μια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καταγραφή</a:t>
            </a:r>
            <a:r>
              <a:rPr sz="1050" spc="31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.pcap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και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να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την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κατεβάσετε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για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τοπική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ανάλυση.</a:t>
            </a:r>
            <a:endParaRPr sz="105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FFBA00"/>
              </a:buClr>
              <a:buFont typeface="Calibri"/>
              <a:buAutoNum type="arabicPeriod" startAt="2"/>
            </a:pPr>
            <a:endParaRPr sz="800" dirty="0">
              <a:latin typeface="Calibri"/>
              <a:cs typeface="Calibri"/>
            </a:endParaRPr>
          </a:p>
          <a:p>
            <a:pPr marL="721360" lvl="2" indent="-343535">
              <a:lnSpc>
                <a:spcPct val="100000"/>
              </a:lnSpc>
              <a:buClr>
                <a:srgbClr val="FFBA00"/>
              </a:buClr>
              <a:buSzPct val="155555"/>
              <a:buFont typeface="Arial"/>
              <a:buChar char="•"/>
              <a:tabLst>
                <a:tab pos="720725" algn="l"/>
                <a:tab pos="721360" algn="l"/>
              </a:tabLst>
            </a:pPr>
            <a:r>
              <a:rPr sz="900" spc="85" dirty="0">
                <a:latin typeface="Calibri"/>
                <a:cs typeface="Calibri"/>
              </a:rPr>
              <a:t>Με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βάση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την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καταγραφή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.pcap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(Packet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Capture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0" dirty="0">
                <a:latin typeface="Calibri"/>
                <a:cs typeface="Calibri"/>
              </a:rPr>
              <a:t>-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αρχείο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καταγραφής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πακέτων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δικτύου)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endParaRPr sz="900" dirty="0">
              <a:latin typeface="Calibri"/>
              <a:cs typeface="Calibri"/>
            </a:endParaRPr>
          </a:p>
          <a:p>
            <a:pPr marL="721360">
              <a:lnSpc>
                <a:spcPct val="100000"/>
              </a:lnSpc>
              <a:spcBef>
                <a:spcPts val="15"/>
              </a:spcBef>
            </a:pPr>
            <a:r>
              <a:rPr sz="900" b="1" spc="60" dirty="0">
                <a:latin typeface="Calibri"/>
                <a:cs typeface="Calibri"/>
              </a:rPr>
              <a:t>Wireshark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και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Snorpy,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αναλύστε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σχεδιάστε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τουλάχιστον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3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κανόνες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στο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Snort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 dirty="0">
              <a:latin typeface="Calibri"/>
              <a:cs typeface="Calibri"/>
            </a:endParaRPr>
          </a:p>
          <a:p>
            <a:pPr marL="721360" marR="3781425" lvl="2" indent="-342900">
              <a:lnSpc>
                <a:spcPct val="100000"/>
              </a:lnSpc>
              <a:buClr>
                <a:srgbClr val="FFBA00"/>
              </a:buClr>
              <a:buSzPct val="155555"/>
              <a:buFont typeface="Arial"/>
              <a:buChar char="•"/>
              <a:tabLst>
                <a:tab pos="720725" algn="l"/>
                <a:tab pos="721360" algn="l"/>
              </a:tabLst>
            </a:pPr>
            <a:r>
              <a:rPr sz="900" spc="60" dirty="0">
                <a:latin typeface="Calibri"/>
                <a:cs typeface="Calibri"/>
              </a:rPr>
              <a:t>Χρησιμοποιώντας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αυτούς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τους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τρεις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κανόνες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μέσω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επιλογής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Rule"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του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Snort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Analyser), </a:t>
            </a:r>
            <a:r>
              <a:rPr sz="900" b="1" spc="-18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οπτικοποιήστε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την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επιτυχία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ανίχνευσης</a:t>
            </a:r>
            <a:endParaRPr sz="9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lr>
                <a:srgbClr val="FFBA00"/>
              </a:buClr>
              <a:buFont typeface="Arial"/>
              <a:buChar char="•"/>
            </a:pPr>
            <a:endParaRPr sz="750" dirty="0">
              <a:latin typeface="Calibri"/>
              <a:cs typeface="Calibri"/>
            </a:endParaRPr>
          </a:p>
          <a:p>
            <a:pPr marL="721360" marR="3401060" lvl="2" indent="-342900">
              <a:lnSpc>
                <a:spcPct val="101600"/>
              </a:lnSpc>
              <a:spcBef>
                <a:spcPts val="5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720725" algn="l"/>
                <a:tab pos="721360" algn="l"/>
              </a:tabLst>
            </a:pPr>
            <a:r>
              <a:rPr sz="900" spc="55" dirty="0">
                <a:latin typeface="Calibri"/>
                <a:cs typeface="Calibri"/>
              </a:rPr>
              <a:t>Στη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συνέχεια,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αναλύστε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προκύπτοντα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αρχεία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καταγραφής/καταγραφές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επαληθεύστε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ότι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όντως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σχετίζονται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με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τους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κανόνες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70" dirty="0">
                <a:latin typeface="Calibri"/>
                <a:cs typeface="Calibri"/>
              </a:rPr>
              <a:t>που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έχουν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προκαθοριστεί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στο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Snort.</a:t>
            </a:r>
            <a:endParaRPr sz="900" dirty="0">
              <a:latin typeface="Calibri"/>
              <a:cs typeface="Calibri"/>
            </a:endParaRPr>
          </a:p>
          <a:p>
            <a:pPr marL="103505" indent="-90805">
              <a:lnSpc>
                <a:spcPct val="100000"/>
              </a:lnSpc>
              <a:spcBef>
                <a:spcPts val="545"/>
              </a:spcBef>
              <a:buClr>
                <a:srgbClr val="FFBA00"/>
              </a:buClr>
              <a:buSzPct val="141666"/>
              <a:buFont typeface="Arial"/>
              <a:buChar char="•"/>
              <a:tabLst>
                <a:tab pos="103505" algn="l"/>
              </a:tabLst>
            </a:pPr>
            <a:r>
              <a:rPr sz="1200" b="1" spc="75" dirty="0">
                <a:latin typeface="Calibri"/>
                <a:cs typeface="Calibri"/>
              </a:rPr>
              <a:t>Task2: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Εξετάζοντας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εργαλείο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SNORT</a:t>
            </a:r>
            <a:r>
              <a:rPr sz="1200" spc="90" dirty="0"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537845" marR="3566795" lvl="1" indent="-342900">
              <a:lnSpc>
                <a:spcPct val="95300"/>
              </a:lnSpc>
              <a:spcBef>
                <a:spcPts val="509"/>
              </a:spcBef>
              <a:buClr>
                <a:srgbClr val="FFBA00"/>
              </a:buClr>
              <a:buSzPct val="152380"/>
              <a:buAutoNum type="arabicPeriod"/>
              <a:tabLst>
                <a:tab pos="537845" algn="l"/>
                <a:tab pos="538480" algn="l"/>
              </a:tabLst>
            </a:pPr>
            <a:r>
              <a:rPr sz="1050" spc="70" dirty="0">
                <a:latin typeface="Calibri"/>
                <a:cs typeface="Calibri"/>
              </a:rPr>
              <a:t>Εγκαταστήστε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το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SNORT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σε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μία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από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τις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εικονικές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μηχανές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(στο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GNS3)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85" dirty="0">
                <a:latin typeface="Calibri"/>
                <a:cs typeface="Calibri"/>
              </a:rPr>
              <a:t>ή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στον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τοπικό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σας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υπολογιστή.</a:t>
            </a:r>
            <a:endParaRPr sz="1050" dirty="0">
              <a:latin typeface="Calibri"/>
              <a:cs typeface="Calibri"/>
            </a:endParaRPr>
          </a:p>
          <a:p>
            <a:pPr marL="538480" lvl="1" indent="-343535">
              <a:lnSpc>
                <a:spcPct val="100000"/>
              </a:lnSpc>
              <a:spcBef>
                <a:spcPts val="520"/>
              </a:spcBef>
              <a:buClr>
                <a:srgbClr val="FFBA00"/>
              </a:buClr>
              <a:buSzPct val="152380"/>
              <a:buAutoNum type="arabicPeriod"/>
              <a:tabLst>
                <a:tab pos="537845" algn="l"/>
                <a:tab pos="538480" algn="l"/>
              </a:tabLst>
            </a:pPr>
            <a:r>
              <a:rPr sz="1050" spc="50" dirty="0">
                <a:latin typeface="Calibri"/>
                <a:cs typeface="Calibri"/>
              </a:rPr>
              <a:t>Επαναλάβετε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την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Εργασία,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αλλά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αυτή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τη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φορά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364" y="5453697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2: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17630" y="62864"/>
            <a:ext cx="355600" cy="54216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570"/>
              </a:lnSpc>
            </a:pPr>
            <a:r>
              <a:rPr sz="2600" spc="185" dirty="0">
                <a:solidFill>
                  <a:srgbClr val="D8D8D8"/>
                </a:solidFill>
                <a:latin typeface="Calibri"/>
                <a:cs typeface="Calibri"/>
              </a:rPr>
              <a:t>ΠΡΟΑΙΡΕΤΙΚΈΣ</a:t>
            </a:r>
            <a:r>
              <a:rPr sz="2600" spc="6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2600" spc="190" dirty="0">
                <a:solidFill>
                  <a:srgbClr val="D8D8D8"/>
                </a:solidFill>
                <a:latin typeface="Calibri"/>
                <a:cs typeface="Calibri"/>
              </a:rPr>
              <a:t>ΠΡΑΚΤΙΚΈΣ</a:t>
            </a:r>
            <a:r>
              <a:rPr sz="2600" spc="7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2600" spc="105" dirty="0">
                <a:solidFill>
                  <a:srgbClr val="D8D8D8"/>
                </a:solidFill>
                <a:latin typeface="Calibri"/>
                <a:cs typeface="Calibri"/>
              </a:rPr>
              <a:t>ΕΡΓΑΣΊΕΣ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31350" y="0"/>
            <a:ext cx="2173287" cy="21501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2915" y="0"/>
            <a:ext cx="11729084" cy="6858000"/>
            <a:chOff x="462915" y="0"/>
            <a:chExt cx="11729084" cy="6858000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61159" y="2709862"/>
              <a:ext cx="2724785" cy="3548379"/>
            </a:xfrm>
            <a:custGeom>
              <a:avLst/>
              <a:gdLst/>
              <a:ahLst/>
              <a:cxnLst/>
              <a:rect l="l" t="t" r="r" b="b"/>
              <a:pathLst>
                <a:path w="2724785" h="3548379">
                  <a:moveTo>
                    <a:pt x="0" y="0"/>
                  </a:moveTo>
                  <a:lnTo>
                    <a:pt x="0" y="3548379"/>
                  </a:lnTo>
                </a:path>
                <a:path w="2724785" h="3548379">
                  <a:moveTo>
                    <a:pt x="2724785" y="0"/>
                  </a:moveTo>
                  <a:lnTo>
                    <a:pt x="2724785" y="354837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2915" y="2960052"/>
              <a:ext cx="11657330" cy="0"/>
            </a:xfrm>
            <a:custGeom>
              <a:avLst/>
              <a:gdLst/>
              <a:ahLst/>
              <a:cxnLst/>
              <a:rect l="l" t="t" r="r" b="b"/>
              <a:pathLst>
                <a:path w="11657330">
                  <a:moveTo>
                    <a:pt x="0" y="0"/>
                  </a:moveTo>
                  <a:lnTo>
                    <a:pt x="116570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55344" y="403225"/>
            <a:ext cx="6993256" cy="30328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65"/>
              </a:spcBef>
            </a:pPr>
            <a:r>
              <a:rPr sz="1850" spc="170" dirty="0" err="1">
                <a:solidFill>
                  <a:srgbClr val="000000"/>
                </a:solidFill>
                <a:latin typeface="Times New Roman"/>
                <a:cs typeface="Times New Roman"/>
              </a:rPr>
              <a:t>Πρόληψη</a:t>
            </a:r>
            <a:r>
              <a:rPr sz="1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εισβολών</a:t>
            </a:r>
            <a:r>
              <a:rPr sz="1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μέσω</a:t>
            </a:r>
            <a:r>
              <a:rPr sz="1850" spc="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ανίχνευσης</a:t>
            </a:r>
            <a:r>
              <a:rPr lang="el-GR" sz="1850" spc="150" dirty="0">
                <a:solidFill>
                  <a:srgbClr val="000000"/>
                </a:solidFill>
                <a:latin typeface="Times New Roman"/>
                <a:cs typeface="Times New Roman"/>
              </a:rPr>
              <a:t> και αντίδρασης</a:t>
            </a: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7465" y="6617017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 dirty="0">
              <a:latin typeface="Calibri"/>
              <a:cs typeface="Calibri"/>
            </a:endParaRPr>
          </a:p>
        </p:txBody>
      </p:sp>
      <p:graphicFrame>
        <p:nvGraphicFramePr>
          <p:cNvPr id="63" name="Πίνακας 62">
            <a:extLst>
              <a:ext uri="{FF2B5EF4-FFF2-40B4-BE49-F238E27FC236}">
                <a16:creationId xmlns:a16="http://schemas.microsoft.com/office/drawing/2014/main" id="{7E27ADF1-689E-7620-E9C4-F555BE160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40248"/>
              </p:ext>
            </p:extLst>
          </p:nvPr>
        </p:nvGraphicFramePr>
        <p:xfrm>
          <a:off x="283750" y="1709586"/>
          <a:ext cx="7793451" cy="4379427"/>
        </p:xfrm>
        <a:graphic>
          <a:graphicData uri="http://schemas.openxmlformats.org/drawingml/2006/table">
            <a:tbl>
              <a:tblPr/>
              <a:tblGrid>
                <a:gridCol w="2597817">
                  <a:extLst>
                    <a:ext uri="{9D8B030D-6E8A-4147-A177-3AD203B41FA5}">
                      <a16:colId xmlns:a16="http://schemas.microsoft.com/office/drawing/2014/main" val="3023511998"/>
                    </a:ext>
                  </a:extLst>
                </a:gridCol>
                <a:gridCol w="2597817">
                  <a:extLst>
                    <a:ext uri="{9D8B030D-6E8A-4147-A177-3AD203B41FA5}">
                      <a16:colId xmlns:a16="http://schemas.microsoft.com/office/drawing/2014/main" val="809585283"/>
                    </a:ext>
                  </a:extLst>
                </a:gridCol>
                <a:gridCol w="2597817">
                  <a:extLst>
                    <a:ext uri="{9D8B030D-6E8A-4147-A177-3AD203B41FA5}">
                      <a16:colId xmlns:a16="http://schemas.microsoft.com/office/drawing/2014/main" val="412694562"/>
                    </a:ext>
                  </a:extLst>
                </a:gridCol>
              </a:tblGrid>
              <a:tr h="224371">
                <a:tc>
                  <a:txBody>
                    <a:bodyPr/>
                    <a:lstStyle/>
                    <a:p>
                      <a:r>
                        <a:rPr lang="el-GR" sz="900" b="1"/>
                        <a:t>Τύπος </a:t>
                      </a:r>
                      <a:r>
                        <a:rPr lang="en-US" sz="900" b="1"/>
                        <a:t>IPS</a:t>
                      </a:r>
                      <a:endParaRPr lang="en-US" sz="900"/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b="1"/>
                        <a:t>Μέθοδος πρόληψης / αντίδρασης</a:t>
                      </a:r>
                      <a:endParaRPr lang="el-GR" sz="900"/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b="1"/>
                        <a:t>Περιγραφή</a:t>
                      </a:r>
                      <a:endParaRPr lang="el-GR" sz="900"/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332213"/>
                  </a:ext>
                </a:extLst>
              </a:tr>
              <a:tr h="429158">
                <a:tc>
                  <a:txBody>
                    <a:bodyPr/>
                    <a:lstStyle/>
                    <a:p>
                      <a:r>
                        <a:rPr lang="en-US" sz="900"/>
                        <a:t>HIPS (HIDPS)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Κλείσιμο </a:t>
                      </a:r>
                      <a:r>
                        <a:rPr lang="en-US" sz="900"/>
                        <a:t>TCP </a:t>
                      </a:r>
                      <a:r>
                        <a:rPr lang="el-GR" sz="900"/>
                        <a:t>συνδέσεων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Τερματισμός σύνδεσης client-server ή master-slave (σε δίκτυα ελέγχου ισχύος)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078972"/>
                  </a:ext>
                </a:extLst>
              </a:tr>
              <a:tr h="565683">
                <a:tc>
                  <a:txBody>
                    <a:bodyPr/>
                    <a:lstStyle/>
                    <a:p>
                      <a:r>
                        <a:rPr lang="en-US" sz="900"/>
                        <a:t>HIPS (HIDPS)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Χρήση δυνατοτήτων </a:t>
                      </a:r>
                      <a:r>
                        <a:rPr lang="en-US" sz="900"/>
                        <a:t>firewall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Χρήση ενσωματωμένων δυνατοτήτων </a:t>
                      </a:r>
                      <a:r>
                        <a:rPr lang="en-US" sz="900"/>
                        <a:t>firewall </a:t>
                      </a:r>
                      <a:r>
                        <a:rPr lang="el-GR" sz="900"/>
                        <a:t>για απόρριψη πακέτων (π.χ. </a:t>
                      </a:r>
                      <a:r>
                        <a:rPr lang="en-US" sz="900"/>
                        <a:t>SNORT </a:t>
                      </a:r>
                      <a:r>
                        <a:rPr lang="el-GR" sz="900"/>
                        <a:t>με </a:t>
                      </a:r>
                      <a:r>
                        <a:rPr lang="en-US" sz="900"/>
                        <a:t>DROP </a:t>
                      </a:r>
                      <a:r>
                        <a:rPr lang="el-GR" sz="900"/>
                        <a:t>ή </a:t>
                      </a:r>
                      <a:r>
                        <a:rPr lang="en-US" sz="900"/>
                        <a:t>REJECT online)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505541"/>
                  </a:ext>
                </a:extLst>
              </a:tr>
              <a:tr h="429158">
                <a:tc>
                  <a:txBody>
                    <a:bodyPr/>
                    <a:lstStyle/>
                    <a:p>
                      <a:r>
                        <a:rPr lang="en-US" sz="900"/>
                        <a:t>HIPS (HIDPS)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Περιορισμός εύρους ζώνης (</a:t>
                      </a:r>
                      <a:r>
                        <a:rPr lang="en-US" sz="900"/>
                        <a:t>bandwidth)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Περιορισμός του ποσοστού bandwidth μεταξύ client-server ή master-slave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963773"/>
                  </a:ext>
                </a:extLst>
              </a:tr>
              <a:tr h="360896">
                <a:tc>
                  <a:txBody>
                    <a:bodyPr/>
                    <a:lstStyle/>
                    <a:p>
                      <a:r>
                        <a:rPr lang="en-US" sz="900"/>
                        <a:t>HIPS (HIDPS)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Απολύμανση κακόβουλου κώδικα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Αφαίρεση ή επανασυσκευασία μολυσμένων payloads / συνημμένων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462981"/>
                  </a:ext>
                </a:extLst>
              </a:tr>
              <a:tr h="565683">
                <a:tc>
                  <a:txBody>
                    <a:bodyPr/>
                    <a:lstStyle/>
                    <a:p>
                      <a:r>
                        <a:rPr lang="en-US" sz="900"/>
                        <a:t>HIPS (HIDPS)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Επαναρύθμιση συστημάτων δικτύου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Αυτόματη αλλαγή ρυθμίσεων σε firewalls, routers, switches για αποκλεισμό δραστηριότητας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814310"/>
                  </a:ext>
                </a:extLst>
              </a:tr>
              <a:tr h="360896">
                <a:tc>
                  <a:txBody>
                    <a:bodyPr/>
                    <a:lstStyle/>
                    <a:p>
                      <a:r>
                        <a:rPr lang="en-US" sz="900"/>
                        <a:t>NIPS (NIDPS)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Διακοπή εκτέλεσης ύποπτων εφαρμογών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Αποτροπή εκτέλεσης κακόβουλου ή άγνωστου λογισμικού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380741"/>
                  </a:ext>
                </a:extLst>
              </a:tr>
              <a:tr h="292633">
                <a:tc>
                  <a:txBody>
                    <a:bodyPr/>
                    <a:lstStyle/>
                    <a:p>
                      <a:r>
                        <a:rPr lang="en-US" sz="900"/>
                        <a:t>NIPS (NIDPS)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Διακοπή εισερχόμενης/εξερχόμενης κυκλοφορίας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Αποτροπή επεξεργασίας ύποπτων πακέτων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540395"/>
                  </a:ext>
                </a:extLst>
              </a:tr>
              <a:tr h="292633">
                <a:tc>
                  <a:txBody>
                    <a:bodyPr/>
                    <a:lstStyle/>
                    <a:p>
                      <a:r>
                        <a:rPr lang="en-US" sz="900"/>
                        <a:t>NIPS (NIDPS)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Απολύμανση εισερχόμενης κυκλοφορίας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Καθαρισμός περιεχομένου ύποπτων πακέτων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283280"/>
                  </a:ext>
                </a:extLst>
              </a:tr>
              <a:tr h="429158">
                <a:tc>
                  <a:txBody>
                    <a:bodyPr/>
                    <a:lstStyle/>
                    <a:p>
                      <a:r>
                        <a:rPr lang="en-US" sz="900"/>
                        <a:t>NIPS (NIDPS)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Ενεργοποίηση τοπικού </a:t>
                      </a:r>
                      <a:r>
                        <a:rPr lang="en-US" sz="900"/>
                        <a:t>firewall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Αποκλεισμός μη εξουσιοδοτημένης πρόσβασης ή παραβίασης πολιτικής ασφάλειας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047112"/>
                  </a:ext>
                </a:extLst>
              </a:tr>
              <a:tr h="429158">
                <a:tc>
                  <a:txBody>
                    <a:bodyPr/>
                    <a:lstStyle/>
                    <a:p>
                      <a:r>
                        <a:rPr lang="en-US" sz="900"/>
                        <a:t>NIPS (NIDPS)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Επαναρύθμιση συστήματος στον </a:t>
                      </a:r>
                      <a:r>
                        <a:rPr lang="en-US" sz="900"/>
                        <a:t>host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Αυτόματη αναδιαμόρφωση </a:t>
                      </a:r>
                      <a:r>
                        <a:rPr lang="el-GR" sz="900" dirty="0" err="1"/>
                        <a:t>firewall</a:t>
                      </a:r>
                      <a:r>
                        <a:rPr lang="el-GR" sz="900" dirty="0"/>
                        <a:t> για φιλτράρισμα ύποπτης δραστηριότητας</a:t>
                      </a:r>
                    </a:p>
                  </a:txBody>
                  <a:tcPr marL="8745" marR="8745" marT="4372" marB="43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94194"/>
                  </a:ext>
                </a:extLst>
              </a:tr>
            </a:tbl>
          </a:graphicData>
        </a:graphic>
      </p:graphicFrame>
      <p:sp>
        <p:nvSpPr>
          <p:cNvPr id="64" name="Rectangle 1">
            <a:extLst>
              <a:ext uri="{FF2B5EF4-FFF2-40B4-BE49-F238E27FC236}">
                <a16:creationId xmlns:a16="http://schemas.microsoft.com/office/drawing/2014/main" id="{BE99B599-CAB4-4249-DF70-6A1286525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65" y="899318"/>
            <a:ext cx="819192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</a:t>
            </a:r>
            <a:r>
              <a:rPr kumimoji="0" lang="el-GR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πρόληψη εισβολών (IPS)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βασίζεται τόσο στην </a:t>
            </a:r>
            <a:r>
              <a:rPr kumimoji="0" lang="el-GR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ανίχνευση επιθέσεων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b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όσο και στην </a:t>
            </a:r>
            <a:r>
              <a:rPr kumimoji="0" lang="el-GR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έγκαιρη αντίδραση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Οι </a:t>
            </a:r>
            <a:r>
              <a:rPr kumimoji="0" lang="el-GR" altLang="el-G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τεχνικές αντίδρασης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ποικίλουν, ανάλογα με τον τύπο του IPS: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447" y="0"/>
            <a:ext cx="5309870" cy="6880225"/>
            <a:chOff x="6882447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559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4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429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10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5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60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5" y="2861310"/>
                  </a:lnTo>
                  <a:lnTo>
                    <a:pt x="1483360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10" y="2846070"/>
                  </a:lnTo>
                  <a:lnTo>
                    <a:pt x="1781810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4" y="0"/>
              <a:ext cx="1130934" cy="112776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725" y="2996882"/>
            <a:ext cx="835025" cy="84105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048317" y="2951479"/>
            <a:ext cx="2339975" cy="521970"/>
            <a:chOff x="3048317" y="2951479"/>
            <a:chExt cx="2339975" cy="52197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317" y="2970529"/>
              <a:ext cx="753744" cy="5026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162" y="2951479"/>
              <a:ext cx="753745" cy="5026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4229" y="2951479"/>
              <a:ext cx="753745" cy="50260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517457" y="2685414"/>
            <a:ext cx="2887345" cy="1599565"/>
            <a:chOff x="2517457" y="2685414"/>
            <a:chExt cx="2887345" cy="1599565"/>
          </a:xfrm>
        </p:grpSpPr>
        <p:sp>
          <p:nvSpPr>
            <p:cNvPr id="14" name="object 14"/>
            <p:cNvSpPr/>
            <p:nvPr/>
          </p:nvSpPr>
          <p:spPr>
            <a:xfrm>
              <a:off x="2672715" y="3549650"/>
              <a:ext cx="2701290" cy="320675"/>
            </a:xfrm>
            <a:custGeom>
              <a:avLst/>
              <a:gdLst/>
              <a:ahLst/>
              <a:cxnLst/>
              <a:rect l="l" t="t" r="r" b="b"/>
              <a:pathLst>
                <a:path w="2701290" h="320675">
                  <a:moveTo>
                    <a:pt x="0" y="0"/>
                  </a:moveTo>
                  <a:lnTo>
                    <a:pt x="2701290" y="0"/>
                  </a:lnTo>
                </a:path>
                <a:path w="2701290" h="320675">
                  <a:moveTo>
                    <a:pt x="1176337" y="320357"/>
                  </a:moveTo>
                  <a:lnTo>
                    <a:pt x="1176337" y="0"/>
                  </a:lnTo>
                </a:path>
              </a:pathLst>
            </a:custGeom>
            <a:ln w="3810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82340" y="3912869"/>
              <a:ext cx="655002" cy="37211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20352" y="2693352"/>
              <a:ext cx="2576830" cy="836930"/>
            </a:xfrm>
            <a:custGeom>
              <a:avLst/>
              <a:gdLst/>
              <a:ahLst/>
              <a:cxnLst/>
              <a:rect l="l" t="t" r="r" b="b"/>
              <a:pathLst>
                <a:path w="2576829" h="836929">
                  <a:moveTo>
                    <a:pt x="0" y="139382"/>
                  </a:moveTo>
                  <a:lnTo>
                    <a:pt x="6985" y="95250"/>
                  </a:lnTo>
                  <a:lnTo>
                    <a:pt x="26987" y="57150"/>
                  </a:lnTo>
                  <a:lnTo>
                    <a:pt x="57150" y="26987"/>
                  </a:lnTo>
                  <a:lnTo>
                    <a:pt x="95250" y="6985"/>
                  </a:lnTo>
                  <a:lnTo>
                    <a:pt x="139382" y="0"/>
                  </a:lnTo>
                  <a:lnTo>
                    <a:pt x="2437130" y="0"/>
                  </a:lnTo>
                  <a:lnTo>
                    <a:pt x="2481262" y="6985"/>
                  </a:lnTo>
                  <a:lnTo>
                    <a:pt x="2519362" y="26987"/>
                  </a:lnTo>
                  <a:lnTo>
                    <a:pt x="2549525" y="57150"/>
                  </a:lnTo>
                  <a:lnTo>
                    <a:pt x="2569527" y="95250"/>
                  </a:lnTo>
                  <a:lnTo>
                    <a:pt x="2576512" y="139382"/>
                  </a:lnTo>
                  <a:lnTo>
                    <a:pt x="2576512" y="697547"/>
                  </a:lnTo>
                  <a:lnTo>
                    <a:pt x="2569527" y="741362"/>
                  </a:lnTo>
                  <a:lnTo>
                    <a:pt x="2549525" y="779780"/>
                  </a:lnTo>
                  <a:lnTo>
                    <a:pt x="2519362" y="809942"/>
                  </a:lnTo>
                  <a:lnTo>
                    <a:pt x="2481262" y="829627"/>
                  </a:lnTo>
                  <a:lnTo>
                    <a:pt x="2437130" y="836930"/>
                  </a:lnTo>
                  <a:lnTo>
                    <a:pt x="139382" y="836930"/>
                  </a:lnTo>
                  <a:lnTo>
                    <a:pt x="95250" y="829627"/>
                  </a:lnTo>
                  <a:lnTo>
                    <a:pt x="57150" y="809942"/>
                  </a:lnTo>
                  <a:lnTo>
                    <a:pt x="26987" y="779780"/>
                  </a:lnTo>
                  <a:lnTo>
                    <a:pt x="6985" y="741362"/>
                  </a:lnTo>
                  <a:lnTo>
                    <a:pt x="0" y="697547"/>
                  </a:lnTo>
                  <a:lnTo>
                    <a:pt x="0" y="13938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7457" y="3106419"/>
              <a:ext cx="499109" cy="622299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3809682" y="4853622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35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0352" y="4368482"/>
            <a:ext cx="998855" cy="0"/>
          </a:xfrm>
          <a:custGeom>
            <a:avLst/>
            <a:gdLst/>
            <a:ahLst/>
            <a:cxnLst/>
            <a:rect l="l" t="t" r="r" b="b"/>
            <a:pathLst>
              <a:path w="998854">
                <a:moveTo>
                  <a:pt x="99853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D8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070292" y="3240087"/>
            <a:ext cx="1429385" cy="466090"/>
            <a:chOff x="1070292" y="3240087"/>
            <a:chExt cx="1429385" cy="46609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8422" y="3240087"/>
              <a:ext cx="819467" cy="4657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02802" y="3514407"/>
              <a:ext cx="396875" cy="20955"/>
            </a:xfrm>
            <a:custGeom>
              <a:avLst/>
              <a:gdLst/>
              <a:ahLst/>
              <a:cxnLst/>
              <a:rect l="l" t="t" r="r" b="b"/>
              <a:pathLst>
                <a:path w="396875" h="20954">
                  <a:moveTo>
                    <a:pt x="0" y="0"/>
                  </a:moveTo>
                  <a:lnTo>
                    <a:pt x="396875" y="0"/>
                  </a:lnTo>
                </a:path>
                <a:path w="396875" h="20954">
                  <a:moveTo>
                    <a:pt x="0" y="20796"/>
                  </a:moveTo>
                  <a:lnTo>
                    <a:pt x="396875" y="20796"/>
                  </a:lnTo>
                </a:path>
              </a:pathLst>
            </a:custGeom>
            <a:ln w="3175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89342" y="3532187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-19050" y="1746"/>
                  </a:moveTo>
                  <a:lnTo>
                    <a:pt x="377825" y="1746"/>
                  </a:lnTo>
                </a:path>
              </a:pathLst>
            </a:custGeom>
            <a:ln w="41592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368107" y="3882707"/>
            <a:ext cx="1422400" cy="942340"/>
            <a:chOff x="1368107" y="3882707"/>
            <a:chExt cx="1422400" cy="94234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2494" y="3968432"/>
              <a:ext cx="543242" cy="8289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3217" y="3958907"/>
              <a:ext cx="543242" cy="8289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376044" y="3890645"/>
              <a:ext cx="1406525" cy="926465"/>
            </a:xfrm>
            <a:custGeom>
              <a:avLst/>
              <a:gdLst/>
              <a:ahLst/>
              <a:cxnLst/>
              <a:rect l="l" t="t" r="r" b="b"/>
              <a:pathLst>
                <a:path w="1406525" h="926464">
                  <a:moveTo>
                    <a:pt x="0" y="154304"/>
                  </a:moveTo>
                  <a:lnTo>
                    <a:pt x="7937" y="105409"/>
                  </a:lnTo>
                  <a:lnTo>
                    <a:pt x="29845" y="63182"/>
                  </a:lnTo>
                  <a:lnTo>
                    <a:pt x="63182" y="29844"/>
                  </a:lnTo>
                  <a:lnTo>
                    <a:pt x="105410" y="7937"/>
                  </a:lnTo>
                  <a:lnTo>
                    <a:pt x="154305" y="0"/>
                  </a:lnTo>
                  <a:lnTo>
                    <a:pt x="1251902" y="0"/>
                  </a:lnTo>
                  <a:lnTo>
                    <a:pt x="1300480" y="7937"/>
                  </a:lnTo>
                  <a:lnTo>
                    <a:pt x="1343025" y="29844"/>
                  </a:lnTo>
                  <a:lnTo>
                    <a:pt x="1376362" y="63182"/>
                  </a:lnTo>
                  <a:lnTo>
                    <a:pt x="1398270" y="105409"/>
                  </a:lnTo>
                  <a:lnTo>
                    <a:pt x="1406207" y="154304"/>
                  </a:lnTo>
                  <a:lnTo>
                    <a:pt x="1406207" y="771524"/>
                  </a:lnTo>
                  <a:lnTo>
                    <a:pt x="1398270" y="820419"/>
                  </a:lnTo>
                  <a:lnTo>
                    <a:pt x="1376362" y="862964"/>
                  </a:lnTo>
                  <a:lnTo>
                    <a:pt x="1343025" y="896302"/>
                  </a:lnTo>
                  <a:lnTo>
                    <a:pt x="1300480" y="918209"/>
                  </a:lnTo>
                  <a:lnTo>
                    <a:pt x="1251902" y="926147"/>
                  </a:lnTo>
                  <a:lnTo>
                    <a:pt x="154305" y="926147"/>
                  </a:lnTo>
                  <a:lnTo>
                    <a:pt x="105410" y="918209"/>
                  </a:lnTo>
                  <a:lnTo>
                    <a:pt x="63182" y="896302"/>
                  </a:lnTo>
                  <a:lnTo>
                    <a:pt x="29845" y="862964"/>
                  </a:lnTo>
                  <a:lnTo>
                    <a:pt x="7937" y="820419"/>
                  </a:lnTo>
                  <a:lnTo>
                    <a:pt x="0" y="771524"/>
                  </a:lnTo>
                  <a:lnTo>
                    <a:pt x="0" y="15430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2958782" y="5167629"/>
            <a:ext cx="2348230" cy="7620"/>
          </a:xfrm>
          <a:custGeom>
            <a:avLst/>
            <a:gdLst/>
            <a:ahLst/>
            <a:cxnLst/>
            <a:rect l="l" t="t" r="r" b="b"/>
            <a:pathLst>
              <a:path w="2348229" h="7620">
                <a:moveTo>
                  <a:pt x="2348230" y="7302"/>
                </a:moveTo>
                <a:lnTo>
                  <a:pt x="0" y="0"/>
                </a:lnTo>
              </a:path>
            </a:pathLst>
          </a:custGeom>
          <a:ln w="38099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6395" y="5292090"/>
            <a:ext cx="753744" cy="50260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51629" y="5212079"/>
            <a:ext cx="600392" cy="676592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3482340" y="4257675"/>
            <a:ext cx="913130" cy="675005"/>
            <a:chOff x="3482340" y="4257675"/>
            <a:chExt cx="913130" cy="67500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82340" y="4531359"/>
              <a:ext cx="655002" cy="37211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809682" y="4257675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24638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0030" y="4501832"/>
              <a:ext cx="345439" cy="430847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898457" y="4841875"/>
            <a:ext cx="2416810" cy="1169670"/>
            <a:chOff x="2898457" y="4841875"/>
            <a:chExt cx="2416810" cy="1169670"/>
          </a:xfrm>
        </p:grpSpPr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23005" y="5249227"/>
              <a:ext cx="442595" cy="5819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906395" y="5197475"/>
              <a:ext cx="2400935" cy="805815"/>
            </a:xfrm>
            <a:custGeom>
              <a:avLst/>
              <a:gdLst/>
              <a:ahLst/>
              <a:cxnLst/>
              <a:rect l="l" t="t" r="r" b="b"/>
              <a:pathLst>
                <a:path w="2400935" h="805814">
                  <a:moveTo>
                    <a:pt x="0" y="134302"/>
                  </a:moveTo>
                  <a:lnTo>
                    <a:pt x="6985" y="91757"/>
                  </a:lnTo>
                  <a:lnTo>
                    <a:pt x="26035" y="54927"/>
                  </a:lnTo>
                  <a:lnTo>
                    <a:pt x="54927" y="26035"/>
                  </a:lnTo>
                  <a:lnTo>
                    <a:pt x="91757" y="6985"/>
                  </a:lnTo>
                  <a:lnTo>
                    <a:pt x="134302" y="0"/>
                  </a:lnTo>
                  <a:lnTo>
                    <a:pt x="2266632" y="0"/>
                  </a:lnTo>
                  <a:lnTo>
                    <a:pt x="2308860" y="6985"/>
                  </a:lnTo>
                  <a:lnTo>
                    <a:pt x="2346007" y="26035"/>
                  </a:lnTo>
                  <a:lnTo>
                    <a:pt x="2374900" y="54927"/>
                  </a:lnTo>
                  <a:lnTo>
                    <a:pt x="2393950" y="91757"/>
                  </a:lnTo>
                  <a:lnTo>
                    <a:pt x="2400935" y="134302"/>
                  </a:lnTo>
                  <a:lnTo>
                    <a:pt x="2400935" y="671512"/>
                  </a:lnTo>
                  <a:lnTo>
                    <a:pt x="2393950" y="714057"/>
                  </a:lnTo>
                  <a:lnTo>
                    <a:pt x="2374900" y="750887"/>
                  </a:lnTo>
                  <a:lnTo>
                    <a:pt x="2346007" y="779780"/>
                  </a:lnTo>
                  <a:lnTo>
                    <a:pt x="2308860" y="799147"/>
                  </a:lnTo>
                  <a:lnTo>
                    <a:pt x="2266632" y="805815"/>
                  </a:lnTo>
                  <a:lnTo>
                    <a:pt x="134302" y="805815"/>
                  </a:lnTo>
                  <a:lnTo>
                    <a:pt x="91757" y="799147"/>
                  </a:lnTo>
                  <a:lnTo>
                    <a:pt x="54927" y="779780"/>
                  </a:lnTo>
                  <a:lnTo>
                    <a:pt x="26035" y="750887"/>
                  </a:lnTo>
                  <a:lnTo>
                    <a:pt x="6985" y="714057"/>
                  </a:lnTo>
                  <a:lnTo>
                    <a:pt x="0" y="671512"/>
                  </a:lnTo>
                  <a:lnTo>
                    <a:pt x="0" y="134302"/>
                  </a:lnTo>
                </a:path>
              </a:pathLst>
            </a:custGeom>
            <a:ln w="15875">
              <a:solidFill>
                <a:srgbClr val="009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7880" y="4841875"/>
              <a:ext cx="402272" cy="329564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90009" y="3567747"/>
            <a:ext cx="370839" cy="32956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34042" y="4357052"/>
            <a:ext cx="370840" cy="329564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2066925" y="2715894"/>
            <a:ext cx="560705" cy="800100"/>
          </a:xfrm>
          <a:custGeom>
            <a:avLst/>
            <a:gdLst/>
            <a:ahLst/>
            <a:cxnLst/>
            <a:rect l="l" t="t" r="r" b="b"/>
            <a:pathLst>
              <a:path w="560705" h="800100">
                <a:moveTo>
                  <a:pt x="560705" y="0"/>
                </a:moveTo>
                <a:lnTo>
                  <a:pt x="0" y="0"/>
                </a:lnTo>
                <a:lnTo>
                  <a:pt x="0" y="288290"/>
                </a:lnTo>
                <a:lnTo>
                  <a:pt x="236855" y="288290"/>
                </a:lnTo>
                <a:lnTo>
                  <a:pt x="236855" y="799782"/>
                </a:lnTo>
                <a:lnTo>
                  <a:pt x="298450" y="799782"/>
                </a:lnTo>
                <a:lnTo>
                  <a:pt x="298450" y="288290"/>
                </a:lnTo>
                <a:lnTo>
                  <a:pt x="560705" y="288290"/>
                </a:lnTo>
                <a:lnTo>
                  <a:pt x="56070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18255" y="4806950"/>
            <a:ext cx="1888489" cy="288290"/>
          </a:xfrm>
          <a:custGeom>
            <a:avLst/>
            <a:gdLst/>
            <a:ahLst/>
            <a:cxnLst/>
            <a:rect l="l" t="t" r="r" b="b"/>
            <a:pathLst>
              <a:path w="1888489" h="288289">
                <a:moveTo>
                  <a:pt x="1888172" y="0"/>
                </a:moveTo>
                <a:lnTo>
                  <a:pt x="1327150" y="0"/>
                </a:lnTo>
                <a:lnTo>
                  <a:pt x="1327150" y="119380"/>
                </a:lnTo>
                <a:lnTo>
                  <a:pt x="0" y="119380"/>
                </a:lnTo>
                <a:lnTo>
                  <a:pt x="0" y="196850"/>
                </a:lnTo>
                <a:lnTo>
                  <a:pt x="1327150" y="196850"/>
                </a:lnTo>
                <a:lnTo>
                  <a:pt x="1327150" y="288290"/>
                </a:lnTo>
                <a:lnTo>
                  <a:pt x="1888172" y="288290"/>
                </a:lnTo>
                <a:lnTo>
                  <a:pt x="1888172" y="196850"/>
                </a:lnTo>
                <a:lnTo>
                  <a:pt x="1888172" y="119380"/>
                </a:lnTo>
                <a:lnTo>
                  <a:pt x="1888172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818572" y="3861752"/>
            <a:ext cx="1888489" cy="634365"/>
            <a:chOff x="3818572" y="3861752"/>
            <a:chExt cx="1888489" cy="634365"/>
          </a:xfrm>
        </p:grpSpPr>
        <p:sp>
          <p:nvSpPr>
            <p:cNvPr id="44" name="object 44"/>
            <p:cNvSpPr/>
            <p:nvPr/>
          </p:nvSpPr>
          <p:spPr>
            <a:xfrm>
              <a:off x="3818572" y="4207510"/>
              <a:ext cx="1888489" cy="288290"/>
            </a:xfrm>
            <a:custGeom>
              <a:avLst/>
              <a:gdLst/>
              <a:ahLst/>
              <a:cxnLst/>
              <a:rect l="l" t="t" r="r" b="b"/>
              <a:pathLst>
                <a:path w="1888489" h="288289">
                  <a:moveTo>
                    <a:pt x="1888172" y="0"/>
                  </a:moveTo>
                  <a:lnTo>
                    <a:pt x="1327467" y="0"/>
                  </a:lnTo>
                  <a:lnTo>
                    <a:pt x="1327467" y="119380"/>
                  </a:lnTo>
                  <a:lnTo>
                    <a:pt x="0" y="119380"/>
                  </a:lnTo>
                  <a:lnTo>
                    <a:pt x="0" y="196850"/>
                  </a:lnTo>
                  <a:lnTo>
                    <a:pt x="1327467" y="196850"/>
                  </a:lnTo>
                  <a:lnTo>
                    <a:pt x="1327467" y="288290"/>
                  </a:lnTo>
                  <a:lnTo>
                    <a:pt x="1888172" y="288290"/>
                  </a:lnTo>
                  <a:lnTo>
                    <a:pt x="1888172" y="196850"/>
                  </a:lnTo>
                  <a:lnTo>
                    <a:pt x="1888172" y="119380"/>
                  </a:lnTo>
                  <a:lnTo>
                    <a:pt x="188817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7429" y="3861752"/>
              <a:ext cx="508952" cy="508952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62207" y="4617720"/>
            <a:ext cx="335279" cy="33528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76400" y="2548254"/>
            <a:ext cx="512127" cy="508952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5789295" y="3484245"/>
            <a:ext cx="6409690" cy="2004060"/>
            <a:chOff x="5789295" y="3484245"/>
            <a:chExt cx="6409690" cy="2004060"/>
          </a:xfrm>
        </p:grpSpPr>
        <p:sp>
          <p:nvSpPr>
            <p:cNvPr id="49" name="object 49"/>
            <p:cNvSpPr/>
            <p:nvPr/>
          </p:nvSpPr>
          <p:spPr>
            <a:xfrm>
              <a:off x="5795645" y="3484245"/>
              <a:ext cx="6396355" cy="2004060"/>
            </a:xfrm>
            <a:custGeom>
              <a:avLst/>
              <a:gdLst/>
              <a:ahLst/>
              <a:cxnLst/>
              <a:rect l="l" t="t" r="r" b="b"/>
              <a:pathLst>
                <a:path w="6396355" h="2004060">
                  <a:moveTo>
                    <a:pt x="6396355" y="0"/>
                  </a:moveTo>
                  <a:lnTo>
                    <a:pt x="0" y="0"/>
                  </a:lnTo>
                  <a:lnTo>
                    <a:pt x="0" y="2004059"/>
                  </a:lnTo>
                  <a:lnTo>
                    <a:pt x="6396355" y="2004059"/>
                  </a:lnTo>
                  <a:lnTo>
                    <a:pt x="6396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95645" y="4324032"/>
              <a:ext cx="6396990" cy="1059180"/>
            </a:xfrm>
            <a:custGeom>
              <a:avLst/>
              <a:gdLst/>
              <a:ahLst/>
              <a:cxnLst/>
              <a:rect l="l" t="t" r="r" b="b"/>
              <a:pathLst>
                <a:path w="6396990" h="1059179">
                  <a:moveTo>
                    <a:pt x="0" y="0"/>
                  </a:moveTo>
                  <a:lnTo>
                    <a:pt x="6396989" y="0"/>
                  </a:lnTo>
                  <a:lnTo>
                    <a:pt x="6396989" y="1059179"/>
                  </a:lnTo>
                  <a:lnTo>
                    <a:pt x="0" y="105917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855344" y="491807"/>
            <a:ext cx="217741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Ευπάθεια</a:t>
            </a: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45" dirty="0">
                <a:solidFill>
                  <a:srgbClr val="000000"/>
                </a:solidFill>
                <a:latin typeface="Times New Roman"/>
                <a:cs typeface="Times New Roman"/>
              </a:rPr>
              <a:t>IDS/IPS: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5344" y="886777"/>
            <a:ext cx="547941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20" dirty="0">
                <a:latin typeface="Calibri"/>
                <a:cs typeface="Calibri"/>
              </a:rPr>
              <a:t>νέοι</a:t>
            </a:r>
            <a:r>
              <a:rPr sz="1850" spc="204" dirty="0">
                <a:latin typeface="Calibri"/>
                <a:cs typeface="Calibri"/>
              </a:rPr>
              <a:t> </a:t>
            </a:r>
            <a:r>
              <a:rPr sz="1850" spc="140" dirty="0">
                <a:latin typeface="Calibri"/>
                <a:cs typeface="Calibri"/>
              </a:rPr>
              <a:t>κίνδυνοι</a:t>
            </a:r>
            <a:r>
              <a:rPr sz="1850" spc="229" dirty="0">
                <a:latin typeface="Calibri"/>
                <a:cs typeface="Calibri"/>
              </a:rPr>
              <a:t> </a:t>
            </a:r>
            <a:r>
              <a:rPr sz="1850" spc="120" dirty="0">
                <a:latin typeface="Calibri"/>
                <a:cs typeface="Calibri"/>
              </a:rPr>
              <a:t>και</a:t>
            </a:r>
            <a:r>
              <a:rPr sz="1850" spc="220" dirty="0">
                <a:latin typeface="Calibri"/>
                <a:cs typeface="Calibri"/>
              </a:rPr>
              <a:t> </a:t>
            </a:r>
            <a:r>
              <a:rPr sz="1850" spc="160" dirty="0">
                <a:latin typeface="Calibri"/>
                <a:cs typeface="Calibri"/>
              </a:rPr>
              <a:t>προκλήσεις</a:t>
            </a:r>
            <a:r>
              <a:rPr sz="1850" spc="250" dirty="0">
                <a:latin typeface="Calibri"/>
                <a:cs typeface="Calibri"/>
              </a:rPr>
              <a:t> </a:t>
            </a:r>
            <a:r>
              <a:rPr sz="1850" spc="130" dirty="0">
                <a:latin typeface="Calibri"/>
                <a:cs typeface="Calibri"/>
              </a:rPr>
              <a:t>για</a:t>
            </a:r>
            <a:r>
              <a:rPr sz="1850" spc="240" dirty="0">
                <a:latin typeface="Calibri"/>
                <a:cs typeface="Calibri"/>
              </a:rPr>
              <a:t> </a:t>
            </a:r>
            <a:r>
              <a:rPr sz="1850" spc="135" dirty="0">
                <a:latin typeface="Calibri"/>
                <a:cs typeface="Calibri"/>
              </a:rPr>
              <a:t>την</a:t>
            </a:r>
            <a:r>
              <a:rPr sz="1850" spc="245" dirty="0">
                <a:latin typeface="Calibri"/>
                <a:cs typeface="Calibri"/>
              </a:rPr>
              <a:t> </a:t>
            </a:r>
            <a:r>
              <a:rPr sz="1850" spc="160" dirty="0">
                <a:latin typeface="Calibri"/>
                <a:cs typeface="Calibri"/>
              </a:rPr>
              <a:t>ασφάλεια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1515" y="1633220"/>
            <a:ext cx="6231255" cy="6534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3505" marR="5080" indent="-91440">
              <a:lnSpc>
                <a:spcPts val="1240"/>
              </a:lnSpc>
              <a:spcBef>
                <a:spcPts val="15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spc="80" dirty="0">
                <a:latin typeface="Calibri"/>
                <a:cs typeface="Calibri"/>
              </a:rPr>
              <a:t>Τόσο </a:t>
            </a:r>
            <a:r>
              <a:rPr sz="1050" spc="75" dirty="0">
                <a:latin typeface="Calibri"/>
                <a:cs typeface="Calibri"/>
              </a:rPr>
              <a:t>τα </a:t>
            </a:r>
            <a:r>
              <a:rPr sz="1050" spc="65" dirty="0">
                <a:latin typeface="Calibri"/>
                <a:cs typeface="Calibri"/>
              </a:rPr>
              <a:t>IDS </a:t>
            </a:r>
            <a:r>
              <a:rPr sz="1050" spc="80" dirty="0">
                <a:latin typeface="Calibri"/>
                <a:cs typeface="Calibri"/>
              </a:rPr>
              <a:t>όσο </a:t>
            </a:r>
            <a:r>
              <a:rPr sz="1050" spc="65" dirty="0">
                <a:latin typeface="Calibri"/>
                <a:cs typeface="Calibri"/>
              </a:rPr>
              <a:t>και </a:t>
            </a:r>
            <a:r>
              <a:rPr sz="1050" spc="75" dirty="0">
                <a:latin typeface="Calibri"/>
                <a:cs typeface="Calibri"/>
              </a:rPr>
              <a:t>τα </a:t>
            </a:r>
            <a:r>
              <a:rPr sz="1050" spc="60" dirty="0">
                <a:latin typeface="Calibri"/>
                <a:cs typeface="Calibri"/>
              </a:rPr>
              <a:t>IPS είναι </a:t>
            </a:r>
            <a:r>
              <a:rPr sz="1050" spc="80" dirty="0">
                <a:latin typeface="Calibri"/>
                <a:cs typeface="Calibri"/>
              </a:rPr>
              <a:t>ευάλωτα </a:t>
            </a:r>
            <a:r>
              <a:rPr sz="1050" spc="75" dirty="0">
                <a:latin typeface="Calibri"/>
                <a:cs typeface="Calibri"/>
              </a:rPr>
              <a:t>σε </a:t>
            </a:r>
            <a:r>
              <a:rPr sz="1050" spc="70" dirty="0">
                <a:latin typeface="Calibri"/>
                <a:cs typeface="Calibri"/>
              </a:rPr>
              <a:t>συγκεκριμένες </a:t>
            </a:r>
            <a:r>
              <a:rPr sz="1050" spc="60" dirty="0">
                <a:latin typeface="Calibri"/>
                <a:cs typeface="Calibri"/>
              </a:rPr>
              <a:t>επιθέσεις, </a:t>
            </a:r>
            <a:r>
              <a:rPr sz="1050" spc="65" dirty="0">
                <a:latin typeface="Calibri"/>
                <a:cs typeface="Calibri"/>
              </a:rPr>
              <a:t>ιδίως </a:t>
            </a:r>
            <a:r>
              <a:rPr sz="1050" b="1" spc="75" dirty="0">
                <a:solidFill>
                  <a:srgbClr val="BF0000"/>
                </a:solidFill>
                <a:latin typeface="Calibri"/>
                <a:cs typeface="Calibri"/>
              </a:rPr>
              <a:t>σε</a:t>
            </a:r>
            <a:r>
              <a:rPr sz="1050" spc="75" dirty="0">
                <a:latin typeface="Calibri"/>
                <a:cs typeface="Calibri"/>
              </a:rPr>
              <a:t>σε </a:t>
            </a:r>
            <a:r>
              <a:rPr sz="1050" b="1" spc="70" dirty="0">
                <a:solidFill>
                  <a:srgbClr val="BF0000"/>
                </a:solidFill>
                <a:latin typeface="Calibri"/>
                <a:cs typeface="Calibri"/>
              </a:rPr>
              <a:t>μυστικές </a:t>
            </a:r>
            <a:r>
              <a:rPr sz="1050" b="1" spc="7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BF0000"/>
                </a:solidFill>
                <a:latin typeface="Calibri"/>
                <a:cs typeface="Calibri"/>
              </a:rPr>
              <a:t>ενέργειες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85" dirty="0">
                <a:solidFill>
                  <a:srgbClr val="BF0000"/>
                </a:solidFill>
                <a:latin typeface="Calibri"/>
                <a:cs typeface="Calibri"/>
              </a:rPr>
              <a:t>ή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80" dirty="0">
                <a:solidFill>
                  <a:srgbClr val="BF0000"/>
                </a:solidFill>
                <a:latin typeface="Calibri"/>
                <a:cs typeface="Calibri"/>
              </a:rPr>
              <a:t>σε</a:t>
            </a:r>
            <a:r>
              <a:rPr sz="1050" b="1" spc="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BF0000"/>
                </a:solidFill>
                <a:latin typeface="Calibri"/>
                <a:cs typeface="Calibri"/>
              </a:rPr>
              <a:t>επιθέσεις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BF0000"/>
                </a:solidFill>
                <a:latin typeface="Calibri"/>
                <a:cs typeface="Calibri"/>
              </a:rPr>
              <a:t>τύπου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85" dirty="0">
                <a:solidFill>
                  <a:srgbClr val="BF0000"/>
                </a:solidFill>
                <a:latin typeface="Calibri"/>
                <a:cs typeface="Calibri"/>
              </a:rPr>
              <a:t>APT</a:t>
            </a:r>
            <a:r>
              <a:rPr sz="1050" b="1" spc="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BF0000"/>
                </a:solidFill>
                <a:latin typeface="Calibri"/>
                <a:cs typeface="Calibri"/>
              </a:rPr>
              <a:t>(Advanced</a:t>
            </a:r>
            <a:r>
              <a:rPr sz="1050" b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BF0000"/>
                </a:solidFill>
                <a:latin typeface="Calibri"/>
                <a:cs typeface="Calibri"/>
              </a:rPr>
              <a:t>Persistent</a:t>
            </a:r>
            <a:r>
              <a:rPr sz="1050" b="1" spc="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70" dirty="0">
                <a:solidFill>
                  <a:srgbClr val="BF0000"/>
                </a:solidFill>
                <a:latin typeface="Calibri"/>
                <a:cs typeface="Calibri"/>
              </a:rPr>
              <a:t>Threat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45" dirty="0">
                <a:solidFill>
                  <a:srgbClr val="BF0000"/>
                </a:solidFill>
                <a:latin typeface="Calibri"/>
                <a:cs typeface="Calibri"/>
              </a:rPr>
              <a:t>-</a:t>
            </a:r>
            <a:r>
              <a:rPr sz="1050" b="1" spc="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80" dirty="0">
                <a:solidFill>
                  <a:srgbClr val="BF0000"/>
                </a:solidFill>
                <a:latin typeface="Calibri"/>
                <a:cs typeface="Calibri"/>
              </a:rPr>
              <a:t>Προηγμένη</a:t>
            </a:r>
            <a:r>
              <a:rPr sz="1050" b="1" spc="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BF0000"/>
                </a:solidFill>
                <a:latin typeface="Calibri"/>
                <a:cs typeface="Calibri"/>
              </a:rPr>
              <a:t>Επίμονη</a:t>
            </a:r>
            <a:r>
              <a:rPr sz="105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BF0000"/>
                </a:solidFill>
                <a:latin typeface="Calibri"/>
                <a:cs typeface="Calibri"/>
              </a:rPr>
              <a:t>Απειλή).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BA00"/>
              </a:buClr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160655" indent="-147955">
              <a:lnSpc>
                <a:spcPct val="100000"/>
              </a:lnSpc>
              <a:buClr>
                <a:srgbClr val="FFBA00"/>
              </a:buClr>
              <a:buSzPct val="152380"/>
              <a:buFont typeface="Arial"/>
              <a:buChar char="•"/>
              <a:tabLst>
                <a:tab pos="160655" algn="l"/>
              </a:tabLst>
            </a:pPr>
            <a:r>
              <a:rPr sz="1050" spc="70" dirty="0">
                <a:latin typeface="Calibri"/>
                <a:cs typeface="Calibri"/>
              </a:rPr>
              <a:t>Επιτιθέμενοι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σε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IDS/IPS: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00321" y="2652712"/>
            <a:ext cx="401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35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ανίχ</a:t>
            </a:r>
            <a:r>
              <a:rPr sz="6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20" dirty="0">
                <a:solidFill>
                  <a:srgbClr val="FFFFFF"/>
                </a:solidFill>
                <a:latin typeface="Calibri"/>
                <a:cs typeface="Calibri"/>
              </a:rPr>
              <a:t>ευσ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66925" y="2715895"/>
            <a:ext cx="56070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320"/>
              </a:lnSpc>
            </a:pP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600" b="1" spc="25" dirty="0">
                <a:solidFill>
                  <a:srgbClr val="FFFFFF"/>
                </a:solidFill>
                <a:latin typeface="Calibri"/>
                <a:cs typeface="Calibri"/>
              </a:rPr>
              <a:t>ς</a:t>
            </a:r>
            <a:r>
              <a:rPr sz="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spc="10" dirty="0">
                <a:solidFill>
                  <a:srgbClr val="FFFFFF"/>
                </a:solidFill>
                <a:latin typeface="Calibri"/>
                <a:cs typeface="Calibri"/>
              </a:rPr>
              <a:t>ε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600" b="1" spc="20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βο</a:t>
            </a:r>
            <a:r>
              <a:rPr sz="600" b="1" spc="10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600" b="1" spc="20" dirty="0">
                <a:solidFill>
                  <a:srgbClr val="FFFFFF"/>
                </a:solidFill>
                <a:latin typeface="Calibri"/>
                <a:cs typeface="Calibri"/>
              </a:rPr>
              <a:t>ών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900045" y="2622867"/>
            <a:ext cx="44640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25" dirty="0">
                <a:latin typeface="Calibri"/>
                <a:cs typeface="Calibri"/>
              </a:rPr>
              <a:t>Εταιρικό</a:t>
            </a:r>
            <a:r>
              <a:rPr sz="450" b="1" spc="5" dirty="0">
                <a:latin typeface="Calibri"/>
                <a:cs typeface="Calibri"/>
              </a:rPr>
              <a:t> δίκτυο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7830" y="3686492"/>
            <a:ext cx="31432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Calibri"/>
                <a:cs typeface="Calibri"/>
              </a:rPr>
              <a:t>Ί</a:t>
            </a:r>
            <a:r>
              <a:rPr sz="650" b="1" spc="5" dirty="0">
                <a:latin typeface="Calibri"/>
                <a:cs typeface="Calibri"/>
              </a:rPr>
              <a:t>ν</a:t>
            </a:r>
            <a:r>
              <a:rPr sz="650" b="1" spc="-5" dirty="0">
                <a:latin typeface="Calibri"/>
                <a:cs typeface="Calibri"/>
              </a:rPr>
              <a:t>τ</a:t>
            </a:r>
            <a:r>
              <a:rPr sz="650" b="1" dirty="0">
                <a:latin typeface="Calibri"/>
                <a:cs typeface="Calibri"/>
              </a:rPr>
              <a:t>ερνε</a:t>
            </a:r>
            <a:r>
              <a:rPr sz="650" b="1" spc="10" dirty="0">
                <a:latin typeface="Calibri"/>
                <a:cs typeface="Calibri"/>
              </a:rPr>
              <a:t>τ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44625" y="3823970"/>
            <a:ext cx="13779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-20" dirty="0">
                <a:latin typeface="Calibri"/>
                <a:cs typeface="Calibri"/>
              </a:rPr>
              <a:t>D</a:t>
            </a:r>
            <a:r>
              <a:rPr sz="450" b="1" spc="-5" dirty="0">
                <a:latin typeface="Calibri"/>
                <a:cs typeface="Calibri"/>
              </a:rPr>
              <a:t>M</a:t>
            </a:r>
            <a:r>
              <a:rPr sz="450" b="1" spc="10" dirty="0">
                <a:latin typeface="Calibri"/>
                <a:cs typeface="Calibri"/>
              </a:rPr>
              <a:t>Z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24779" y="4128770"/>
            <a:ext cx="482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" b="1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" b="1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</a:rPr>
              <a:t>(I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b="1" spc="5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6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" b="1" spc="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68170" y="4800600"/>
            <a:ext cx="91059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5" dirty="0">
                <a:latin typeface="Calibri"/>
                <a:cs typeface="Calibri"/>
              </a:rPr>
              <a:t>ModbusTCP/DNP3/S7/CIP/HTTP/...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828732" y="5036820"/>
            <a:ext cx="1417320" cy="161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21080" marR="5080" indent="-97155">
              <a:lnSpc>
                <a:spcPts val="530"/>
              </a:lnSpc>
              <a:spcBef>
                <a:spcPts val="125"/>
              </a:spcBef>
            </a:pPr>
            <a:r>
              <a:rPr sz="450" b="1" spc="10" dirty="0">
                <a:latin typeface="Calibri"/>
                <a:cs typeface="Calibri"/>
              </a:rPr>
              <a:t>Δ</a:t>
            </a:r>
            <a:r>
              <a:rPr sz="450" b="1" spc="-5" dirty="0">
                <a:latin typeface="Calibri"/>
                <a:cs typeface="Calibri"/>
              </a:rPr>
              <a:t>ί</a:t>
            </a:r>
            <a:r>
              <a:rPr sz="450" b="1" spc="5" dirty="0">
                <a:latin typeface="Calibri"/>
                <a:cs typeface="Calibri"/>
              </a:rPr>
              <a:t>κ</a:t>
            </a:r>
            <a:r>
              <a:rPr sz="450" b="1" dirty="0">
                <a:latin typeface="Calibri"/>
                <a:cs typeface="Calibri"/>
              </a:rPr>
              <a:t>τ</a:t>
            </a:r>
            <a:r>
              <a:rPr sz="450" b="1" spc="10" dirty="0">
                <a:latin typeface="Calibri"/>
                <a:cs typeface="Calibri"/>
              </a:rPr>
              <a:t>υ</a:t>
            </a:r>
            <a:r>
              <a:rPr sz="450" b="1" spc="20" dirty="0">
                <a:latin typeface="Calibri"/>
                <a:cs typeface="Calibri"/>
              </a:rPr>
              <a:t>ο</a:t>
            </a:r>
            <a:r>
              <a:rPr sz="450" b="1" spc="-10" dirty="0">
                <a:latin typeface="Calibri"/>
                <a:cs typeface="Calibri"/>
              </a:rPr>
              <a:t> </a:t>
            </a:r>
            <a:r>
              <a:rPr sz="450" b="1" spc="5" dirty="0">
                <a:latin typeface="Calibri"/>
                <a:cs typeface="Calibri"/>
              </a:rPr>
              <a:t>ε</a:t>
            </a:r>
            <a:r>
              <a:rPr sz="450" b="1" spc="10" dirty="0">
                <a:latin typeface="Calibri"/>
                <a:cs typeface="Calibri"/>
              </a:rPr>
              <a:t>λ</a:t>
            </a:r>
            <a:r>
              <a:rPr sz="450" b="1" spc="5" dirty="0">
                <a:latin typeface="Calibri"/>
                <a:cs typeface="Calibri"/>
              </a:rPr>
              <a:t>έγ</a:t>
            </a:r>
            <a:r>
              <a:rPr sz="450" b="1" spc="10" dirty="0">
                <a:latin typeface="Calibri"/>
                <a:cs typeface="Calibri"/>
              </a:rPr>
              <a:t>χ</a:t>
            </a:r>
            <a:r>
              <a:rPr sz="450" b="1" spc="5" dirty="0">
                <a:latin typeface="Calibri"/>
                <a:cs typeface="Calibri"/>
              </a:rPr>
              <a:t>ο</a:t>
            </a:r>
            <a:r>
              <a:rPr sz="450" b="1" spc="25" dirty="0">
                <a:latin typeface="Calibri"/>
                <a:cs typeface="Calibri"/>
              </a:rPr>
              <a:t>υ</a:t>
            </a:r>
            <a:r>
              <a:rPr sz="450" b="1" spc="-15" dirty="0">
                <a:latin typeface="Calibri"/>
                <a:cs typeface="Calibri"/>
              </a:rPr>
              <a:t> </a:t>
            </a:r>
            <a:r>
              <a:rPr sz="450" b="1" spc="-5" dirty="0">
                <a:latin typeface="Calibri"/>
                <a:cs typeface="Calibri"/>
              </a:rPr>
              <a:t>κ</a:t>
            </a:r>
            <a:r>
              <a:rPr sz="450" b="1" spc="5" dirty="0">
                <a:latin typeface="Calibri"/>
                <a:cs typeface="Calibri"/>
              </a:rPr>
              <a:t>α</a:t>
            </a:r>
            <a:r>
              <a:rPr sz="450" b="1" spc="10" dirty="0">
                <a:latin typeface="Calibri"/>
                <a:cs typeface="Calibri"/>
              </a:rPr>
              <a:t>ι  υποσταθμοί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24779" y="4221797"/>
            <a:ext cx="641667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Detection</a:t>
            </a:r>
            <a:endParaRPr sz="600">
              <a:latin typeface="Calibri"/>
              <a:cs typeface="Calibri"/>
            </a:endParaRPr>
          </a:p>
          <a:p>
            <a:pPr marL="655320" marR="5080">
              <a:lnSpc>
                <a:spcPct val="151200"/>
              </a:lnSpc>
              <a:spcBef>
                <a:spcPts val="234"/>
              </a:spcBef>
            </a:pPr>
            <a:r>
              <a:rPr sz="700" spc="70" dirty="0">
                <a:latin typeface="Calibri"/>
                <a:cs typeface="Calibri"/>
              </a:rPr>
              <a:t>Παραπλανήστε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τα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IDS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(Intrusion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Detection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System</a:t>
            </a:r>
            <a:r>
              <a:rPr sz="700" spc="40" dirty="0">
                <a:latin typeface="Calibri"/>
                <a:cs typeface="Calibri"/>
              </a:rPr>
              <a:t> - </a:t>
            </a:r>
            <a:r>
              <a:rPr sz="700" spc="65" dirty="0">
                <a:latin typeface="Calibri"/>
                <a:cs typeface="Calibri"/>
              </a:rPr>
              <a:t>Σύστημα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ανίχνευσης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εισβολών)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με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ψεύτικες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επιθέσεις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για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να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καμουφλάρετε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τις 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πραγματικές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επιθέσεις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6364" y="6073775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67400" y="4718050"/>
            <a:ext cx="5773420" cy="3886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4150" marR="5080" indent="-171450">
              <a:lnSpc>
                <a:spcPts val="830"/>
              </a:lnSpc>
              <a:spcBef>
                <a:spcPts val="135"/>
              </a:spcBef>
              <a:buSzPct val="157142"/>
              <a:buFont typeface="Arial"/>
              <a:buChar char="•"/>
              <a:tabLst>
                <a:tab pos="184150" algn="l"/>
              </a:tabLst>
            </a:pPr>
            <a:r>
              <a:rPr sz="700" spc="40" dirty="0">
                <a:latin typeface="Calibri"/>
                <a:cs typeface="Calibri"/>
              </a:rPr>
              <a:t>Δηλαδή,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να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παράγουν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"ψεύτικες"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επιθέσεις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από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τοποθεσίες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ή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IPS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(Intrusion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Prevention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System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-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Σύστημα</a:t>
            </a:r>
            <a:r>
              <a:rPr sz="700" spc="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πρόληψης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εισβολών),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να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όγκο </a:t>
            </a:r>
            <a:r>
              <a:rPr sz="700" spc="4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συναγερμών.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Με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τη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σειρά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του,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ο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επιτιθέμενος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επιτίθεται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στο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σύστημα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από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μία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τοποθεσία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ή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ζημιά</a:t>
            </a:r>
            <a:endParaRPr sz="7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244"/>
              </a:spcBef>
              <a:buSzPct val="157142"/>
              <a:buFont typeface="Arial"/>
              <a:buChar char="•"/>
              <a:tabLst>
                <a:tab pos="183515" algn="l"/>
              </a:tabLst>
            </a:pPr>
            <a:r>
              <a:rPr sz="700" spc="35" dirty="0">
                <a:latin typeface="Calibri"/>
                <a:cs typeface="Calibri"/>
              </a:rPr>
              <a:t>Σε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αυτή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την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περίπτωση,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και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λόγω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του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όγκου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συναγερμών,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ο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20" dirty="0">
                <a:latin typeface="Calibri"/>
                <a:cs typeface="Calibri"/>
              </a:rPr>
              <a:t>διαχειριστής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IT-OT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δεν</a:t>
            </a:r>
            <a:r>
              <a:rPr sz="700" spc="-1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θα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20" dirty="0">
                <a:latin typeface="Calibri"/>
                <a:cs typeface="Calibri"/>
              </a:rPr>
              <a:t>είναι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σε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θέση</a:t>
            </a:r>
            <a:r>
              <a:rPr sz="700" spc="-15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να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38850" y="5128259"/>
            <a:ext cx="26993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5" dirty="0">
                <a:latin typeface="Calibri"/>
                <a:cs typeface="Calibri"/>
              </a:rPr>
              <a:t>να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διακρίνουν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20" dirty="0">
                <a:latin typeface="Calibri"/>
                <a:cs typeface="Calibri"/>
              </a:rPr>
              <a:t>τις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"πραγματικές"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25" dirty="0">
                <a:latin typeface="Calibri"/>
                <a:cs typeface="Calibri"/>
              </a:rPr>
              <a:t>ενέργειες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από</a:t>
            </a:r>
            <a:r>
              <a:rPr sz="700" spc="20" dirty="0">
                <a:latin typeface="Calibri"/>
                <a:cs typeface="Calibri"/>
              </a:rPr>
              <a:t> τις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μη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πραγματικές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795645" y="4064952"/>
            <a:ext cx="6396990" cy="259079"/>
          </a:xfrm>
          <a:custGeom>
            <a:avLst/>
            <a:gdLst/>
            <a:ahLst/>
            <a:cxnLst/>
            <a:rect l="l" t="t" r="r" b="b"/>
            <a:pathLst>
              <a:path w="6396990" h="259079">
                <a:moveTo>
                  <a:pt x="0" y="0"/>
                </a:moveTo>
                <a:lnTo>
                  <a:pt x="6396989" y="0"/>
                </a:lnTo>
                <a:lnTo>
                  <a:pt x="6396989" y="259080"/>
                </a:lnTo>
                <a:lnTo>
                  <a:pt x="0" y="25908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867400" y="4094479"/>
            <a:ext cx="327850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5" dirty="0">
                <a:latin typeface="Calibri"/>
                <a:cs typeface="Calibri"/>
              </a:rPr>
              <a:t>Άρνηση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των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ενεργειών</a:t>
            </a:r>
            <a:r>
              <a:rPr sz="700" spc="25" dirty="0">
                <a:latin typeface="Calibri"/>
                <a:cs typeface="Calibri"/>
              </a:rPr>
              <a:t> IDS/IPS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για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τη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διακοπή</a:t>
            </a:r>
            <a:r>
              <a:rPr sz="700" spc="20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των</a:t>
            </a:r>
            <a:r>
              <a:rPr sz="700" spc="10" dirty="0">
                <a:latin typeface="Calibri"/>
                <a:cs typeface="Calibri"/>
              </a:rPr>
              <a:t> </a:t>
            </a:r>
            <a:r>
              <a:rPr sz="700" spc="20" dirty="0">
                <a:latin typeface="Calibri"/>
                <a:cs typeface="Calibri"/>
              </a:rPr>
              <a:t>διαδικασιών</a:t>
            </a:r>
            <a:r>
              <a:rPr sz="700" spc="15" dirty="0">
                <a:latin typeface="Calibri"/>
                <a:cs typeface="Calibri"/>
              </a:rPr>
              <a:t> </a:t>
            </a:r>
            <a:r>
              <a:rPr sz="700" spc="30" dirty="0">
                <a:latin typeface="Calibri"/>
                <a:cs typeface="Calibri"/>
              </a:rPr>
              <a:t>παρακολούθησης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795645" y="3638232"/>
            <a:ext cx="6396990" cy="426720"/>
          </a:xfrm>
          <a:custGeom>
            <a:avLst/>
            <a:gdLst/>
            <a:ahLst/>
            <a:cxnLst/>
            <a:rect l="l" t="t" r="r" b="b"/>
            <a:pathLst>
              <a:path w="6396990" h="426720">
                <a:moveTo>
                  <a:pt x="0" y="0"/>
                </a:moveTo>
                <a:lnTo>
                  <a:pt x="6396989" y="0"/>
                </a:lnTo>
                <a:lnTo>
                  <a:pt x="6396989" y="426719"/>
                </a:lnTo>
                <a:lnTo>
                  <a:pt x="0" y="4267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867400" y="3668712"/>
            <a:ext cx="49828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latin typeface="Calibri"/>
                <a:cs typeface="Calibri"/>
              </a:rPr>
              <a:t>Σαρώστε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35" dirty="0">
                <a:latin typeface="Calibri"/>
                <a:cs typeface="Calibri"/>
              </a:rPr>
              <a:t>τις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θύρες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από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καιρό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σε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καιρό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(κρυφά)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για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δοκιμές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40" dirty="0">
                <a:latin typeface="Calibri"/>
                <a:cs typeface="Calibri"/>
              </a:rPr>
              <a:t>διείσδυσης,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ώστε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να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μην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θεωρούνται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σοβαρές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45" dirty="0">
                <a:latin typeface="Calibri"/>
                <a:cs typeface="Calibri"/>
              </a:rPr>
              <a:t>ανωμαλίες.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795645" y="3379152"/>
            <a:ext cx="6396990" cy="259079"/>
          </a:xfrm>
          <a:custGeom>
            <a:avLst/>
            <a:gdLst/>
            <a:ahLst/>
            <a:cxnLst/>
            <a:rect l="l" t="t" r="r" b="b"/>
            <a:pathLst>
              <a:path w="6396990" h="259079">
                <a:moveTo>
                  <a:pt x="0" y="0"/>
                </a:moveTo>
                <a:lnTo>
                  <a:pt x="6396989" y="0"/>
                </a:lnTo>
                <a:lnTo>
                  <a:pt x="6396989" y="259080"/>
                </a:lnTo>
                <a:lnTo>
                  <a:pt x="0" y="25908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867400" y="3408679"/>
            <a:ext cx="345249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80" dirty="0">
                <a:latin typeface="Calibri"/>
                <a:cs typeface="Calibri"/>
              </a:rPr>
              <a:t>Να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υποδυθεί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65" dirty="0">
                <a:latin typeface="Calibri"/>
                <a:cs typeface="Calibri"/>
              </a:rPr>
              <a:t>νόμιμο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κόμβο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δικτύου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70" dirty="0">
                <a:latin typeface="Calibri"/>
                <a:cs typeface="Calibri"/>
              </a:rPr>
              <a:t>να</a:t>
            </a:r>
            <a:r>
              <a:rPr sz="700" spc="4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δηλητηριάσει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αποδεικτικά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0" dirty="0">
                <a:latin typeface="Calibri"/>
                <a:cs typeface="Calibri"/>
              </a:rPr>
              <a:t>στοιχεία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224779" y="4726940"/>
            <a:ext cx="482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" b="1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" b="1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</a:rPr>
              <a:t>(I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00" b="1" spc="5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6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" b="1" spc="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224779" y="4819967"/>
            <a:ext cx="3556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6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0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" b="1" spc="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6290" y="0"/>
            <a:ext cx="11392535" cy="6883400"/>
            <a:chOff x="796290" y="0"/>
            <a:chExt cx="1139253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9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3977" y="60960"/>
              <a:ext cx="7034847" cy="6797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7652" y="255587"/>
              <a:ext cx="6557644" cy="6346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290" y="4458970"/>
              <a:ext cx="4201477" cy="214344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323850"/>
            <a:ext cx="3767454" cy="8096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65"/>
              </a:spcBef>
            </a:pPr>
            <a:r>
              <a:rPr sz="1850" spc="-5" dirty="0">
                <a:solidFill>
                  <a:srgbClr val="FFBA00"/>
                </a:solidFill>
                <a:latin typeface="Times New Roman"/>
                <a:cs typeface="Times New Roman"/>
              </a:rPr>
              <a:t>Συνδεθείτε με</a:t>
            </a:r>
            <a:r>
              <a:rPr sz="1850" spc="5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1850" spc="-5" dirty="0">
                <a:solidFill>
                  <a:srgbClr val="FFBA00"/>
                </a:solidFill>
                <a:latin typeface="Times New Roman"/>
                <a:cs typeface="Times New Roman"/>
              </a:rPr>
              <a:t>το CyberSecPro:</a:t>
            </a:r>
            <a:r>
              <a:rPr sz="1850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1850" spc="-5" dirty="0">
                <a:solidFill>
                  <a:srgbClr val="FFBA00"/>
                </a:solidFill>
                <a:latin typeface="Times New Roman"/>
                <a:cs typeface="Times New Roman"/>
              </a:rPr>
              <a:t>Πώς</a:t>
            </a:r>
            <a:r>
              <a:rPr sz="1850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1850" spc="90" dirty="0">
                <a:solidFill>
                  <a:srgbClr val="000000"/>
                </a:solidFill>
                <a:latin typeface="Times New Roman"/>
                <a:cs typeface="Times New Roman"/>
              </a:rPr>
              <a:t>να </a:t>
            </a:r>
            <a:r>
              <a:rPr sz="1850" spc="-4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75" dirty="0">
                <a:solidFill>
                  <a:srgbClr val="000000"/>
                </a:solidFill>
                <a:latin typeface="Times New Roman"/>
                <a:cs typeface="Times New Roman"/>
              </a:rPr>
              <a:t>εγγραφείτε και </a:t>
            </a:r>
            <a:r>
              <a:rPr sz="1850" spc="80" dirty="0">
                <a:solidFill>
                  <a:srgbClr val="000000"/>
                </a:solidFill>
                <a:latin typeface="Times New Roman"/>
                <a:cs typeface="Times New Roman"/>
              </a:rPr>
              <a:t>άλλες πρακτικές </a:t>
            </a:r>
            <a:r>
              <a:rPr sz="18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80" dirty="0">
                <a:solidFill>
                  <a:srgbClr val="000000"/>
                </a:solidFill>
                <a:latin typeface="Times New Roman"/>
                <a:cs typeface="Times New Roman"/>
              </a:rPr>
              <a:t>πληροφορίες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030" y="1857314"/>
            <a:ext cx="3643629" cy="13677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10"/>
              </a:spcBef>
              <a:buClr>
                <a:srgbClr val="FFBA00"/>
              </a:buClr>
              <a:buSzPct val="152380"/>
              <a:buAutoNum type="arabicPeriod"/>
              <a:tabLst>
                <a:tab pos="354330" algn="l"/>
                <a:tab pos="354965" algn="l"/>
              </a:tabLst>
            </a:pPr>
            <a:r>
              <a:rPr sz="1050" spc="30" dirty="0">
                <a:latin typeface="Calibri"/>
                <a:cs typeface="Calibri"/>
              </a:rPr>
              <a:t>Ιστοσελίδα:</a:t>
            </a:r>
            <a:endParaRPr sz="1050">
              <a:latin typeface="Calibri"/>
              <a:cs typeface="Calibri"/>
            </a:endParaRPr>
          </a:p>
          <a:p>
            <a:pPr marL="339725">
              <a:lnSpc>
                <a:spcPct val="100000"/>
              </a:lnSpc>
              <a:spcBef>
                <a:spcPts val="70"/>
              </a:spcBef>
            </a:pPr>
            <a:r>
              <a:rPr sz="1050" u="sng" spc="8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www.cybersecpro-proje</a:t>
            </a:r>
            <a:r>
              <a:rPr sz="1050" u="sng" spc="8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ct.eu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BA00"/>
              </a:buClr>
              <a:buSzPct val="152380"/>
              <a:buAutoNum type="arabicPeriod" startAt="2"/>
              <a:tabLst>
                <a:tab pos="354965" algn="l"/>
                <a:tab pos="355600" algn="l"/>
              </a:tabLst>
            </a:pPr>
            <a:r>
              <a:rPr sz="1050" spc="80" dirty="0">
                <a:latin typeface="Calibri"/>
                <a:cs typeface="Calibri"/>
              </a:rPr>
              <a:t>X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(Twitter):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https://</a:t>
            </a:r>
            <a:r>
              <a:rPr sz="105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twitter.com/CyberSecPro_eu</a:t>
            </a:r>
            <a:endParaRPr sz="1050">
              <a:latin typeface="Calibri"/>
              <a:cs typeface="Calibri"/>
            </a:endParaRPr>
          </a:p>
          <a:p>
            <a:pPr marL="355600" marR="5080" indent="-342900">
              <a:lnSpc>
                <a:spcPct val="81200"/>
              </a:lnSpc>
              <a:spcBef>
                <a:spcPts val="1405"/>
              </a:spcBef>
              <a:buClr>
                <a:srgbClr val="FFBA00"/>
              </a:buClr>
              <a:buSzPct val="152380"/>
              <a:buAutoNum type="arabicPeriod" startAt="2"/>
              <a:tabLst>
                <a:tab pos="354965" algn="l"/>
                <a:tab pos="355600" algn="l"/>
              </a:tabLst>
            </a:pPr>
            <a:r>
              <a:rPr sz="1050" spc="55" dirty="0">
                <a:latin typeface="Calibri"/>
                <a:cs typeface="Calibri"/>
              </a:rPr>
              <a:t>LinkedIn </a:t>
            </a:r>
            <a:r>
              <a:rPr sz="1050" spc="60" dirty="0">
                <a:latin typeface="Calibri"/>
                <a:cs typeface="Calibri"/>
              </a:rPr>
              <a:t>(επαγγελματικό κοινωνικό </a:t>
            </a:r>
            <a:r>
              <a:rPr sz="1050" spc="55" dirty="0">
                <a:latin typeface="Calibri"/>
                <a:cs typeface="Calibri"/>
              </a:rPr>
              <a:t>δίκτυο) </a:t>
            </a:r>
            <a:r>
              <a:rPr sz="1050" spc="40" dirty="0">
                <a:latin typeface="Calibri"/>
                <a:cs typeface="Calibri"/>
              </a:rPr>
              <a:t>: </a:t>
            </a:r>
            <a:r>
              <a:rPr sz="1050" spc="4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105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www.linkedin.com/compan</a:t>
            </a:r>
            <a:r>
              <a:rPr sz="105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y/cybersecpro-euproject/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8825" cy="6880225"/>
            <a:chOff x="0" y="0"/>
            <a:chExt cx="1218882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545" y="0"/>
              <a:ext cx="605028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720" y="5059679"/>
              <a:ext cx="932814" cy="1798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784022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43729" y="5079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5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15072" y="3525837"/>
                  </a:lnTo>
                  <a:lnTo>
                    <a:pt x="1215072" y="352869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5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79" y="0"/>
                  </a:moveTo>
                  <a:lnTo>
                    <a:pt x="2518410" y="0"/>
                  </a:lnTo>
                  <a:lnTo>
                    <a:pt x="1939290" y="2100897"/>
                  </a:lnTo>
                  <a:lnTo>
                    <a:pt x="1547495" y="3546157"/>
                  </a:lnTo>
                  <a:lnTo>
                    <a:pt x="1526540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90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63365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48500" y="2192654"/>
            <a:ext cx="34912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45" dirty="0">
                <a:solidFill>
                  <a:srgbClr val="FFBA00"/>
                </a:solidFill>
                <a:latin typeface="Times New Roman"/>
                <a:cs typeface="Times New Roman"/>
              </a:rPr>
              <a:t>Σας</a:t>
            </a:r>
            <a:r>
              <a:rPr sz="4000" spc="180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4000" spc="250" dirty="0">
                <a:solidFill>
                  <a:srgbClr val="FFBA00"/>
                </a:solidFill>
                <a:latin typeface="Times New Roman"/>
                <a:cs typeface="Times New Roman"/>
              </a:rPr>
              <a:t>ευχαριστώ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8500" y="3288665"/>
            <a:ext cx="3340100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Εάν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έχετε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οποιεσδήποτε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ερωτήσεις,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μη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διστάσετε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050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επικοινωνήσετε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μαζί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μας: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alibri"/>
              <a:cs typeface="Calibri"/>
            </a:endParaRPr>
          </a:p>
          <a:p>
            <a:pPr marL="298450" marR="1109345" indent="-285750" algn="just">
              <a:lnSpc>
                <a:spcPct val="100000"/>
              </a:lnSpc>
              <a:buClr>
                <a:srgbClr val="FFBA00"/>
              </a:buClr>
              <a:buSzPct val="152380"/>
              <a:buFont typeface="Arial"/>
              <a:buChar char="•"/>
              <a:tabLst>
                <a:tab pos="298450" algn="l"/>
              </a:tabLst>
            </a:pPr>
            <a:r>
              <a:rPr sz="1050" spc="55" dirty="0">
                <a:solidFill>
                  <a:srgbClr val="FFFFFF"/>
                </a:solidFill>
                <a:latin typeface="Calibri"/>
                <a:cs typeface="Calibri"/>
              </a:rPr>
              <a:t>Cristina </a:t>
            </a:r>
            <a:r>
              <a:rPr sz="1050" spc="60" dirty="0">
                <a:solidFill>
                  <a:srgbClr val="FFFFFF"/>
                </a:solidFill>
                <a:latin typeface="Calibri"/>
                <a:cs typeface="Calibri"/>
              </a:rPr>
              <a:t>Alcaraz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Αναπληρώτρια </a:t>
            </a:r>
            <a:r>
              <a:rPr sz="105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καθηγήτρια Πανεπιστήμιο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105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Μάλαγα</a:t>
            </a:r>
            <a:r>
              <a:rPr sz="1050" spc="2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105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alcaraz@uma.</a:t>
            </a:r>
            <a:r>
              <a:rPr sz="105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55" y="5435282"/>
            <a:ext cx="2832100" cy="4470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CSP004_C_E</a:t>
            </a:r>
            <a:r>
              <a:rPr sz="9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4: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Πανεπιστήμιο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Μάλαγα,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97895" cy="6883400"/>
            <a:chOff x="0" y="0"/>
            <a:chExt cx="1109789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7740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1325562" y="2279015"/>
                  </a:moveTo>
                  <a:lnTo>
                    <a:pt x="1275714" y="2287270"/>
                  </a:lnTo>
                  <a:lnTo>
                    <a:pt x="1229995" y="2308542"/>
                  </a:lnTo>
                  <a:lnTo>
                    <a:pt x="1191577" y="2341562"/>
                  </a:lnTo>
                  <a:lnTo>
                    <a:pt x="1163002" y="2385377"/>
                  </a:lnTo>
                  <a:lnTo>
                    <a:pt x="1163002" y="2386647"/>
                  </a:lnTo>
                  <a:lnTo>
                    <a:pt x="822007" y="3659187"/>
                  </a:lnTo>
                  <a:lnTo>
                    <a:pt x="0" y="6846570"/>
                  </a:lnTo>
                  <a:lnTo>
                    <a:pt x="6667" y="6847205"/>
                  </a:lnTo>
                  <a:lnTo>
                    <a:pt x="20002" y="6847522"/>
                  </a:lnTo>
                  <a:lnTo>
                    <a:pt x="26670" y="6847522"/>
                  </a:lnTo>
                  <a:lnTo>
                    <a:pt x="845905" y="3665220"/>
                  </a:lnTo>
                  <a:lnTo>
                    <a:pt x="1187132" y="2394267"/>
                  </a:lnTo>
                  <a:lnTo>
                    <a:pt x="1211897" y="2356802"/>
                  </a:lnTo>
                  <a:lnTo>
                    <a:pt x="1244917" y="2328545"/>
                  </a:lnTo>
                  <a:lnTo>
                    <a:pt x="1283970" y="2310447"/>
                  </a:lnTo>
                  <a:lnTo>
                    <a:pt x="1326832" y="2303779"/>
                  </a:lnTo>
                  <a:lnTo>
                    <a:pt x="1422717" y="2303779"/>
                  </a:lnTo>
                  <a:lnTo>
                    <a:pt x="1377314" y="2285365"/>
                  </a:lnTo>
                  <a:lnTo>
                    <a:pt x="1325562" y="2279015"/>
                  </a:lnTo>
                  <a:close/>
                </a:path>
                <a:path w="2549525" h="6847840">
                  <a:moveTo>
                    <a:pt x="1422717" y="2303779"/>
                  </a:moveTo>
                  <a:lnTo>
                    <a:pt x="1326832" y="2303779"/>
                  </a:lnTo>
                  <a:lnTo>
                    <a:pt x="1370964" y="2309495"/>
                  </a:lnTo>
                  <a:lnTo>
                    <a:pt x="1417002" y="2330132"/>
                  </a:lnTo>
                  <a:lnTo>
                    <a:pt x="1453197" y="2363470"/>
                  </a:lnTo>
                  <a:lnTo>
                    <a:pt x="1477327" y="2405379"/>
                  </a:lnTo>
                  <a:lnTo>
                    <a:pt x="1487805" y="2453004"/>
                  </a:lnTo>
                  <a:lnTo>
                    <a:pt x="1482725" y="2503170"/>
                  </a:lnTo>
                  <a:lnTo>
                    <a:pt x="1223962" y="3457575"/>
                  </a:lnTo>
                  <a:lnTo>
                    <a:pt x="1217930" y="3493135"/>
                  </a:lnTo>
                  <a:lnTo>
                    <a:pt x="1226820" y="3563620"/>
                  </a:lnTo>
                  <a:lnTo>
                    <a:pt x="1262380" y="3626802"/>
                  </a:lnTo>
                  <a:lnTo>
                    <a:pt x="1318895" y="3670300"/>
                  </a:lnTo>
                  <a:lnTo>
                    <a:pt x="1402080" y="3689667"/>
                  </a:lnTo>
                  <a:lnTo>
                    <a:pt x="1449387" y="3683000"/>
                  </a:lnTo>
                  <a:lnTo>
                    <a:pt x="1492567" y="3665220"/>
                  </a:lnTo>
                  <a:lnTo>
                    <a:pt x="1495481" y="3662997"/>
                  </a:lnTo>
                  <a:lnTo>
                    <a:pt x="1408430" y="3662997"/>
                  </a:lnTo>
                  <a:lnTo>
                    <a:pt x="1358264" y="3657917"/>
                  </a:lnTo>
                  <a:lnTo>
                    <a:pt x="1303020" y="3630612"/>
                  </a:lnTo>
                  <a:lnTo>
                    <a:pt x="1263332" y="3584257"/>
                  </a:lnTo>
                  <a:lnTo>
                    <a:pt x="1243330" y="3525837"/>
                  </a:lnTo>
                  <a:lnTo>
                    <a:pt x="1242377" y="3495040"/>
                  </a:lnTo>
                  <a:lnTo>
                    <a:pt x="1248092" y="3463925"/>
                  </a:lnTo>
                  <a:lnTo>
                    <a:pt x="1506855" y="2509520"/>
                  </a:lnTo>
                  <a:lnTo>
                    <a:pt x="1513205" y="2460942"/>
                  </a:lnTo>
                  <a:lnTo>
                    <a:pt x="1506855" y="2413635"/>
                  </a:lnTo>
                  <a:lnTo>
                    <a:pt x="1488757" y="2370454"/>
                  </a:lnTo>
                  <a:lnTo>
                    <a:pt x="1460182" y="2332990"/>
                  </a:lnTo>
                  <a:lnTo>
                    <a:pt x="1422717" y="2303779"/>
                  </a:lnTo>
                  <a:close/>
                </a:path>
                <a:path w="2549525" h="6847840">
                  <a:moveTo>
                    <a:pt x="2549525" y="0"/>
                  </a:moveTo>
                  <a:lnTo>
                    <a:pt x="2523490" y="0"/>
                  </a:lnTo>
                  <a:lnTo>
                    <a:pt x="1945639" y="2096452"/>
                  </a:lnTo>
                  <a:lnTo>
                    <a:pt x="1552257" y="3546157"/>
                  </a:lnTo>
                  <a:lnTo>
                    <a:pt x="1531620" y="3592195"/>
                  </a:lnTo>
                  <a:lnTo>
                    <a:pt x="1498282" y="3628072"/>
                  </a:lnTo>
                  <a:lnTo>
                    <a:pt x="1456372" y="3652520"/>
                  </a:lnTo>
                  <a:lnTo>
                    <a:pt x="1408430" y="3662997"/>
                  </a:lnTo>
                  <a:lnTo>
                    <a:pt x="1495481" y="3662997"/>
                  </a:lnTo>
                  <a:lnTo>
                    <a:pt x="1530032" y="3636645"/>
                  </a:lnTo>
                  <a:lnTo>
                    <a:pt x="1559242" y="3599179"/>
                  </a:lnTo>
                  <a:lnTo>
                    <a:pt x="1577657" y="3553777"/>
                  </a:lnTo>
                  <a:lnTo>
                    <a:pt x="1971039" y="2104072"/>
                  </a:lnTo>
                  <a:lnTo>
                    <a:pt x="2547937" y="5397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840730" cy="685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525" y="6151879"/>
              <a:ext cx="2647950" cy="64293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98359" y="993457"/>
            <a:ext cx="3602354" cy="14433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370"/>
              </a:spcBef>
            </a:pPr>
            <a:r>
              <a:rPr sz="3200" spc="155" dirty="0">
                <a:solidFill>
                  <a:srgbClr val="000000"/>
                </a:solidFill>
              </a:rPr>
              <a:t>Προστασία</a:t>
            </a:r>
            <a:r>
              <a:rPr sz="3200" spc="114" dirty="0">
                <a:solidFill>
                  <a:srgbClr val="000000"/>
                </a:solidFill>
              </a:rPr>
              <a:t> </a:t>
            </a:r>
            <a:r>
              <a:rPr sz="3200" spc="135" dirty="0">
                <a:solidFill>
                  <a:srgbClr val="000000"/>
                </a:solidFill>
              </a:rPr>
              <a:t>δικτύου </a:t>
            </a:r>
            <a:r>
              <a:rPr sz="3200" spc="-705" dirty="0">
                <a:solidFill>
                  <a:srgbClr val="000000"/>
                </a:solidFill>
              </a:rPr>
              <a:t> </a:t>
            </a:r>
            <a:r>
              <a:rPr sz="3200" spc="135" dirty="0">
                <a:solidFill>
                  <a:srgbClr val="000000"/>
                </a:solidFill>
              </a:rPr>
              <a:t>για</a:t>
            </a:r>
            <a:r>
              <a:rPr sz="3200" spc="145" dirty="0">
                <a:solidFill>
                  <a:srgbClr val="000000"/>
                </a:solidFill>
              </a:rPr>
              <a:t> </a:t>
            </a:r>
            <a:r>
              <a:rPr sz="3200" spc="150" dirty="0">
                <a:solidFill>
                  <a:srgbClr val="000000"/>
                </a:solidFill>
              </a:rPr>
              <a:t>συστήματα </a:t>
            </a:r>
            <a:r>
              <a:rPr sz="3200" spc="155" dirty="0">
                <a:solidFill>
                  <a:srgbClr val="000000"/>
                </a:solidFill>
              </a:rPr>
              <a:t> </a:t>
            </a:r>
            <a:r>
              <a:rPr sz="3200" spc="120" dirty="0">
                <a:solidFill>
                  <a:srgbClr val="000000"/>
                </a:solidFill>
              </a:rPr>
              <a:t>ελέγχου</a:t>
            </a:r>
            <a:r>
              <a:rPr sz="3200" spc="75" dirty="0">
                <a:solidFill>
                  <a:srgbClr val="000000"/>
                </a:solidFill>
              </a:rPr>
              <a:t> </a:t>
            </a:r>
            <a:r>
              <a:rPr sz="3200" spc="110" dirty="0">
                <a:solidFill>
                  <a:srgbClr val="000000"/>
                </a:solidFill>
              </a:rPr>
              <a:t>ενέργειας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7197725" y="2634615"/>
            <a:ext cx="2680970" cy="137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60" dirty="0">
                <a:solidFill>
                  <a:srgbClr val="D8791A"/>
                </a:solidFill>
                <a:latin typeface="Calibri"/>
                <a:cs typeface="Calibri"/>
              </a:rPr>
              <a:t>CSP004_C_E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1050" spc="130" dirty="0">
                <a:latin typeface="Calibri"/>
                <a:cs typeface="Calibri"/>
              </a:rPr>
              <a:t>ΠΑΡΟΥΣ</a:t>
            </a:r>
            <a:r>
              <a:rPr lang="el-GR" sz="1050" spc="130" dirty="0">
                <a:latin typeface="Calibri"/>
                <a:cs typeface="Calibri"/>
              </a:rPr>
              <a:t>Ι</a:t>
            </a:r>
            <a:r>
              <a:rPr sz="1050" spc="130" dirty="0">
                <a:latin typeface="Calibri"/>
                <a:cs typeface="Calibri"/>
              </a:rPr>
              <a:t>ΑΣΗ</a:t>
            </a:r>
            <a:r>
              <a:rPr sz="1050" spc="185" dirty="0">
                <a:latin typeface="Calibri"/>
                <a:cs typeface="Calibri"/>
              </a:rPr>
              <a:t> </a:t>
            </a:r>
            <a:r>
              <a:rPr sz="1050" spc="105" dirty="0">
                <a:latin typeface="Calibri"/>
                <a:cs typeface="Calibri"/>
              </a:rPr>
              <a:t>Α</a:t>
            </a:r>
            <a:r>
              <a:rPr lang="el-GR" sz="1050" spc="105" dirty="0">
                <a:latin typeface="Calibri"/>
                <a:cs typeface="Calibri"/>
              </a:rPr>
              <a:t>ΠΟ</a:t>
            </a:r>
            <a:r>
              <a:rPr sz="1050" spc="105" dirty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4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050" b="1" spc="145" dirty="0">
                <a:latin typeface="Calibri"/>
                <a:cs typeface="Calibri"/>
              </a:rPr>
              <a:t>CRISTINA</a:t>
            </a:r>
            <a:r>
              <a:rPr sz="1050" b="1" spc="170" dirty="0">
                <a:latin typeface="Calibri"/>
                <a:cs typeface="Calibri"/>
              </a:rPr>
              <a:t> </a:t>
            </a:r>
            <a:r>
              <a:rPr sz="1050" b="1" spc="155" dirty="0">
                <a:latin typeface="Calibri"/>
                <a:cs typeface="Calibri"/>
              </a:rPr>
              <a:t>ALCARAZ</a:t>
            </a:r>
            <a:endParaRPr sz="1050" dirty="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615"/>
              </a:spcBef>
            </a:pPr>
            <a:r>
              <a:rPr sz="900" spc="150" dirty="0">
                <a:latin typeface="Calibri"/>
                <a:cs typeface="Calibri"/>
              </a:rPr>
              <a:t>ΠΑΝΕΠΙΣΤ</a:t>
            </a:r>
            <a:r>
              <a:rPr lang="el-GR" sz="900" spc="150" dirty="0">
                <a:latin typeface="Calibri"/>
                <a:cs typeface="Calibri"/>
              </a:rPr>
              <a:t>Η</a:t>
            </a:r>
            <a:r>
              <a:rPr sz="900" spc="150" dirty="0">
                <a:latin typeface="Calibri"/>
                <a:cs typeface="Calibri"/>
              </a:rPr>
              <a:t>ΜΙΟ</a:t>
            </a:r>
            <a:r>
              <a:rPr sz="900" spc="160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ΤΗΣ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145" dirty="0">
                <a:latin typeface="Calibri"/>
                <a:cs typeface="Calibri"/>
              </a:rPr>
              <a:t>Μ</a:t>
            </a:r>
            <a:r>
              <a:rPr lang="el-GR" sz="900" spc="145" dirty="0">
                <a:latin typeface="Calibri"/>
                <a:cs typeface="Calibri"/>
              </a:rPr>
              <a:t>Α</a:t>
            </a:r>
            <a:r>
              <a:rPr sz="900" spc="145" dirty="0">
                <a:latin typeface="Calibri"/>
                <a:cs typeface="Calibri"/>
              </a:rPr>
              <a:t>ΛΑΓΑ,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97895" cy="6883400"/>
            <a:chOff x="0" y="0"/>
            <a:chExt cx="1109789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7740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1325562" y="2279015"/>
                  </a:moveTo>
                  <a:lnTo>
                    <a:pt x="1275714" y="2287270"/>
                  </a:lnTo>
                  <a:lnTo>
                    <a:pt x="1229995" y="2308542"/>
                  </a:lnTo>
                  <a:lnTo>
                    <a:pt x="1191577" y="2341562"/>
                  </a:lnTo>
                  <a:lnTo>
                    <a:pt x="1163002" y="2385377"/>
                  </a:lnTo>
                  <a:lnTo>
                    <a:pt x="1163002" y="2386647"/>
                  </a:lnTo>
                  <a:lnTo>
                    <a:pt x="822007" y="3659187"/>
                  </a:lnTo>
                  <a:lnTo>
                    <a:pt x="0" y="6846570"/>
                  </a:lnTo>
                  <a:lnTo>
                    <a:pt x="6667" y="6847205"/>
                  </a:lnTo>
                  <a:lnTo>
                    <a:pt x="20002" y="6847522"/>
                  </a:lnTo>
                  <a:lnTo>
                    <a:pt x="26670" y="6847522"/>
                  </a:lnTo>
                  <a:lnTo>
                    <a:pt x="845905" y="3665220"/>
                  </a:lnTo>
                  <a:lnTo>
                    <a:pt x="1187132" y="2394267"/>
                  </a:lnTo>
                  <a:lnTo>
                    <a:pt x="1211897" y="2356802"/>
                  </a:lnTo>
                  <a:lnTo>
                    <a:pt x="1244917" y="2328545"/>
                  </a:lnTo>
                  <a:lnTo>
                    <a:pt x="1283970" y="2310447"/>
                  </a:lnTo>
                  <a:lnTo>
                    <a:pt x="1326832" y="2303779"/>
                  </a:lnTo>
                  <a:lnTo>
                    <a:pt x="1422717" y="2303779"/>
                  </a:lnTo>
                  <a:lnTo>
                    <a:pt x="1377314" y="2285365"/>
                  </a:lnTo>
                  <a:lnTo>
                    <a:pt x="1325562" y="2279015"/>
                  </a:lnTo>
                  <a:close/>
                </a:path>
                <a:path w="2549525" h="6847840">
                  <a:moveTo>
                    <a:pt x="1422717" y="2303779"/>
                  </a:moveTo>
                  <a:lnTo>
                    <a:pt x="1326832" y="2303779"/>
                  </a:lnTo>
                  <a:lnTo>
                    <a:pt x="1370964" y="2309495"/>
                  </a:lnTo>
                  <a:lnTo>
                    <a:pt x="1417002" y="2330132"/>
                  </a:lnTo>
                  <a:lnTo>
                    <a:pt x="1453197" y="2363470"/>
                  </a:lnTo>
                  <a:lnTo>
                    <a:pt x="1477327" y="2405379"/>
                  </a:lnTo>
                  <a:lnTo>
                    <a:pt x="1487805" y="2453004"/>
                  </a:lnTo>
                  <a:lnTo>
                    <a:pt x="1482725" y="2503170"/>
                  </a:lnTo>
                  <a:lnTo>
                    <a:pt x="1223962" y="3457575"/>
                  </a:lnTo>
                  <a:lnTo>
                    <a:pt x="1217930" y="3493135"/>
                  </a:lnTo>
                  <a:lnTo>
                    <a:pt x="1226820" y="3563620"/>
                  </a:lnTo>
                  <a:lnTo>
                    <a:pt x="1262380" y="3626802"/>
                  </a:lnTo>
                  <a:lnTo>
                    <a:pt x="1318895" y="3670300"/>
                  </a:lnTo>
                  <a:lnTo>
                    <a:pt x="1402080" y="3689667"/>
                  </a:lnTo>
                  <a:lnTo>
                    <a:pt x="1449387" y="3683000"/>
                  </a:lnTo>
                  <a:lnTo>
                    <a:pt x="1492567" y="3665220"/>
                  </a:lnTo>
                  <a:lnTo>
                    <a:pt x="1495481" y="3662997"/>
                  </a:lnTo>
                  <a:lnTo>
                    <a:pt x="1408430" y="3662997"/>
                  </a:lnTo>
                  <a:lnTo>
                    <a:pt x="1358264" y="3657917"/>
                  </a:lnTo>
                  <a:lnTo>
                    <a:pt x="1303020" y="3630612"/>
                  </a:lnTo>
                  <a:lnTo>
                    <a:pt x="1263332" y="3584257"/>
                  </a:lnTo>
                  <a:lnTo>
                    <a:pt x="1243330" y="3525837"/>
                  </a:lnTo>
                  <a:lnTo>
                    <a:pt x="1242377" y="3495040"/>
                  </a:lnTo>
                  <a:lnTo>
                    <a:pt x="1248092" y="3463925"/>
                  </a:lnTo>
                  <a:lnTo>
                    <a:pt x="1506855" y="2509520"/>
                  </a:lnTo>
                  <a:lnTo>
                    <a:pt x="1513205" y="2460942"/>
                  </a:lnTo>
                  <a:lnTo>
                    <a:pt x="1506855" y="2413635"/>
                  </a:lnTo>
                  <a:lnTo>
                    <a:pt x="1488757" y="2370454"/>
                  </a:lnTo>
                  <a:lnTo>
                    <a:pt x="1460182" y="2332990"/>
                  </a:lnTo>
                  <a:lnTo>
                    <a:pt x="1422717" y="2303779"/>
                  </a:lnTo>
                  <a:close/>
                </a:path>
                <a:path w="2549525" h="6847840">
                  <a:moveTo>
                    <a:pt x="2549525" y="0"/>
                  </a:moveTo>
                  <a:lnTo>
                    <a:pt x="2523490" y="0"/>
                  </a:lnTo>
                  <a:lnTo>
                    <a:pt x="1945639" y="2096452"/>
                  </a:lnTo>
                  <a:lnTo>
                    <a:pt x="1552257" y="3546157"/>
                  </a:lnTo>
                  <a:lnTo>
                    <a:pt x="1531620" y="3592195"/>
                  </a:lnTo>
                  <a:lnTo>
                    <a:pt x="1498282" y="3628072"/>
                  </a:lnTo>
                  <a:lnTo>
                    <a:pt x="1456372" y="3652520"/>
                  </a:lnTo>
                  <a:lnTo>
                    <a:pt x="1408430" y="3662997"/>
                  </a:lnTo>
                  <a:lnTo>
                    <a:pt x="1495481" y="3662997"/>
                  </a:lnTo>
                  <a:lnTo>
                    <a:pt x="1530032" y="3636645"/>
                  </a:lnTo>
                  <a:lnTo>
                    <a:pt x="1559242" y="3599179"/>
                  </a:lnTo>
                  <a:lnTo>
                    <a:pt x="1577657" y="3553777"/>
                  </a:lnTo>
                  <a:lnTo>
                    <a:pt x="1971039" y="2104072"/>
                  </a:lnTo>
                  <a:lnTo>
                    <a:pt x="2547937" y="5397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29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827" y="6151562"/>
              <a:ext cx="2649537" cy="64325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1765" y="902652"/>
            <a:ext cx="26879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5" dirty="0">
                <a:solidFill>
                  <a:srgbClr val="000000"/>
                </a:solidFill>
                <a:latin typeface="Times New Roman"/>
                <a:cs typeface="Times New Roman"/>
              </a:rPr>
              <a:t>Γνωστοποίηση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1765" y="2009775"/>
            <a:ext cx="5330190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SzPct val="152380"/>
              <a:buFont typeface="Arial"/>
              <a:buChar char="•"/>
              <a:tabLst>
                <a:tab pos="355600" algn="l"/>
              </a:tabLst>
            </a:pPr>
            <a:r>
              <a:rPr sz="1050" i="1" spc="70" dirty="0">
                <a:latin typeface="Calibri"/>
                <a:cs typeface="Calibri"/>
              </a:rPr>
              <a:t>Συγχρηματοδοτείται </a:t>
            </a:r>
            <a:r>
              <a:rPr sz="1050" i="1" spc="80" dirty="0">
                <a:latin typeface="Calibri"/>
                <a:cs typeface="Calibri"/>
              </a:rPr>
              <a:t>από </a:t>
            </a:r>
            <a:r>
              <a:rPr sz="1050" i="1" spc="70" dirty="0">
                <a:latin typeface="Calibri"/>
                <a:cs typeface="Calibri"/>
              </a:rPr>
              <a:t>την </a:t>
            </a:r>
            <a:r>
              <a:rPr sz="1050" i="1" spc="75" dirty="0">
                <a:latin typeface="Calibri"/>
                <a:cs typeface="Calibri"/>
              </a:rPr>
              <a:t>Ευρωπαϊκή Ένωση. </a:t>
            </a:r>
            <a:r>
              <a:rPr sz="1050" i="1" spc="70" dirty="0">
                <a:latin typeface="Calibri"/>
                <a:cs typeface="Calibri"/>
              </a:rPr>
              <a:t>Ωστόσο, </a:t>
            </a:r>
            <a:r>
              <a:rPr sz="1050" i="1" spc="60" dirty="0">
                <a:latin typeface="Calibri"/>
                <a:cs typeface="Calibri"/>
              </a:rPr>
              <a:t>οι </a:t>
            </a:r>
            <a:r>
              <a:rPr sz="1050" i="1" spc="75" dirty="0">
                <a:latin typeface="Calibri"/>
                <a:cs typeface="Calibri"/>
              </a:rPr>
              <a:t>απόψεις </a:t>
            </a:r>
            <a:r>
              <a:rPr sz="1050" i="1" spc="65" dirty="0">
                <a:latin typeface="Calibri"/>
                <a:cs typeface="Calibri"/>
              </a:rPr>
              <a:t>και </a:t>
            </a:r>
            <a:r>
              <a:rPr sz="1050" i="1" spc="60" dirty="0">
                <a:latin typeface="Calibri"/>
                <a:cs typeface="Calibri"/>
              </a:rPr>
              <a:t>οι </a:t>
            </a:r>
            <a:r>
              <a:rPr sz="1050" i="1" spc="65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γνώμες </a:t>
            </a:r>
            <a:r>
              <a:rPr sz="1050" i="1" spc="80" dirty="0">
                <a:latin typeface="Calibri"/>
                <a:cs typeface="Calibri"/>
              </a:rPr>
              <a:t>που </a:t>
            </a:r>
            <a:r>
              <a:rPr sz="1050" i="1" spc="70" dirty="0">
                <a:latin typeface="Calibri"/>
                <a:cs typeface="Calibri"/>
              </a:rPr>
              <a:t>εκφράζονται </a:t>
            </a:r>
            <a:r>
              <a:rPr sz="1050" i="1" spc="60" dirty="0">
                <a:latin typeface="Calibri"/>
                <a:cs typeface="Calibri"/>
              </a:rPr>
              <a:t>είναι </a:t>
            </a:r>
            <a:r>
              <a:rPr sz="1050" i="1" spc="70" dirty="0">
                <a:latin typeface="Calibri"/>
                <a:cs typeface="Calibri"/>
              </a:rPr>
              <a:t>αποκλειστικά </a:t>
            </a:r>
            <a:r>
              <a:rPr sz="1050" i="1" spc="75" dirty="0">
                <a:latin typeface="Calibri"/>
                <a:cs typeface="Calibri"/>
              </a:rPr>
              <a:t>του/των </a:t>
            </a:r>
            <a:r>
              <a:rPr sz="1050" i="1" spc="80" dirty="0">
                <a:latin typeface="Calibri"/>
                <a:cs typeface="Calibri"/>
              </a:rPr>
              <a:t>συγγραφέα/ων </a:t>
            </a:r>
            <a:r>
              <a:rPr sz="1050" i="1" spc="65" dirty="0">
                <a:latin typeface="Calibri"/>
                <a:cs typeface="Calibri"/>
              </a:rPr>
              <a:t>και </a:t>
            </a:r>
            <a:r>
              <a:rPr sz="1050" i="1" spc="70" dirty="0">
                <a:latin typeface="Calibri"/>
                <a:cs typeface="Calibri"/>
              </a:rPr>
              <a:t>δεν </a:t>
            </a:r>
            <a:r>
              <a:rPr sz="1050" i="1" spc="75" dirty="0">
                <a:latin typeface="Calibri"/>
                <a:cs typeface="Calibri"/>
              </a:rPr>
              <a:t> αντανακλούν</a:t>
            </a:r>
            <a:r>
              <a:rPr sz="1050" i="1" spc="105" dirty="0">
                <a:latin typeface="Calibri"/>
                <a:cs typeface="Calibri"/>
              </a:rPr>
              <a:t> </a:t>
            </a:r>
            <a:r>
              <a:rPr sz="1050" i="1" spc="60" dirty="0">
                <a:latin typeface="Calibri"/>
                <a:cs typeface="Calibri"/>
              </a:rPr>
              <a:t>κατ'</a:t>
            </a:r>
            <a:r>
              <a:rPr sz="1050" i="1" spc="12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ανάγκη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55" dirty="0">
                <a:latin typeface="Calibri"/>
                <a:cs typeface="Calibri"/>
              </a:rPr>
              <a:t>τις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απόψεις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και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55" dirty="0">
                <a:latin typeface="Calibri"/>
                <a:cs typeface="Calibri"/>
              </a:rPr>
              <a:t>τις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γνώμες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της</a:t>
            </a:r>
            <a:r>
              <a:rPr sz="1050" i="1" spc="12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Ευρωπαϊκής</a:t>
            </a:r>
            <a:r>
              <a:rPr sz="1050" i="1" spc="114" dirty="0">
                <a:latin typeface="Calibri"/>
                <a:cs typeface="Calibri"/>
              </a:rPr>
              <a:t> </a:t>
            </a:r>
            <a:r>
              <a:rPr sz="1050" i="1" spc="80" dirty="0">
                <a:latin typeface="Calibri"/>
                <a:cs typeface="Calibri"/>
              </a:rPr>
              <a:t>Ένωσης </a:t>
            </a:r>
            <a:r>
              <a:rPr sz="1050" i="1" spc="-225" dirty="0">
                <a:latin typeface="Calibri"/>
                <a:cs typeface="Calibri"/>
              </a:rPr>
              <a:t> </a:t>
            </a:r>
            <a:r>
              <a:rPr sz="1050" i="1" spc="80" dirty="0">
                <a:latin typeface="Calibri"/>
                <a:cs typeface="Calibri"/>
              </a:rPr>
              <a:t>ή </a:t>
            </a:r>
            <a:r>
              <a:rPr sz="1050" i="1" spc="65" dirty="0">
                <a:latin typeface="Calibri"/>
                <a:cs typeface="Calibri"/>
              </a:rPr>
              <a:t>της </a:t>
            </a:r>
            <a:r>
              <a:rPr sz="1050" i="1" spc="80" dirty="0">
                <a:latin typeface="Calibri"/>
                <a:cs typeface="Calibri"/>
              </a:rPr>
              <a:t>HADEA. Ούτε η </a:t>
            </a:r>
            <a:r>
              <a:rPr sz="1050" i="1" spc="75" dirty="0">
                <a:latin typeface="Calibri"/>
                <a:cs typeface="Calibri"/>
              </a:rPr>
              <a:t>Ευρωπαϊκή </a:t>
            </a:r>
            <a:r>
              <a:rPr sz="1050" i="1" spc="80" dirty="0">
                <a:latin typeface="Calibri"/>
                <a:cs typeface="Calibri"/>
              </a:rPr>
              <a:t>Ένωση </a:t>
            </a:r>
            <a:r>
              <a:rPr sz="1050" i="1" spc="70" dirty="0">
                <a:latin typeface="Calibri"/>
                <a:cs typeface="Calibri"/>
              </a:rPr>
              <a:t>ούτε </a:t>
            </a:r>
            <a:r>
              <a:rPr sz="1050" i="1" spc="80" dirty="0">
                <a:latin typeface="Calibri"/>
                <a:cs typeface="Calibri"/>
              </a:rPr>
              <a:t>η </a:t>
            </a:r>
            <a:r>
              <a:rPr sz="1050" i="1" spc="75" dirty="0">
                <a:latin typeface="Calibri"/>
                <a:cs typeface="Calibri"/>
              </a:rPr>
              <a:t>χορηγούσα αρχή μπορούν να </a:t>
            </a:r>
            <a:r>
              <a:rPr sz="1050" i="1" spc="80" dirty="0">
                <a:latin typeface="Calibri"/>
                <a:cs typeface="Calibri"/>
              </a:rPr>
              <a:t> θεωρηθούν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υπεύθυνοι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45" dirty="0">
                <a:latin typeface="Calibri"/>
                <a:cs typeface="Calibri"/>
              </a:rPr>
              <a:t>γι'</a:t>
            </a:r>
            <a:r>
              <a:rPr sz="1050" i="1" spc="35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αυτές.</a:t>
            </a:r>
            <a:endParaRPr sz="10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94"/>
              </a:spcBef>
              <a:buSzPct val="152380"/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050" i="1" spc="80" dirty="0">
                <a:latin typeface="Calibri"/>
                <a:cs typeface="Calibri"/>
              </a:rPr>
              <a:t>Συμφωνία</a:t>
            </a:r>
            <a:r>
              <a:rPr sz="1050" i="1" spc="1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έργου</a:t>
            </a:r>
            <a:r>
              <a:rPr sz="1050" i="1" spc="15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αριθ.</a:t>
            </a:r>
            <a:r>
              <a:rPr sz="1050" i="1" spc="10" dirty="0">
                <a:latin typeface="Calibri"/>
                <a:cs typeface="Calibri"/>
              </a:rPr>
              <a:t> </a:t>
            </a:r>
            <a:r>
              <a:rPr sz="1050" i="1" spc="70" dirty="0">
                <a:latin typeface="Calibri"/>
                <a:cs typeface="Calibri"/>
              </a:rPr>
              <a:t>101083594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3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49165" marR="5080">
              <a:lnSpc>
                <a:spcPct val="100400"/>
              </a:lnSpc>
              <a:spcBef>
                <a:spcPts val="90"/>
              </a:spcBef>
            </a:pPr>
            <a:r>
              <a:rPr spc="125" dirty="0">
                <a:latin typeface="Times New Roman"/>
                <a:cs typeface="Times New Roman"/>
              </a:rPr>
              <a:t>Θέμα-4:</a:t>
            </a:r>
            <a:r>
              <a:rPr spc="100" dirty="0">
                <a:latin typeface="Times New Roman"/>
                <a:cs typeface="Times New Roman"/>
              </a:rPr>
              <a:t> Για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προχωρημένους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175" dirty="0"/>
              <a:t>Προστασία</a:t>
            </a:r>
            <a:r>
              <a:rPr spc="254" dirty="0"/>
              <a:t> </a:t>
            </a:r>
            <a:r>
              <a:rPr spc="130" dirty="0"/>
              <a:t>για</a:t>
            </a:r>
            <a:r>
              <a:rPr spc="215" dirty="0"/>
              <a:t> </a:t>
            </a:r>
            <a:r>
              <a:rPr spc="165" dirty="0"/>
              <a:t>δίκτυα</a:t>
            </a:r>
            <a:r>
              <a:rPr spc="260" dirty="0"/>
              <a:t> </a:t>
            </a:r>
            <a:r>
              <a:rPr spc="170" dirty="0"/>
              <a:t>ελέγχου </a:t>
            </a:r>
            <a:r>
              <a:rPr spc="-459" dirty="0"/>
              <a:t> </a:t>
            </a:r>
            <a:r>
              <a:rPr spc="160" dirty="0"/>
              <a:t>ενέργειας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97954" y="3023552"/>
            <a:ext cx="11817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5" dirty="0">
                <a:solidFill>
                  <a:srgbClr val="FFBA00"/>
                </a:solidFill>
                <a:latin typeface="Calibri"/>
                <a:cs typeface="Calibri"/>
              </a:rPr>
              <a:t>Ε</a:t>
            </a:r>
            <a:r>
              <a:rPr sz="1600" spc="120" dirty="0">
                <a:solidFill>
                  <a:srgbClr val="FFBA00"/>
                </a:solidFill>
                <a:latin typeface="Calibri"/>
                <a:cs typeface="Calibri"/>
              </a:rPr>
              <a:t>π</a:t>
            </a:r>
            <a:r>
              <a:rPr sz="1600" spc="55" dirty="0">
                <a:solidFill>
                  <a:srgbClr val="FFBA00"/>
                </a:solidFill>
                <a:latin typeface="Calibri"/>
                <a:cs typeface="Calibri"/>
              </a:rPr>
              <a:t>ι</a:t>
            </a:r>
            <a:r>
              <a:rPr sz="1600" spc="110" dirty="0">
                <a:solidFill>
                  <a:srgbClr val="FFBA00"/>
                </a:solidFill>
                <a:latin typeface="Calibri"/>
                <a:cs typeface="Calibri"/>
              </a:rPr>
              <a:t>σ</a:t>
            </a:r>
            <a:r>
              <a:rPr sz="1600" spc="95" dirty="0">
                <a:solidFill>
                  <a:srgbClr val="FFBA00"/>
                </a:solidFill>
                <a:latin typeface="Calibri"/>
                <a:cs typeface="Calibri"/>
              </a:rPr>
              <a:t>κ</a:t>
            </a:r>
            <a:r>
              <a:rPr sz="1600" spc="114" dirty="0">
                <a:solidFill>
                  <a:srgbClr val="FFBA00"/>
                </a:solidFill>
                <a:latin typeface="Calibri"/>
                <a:cs typeface="Calibri"/>
              </a:rPr>
              <a:t>ό</a:t>
            </a:r>
            <a:r>
              <a:rPr sz="1600" spc="120" dirty="0">
                <a:solidFill>
                  <a:srgbClr val="FFBA00"/>
                </a:solidFill>
                <a:latin typeface="Calibri"/>
                <a:cs typeface="Calibri"/>
              </a:rPr>
              <a:t>πη</a:t>
            </a:r>
            <a:r>
              <a:rPr sz="1600" spc="110" dirty="0">
                <a:solidFill>
                  <a:srgbClr val="FFBA00"/>
                </a:solidFill>
                <a:latin typeface="Calibri"/>
                <a:cs typeface="Calibri"/>
              </a:rPr>
              <a:t>σ</a:t>
            </a:r>
            <a:r>
              <a:rPr sz="1600" spc="130" dirty="0">
                <a:solidFill>
                  <a:srgbClr val="FFBA00"/>
                </a:solidFill>
                <a:latin typeface="Calibri"/>
                <a:cs typeface="Calibri"/>
              </a:rPr>
              <a:t>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8429" y="3435905"/>
            <a:ext cx="3167380" cy="1306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40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Τεχνικές</a:t>
            </a:r>
            <a:r>
              <a:rPr sz="10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συστήματα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ανίχνευσης</a:t>
            </a:r>
            <a:r>
              <a:rPr sz="10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εισβολών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90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Προηγμένα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συστήματα</a:t>
            </a:r>
            <a:r>
              <a:rPr sz="10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παρακολούθησης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85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40" dirty="0">
                <a:solidFill>
                  <a:srgbClr val="FFFFFF"/>
                </a:solidFill>
                <a:latin typeface="Calibri"/>
                <a:cs typeface="Calibri"/>
              </a:rPr>
              <a:t>Τελικές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παρατηρήσεις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85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105" dirty="0">
                <a:solidFill>
                  <a:srgbClr val="FFFFFF"/>
                </a:solidFill>
                <a:latin typeface="Calibri"/>
                <a:cs typeface="Calibri"/>
              </a:rPr>
              <a:t>Αναφορές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0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90" dirty="0">
                <a:solidFill>
                  <a:srgbClr val="FFFFFF"/>
                </a:solidFill>
                <a:latin typeface="Calibri"/>
                <a:cs typeface="Calibri"/>
              </a:rPr>
              <a:t>πηγές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576570"/>
            <a:ext cx="3294062" cy="6121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455" y="5842000"/>
            <a:ext cx="84264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CSP004_C_E</a:t>
            </a:r>
            <a:r>
              <a:rPr sz="9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4: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55" y="6052820"/>
            <a:ext cx="28321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Πανεπιστήμιο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Μάλαγα,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3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49165" marR="5080">
              <a:lnSpc>
                <a:spcPct val="100400"/>
              </a:lnSpc>
              <a:spcBef>
                <a:spcPts val="90"/>
              </a:spcBef>
            </a:pPr>
            <a:r>
              <a:rPr spc="130" dirty="0">
                <a:latin typeface="Times New Roman"/>
                <a:cs typeface="Times New Roman"/>
              </a:rPr>
              <a:t>Θέμα-4:</a:t>
            </a:r>
            <a:r>
              <a:rPr spc="100" dirty="0">
                <a:latin typeface="Times New Roman"/>
                <a:cs typeface="Times New Roman"/>
              </a:rPr>
              <a:t> Για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προχωρημένους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180" dirty="0"/>
              <a:t>Προστασία</a:t>
            </a:r>
            <a:r>
              <a:rPr spc="265" dirty="0"/>
              <a:t> </a:t>
            </a:r>
            <a:r>
              <a:rPr spc="130" dirty="0"/>
              <a:t>για</a:t>
            </a:r>
            <a:r>
              <a:rPr spc="215" dirty="0"/>
              <a:t> </a:t>
            </a:r>
            <a:r>
              <a:rPr spc="165" dirty="0"/>
              <a:t>δίκτυα</a:t>
            </a:r>
            <a:r>
              <a:rPr spc="260" dirty="0"/>
              <a:t> </a:t>
            </a:r>
            <a:r>
              <a:rPr spc="170" dirty="0"/>
              <a:t>ελέγχου </a:t>
            </a:r>
            <a:r>
              <a:rPr spc="-459" dirty="0"/>
              <a:t> </a:t>
            </a:r>
            <a:r>
              <a:rPr spc="160" dirty="0"/>
              <a:t>ενέργειας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97954" y="3023552"/>
            <a:ext cx="11817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5" dirty="0">
                <a:solidFill>
                  <a:srgbClr val="FFBA00"/>
                </a:solidFill>
                <a:latin typeface="Calibri"/>
                <a:cs typeface="Calibri"/>
              </a:rPr>
              <a:t>Ε</a:t>
            </a:r>
            <a:r>
              <a:rPr sz="1600" spc="120" dirty="0">
                <a:solidFill>
                  <a:srgbClr val="FFBA00"/>
                </a:solidFill>
                <a:latin typeface="Calibri"/>
                <a:cs typeface="Calibri"/>
              </a:rPr>
              <a:t>π</a:t>
            </a:r>
            <a:r>
              <a:rPr sz="1600" spc="55" dirty="0">
                <a:solidFill>
                  <a:srgbClr val="FFBA00"/>
                </a:solidFill>
                <a:latin typeface="Calibri"/>
                <a:cs typeface="Calibri"/>
              </a:rPr>
              <a:t>ι</a:t>
            </a:r>
            <a:r>
              <a:rPr sz="1600" spc="110" dirty="0">
                <a:solidFill>
                  <a:srgbClr val="FFBA00"/>
                </a:solidFill>
                <a:latin typeface="Calibri"/>
                <a:cs typeface="Calibri"/>
              </a:rPr>
              <a:t>σ</a:t>
            </a:r>
            <a:r>
              <a:rPr sz="1600" spc="95" dirty="0">
                <a:solidFill>
                  <a:srgbClr val="FFBA00"/>
                </a:solidFill>
                <a:latin typeface="Calibri"/>
                <a:cs typeface="Calibri"/>
              </a:rPr>
              <a:t>κ</a:t>
            </a:r>
            <a:r>
              <a:rPr sz="1600" spc="114" dirty="0">
                <a:solidFill>
                  <a:srgbClr val="FFBA00"/>
                </a:solidFill>
                <a:latin typeface="Calibri"/>
                <a:cs typeface="Calibri"/>
              </a:rPr>
              <a:t>ό</a:t>
            </a:r>
            <a:r>
              <a:rPr sz="1600" spc="120" dirty="0">
                <a:solidFill>
                  <a:srgbClr val="FFBA00"/>
                </a:solidFill>
                <a:latin typeface="Calibri"/>
                <a:cs typeface="Calibri"/>
              </a:rPr>
              <a:t>πη</a:t>
            </a:r>
            <a:r>
              <a:rPr sz="1600" spc="110" dirty="0">
                <a:solidFill>
                  <a:srgbClr val="FFBA00"/>
                </a:solidFill>
                <a:latin typeface="Calibri"/>
                <a:cs typeface="Calibri"/>
              </a:rPr>
              <a:t>σ</a:t>
            </a:r>
            <a:r>
              <a:rPr sz="1600" spc="130" dirty="0">
                <a:solidFill>
                  <a:srgbClr val="FFBA00"/>
                </a:solidFill>
                <a:latin typeface="Calibri"/>
                <a:cs typeface="Calibri"/>
              </a:rPr>
              <a:t>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8429" y="3435905"/>
            <a:ext cx="3167380" cy="1306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40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65" dirty="0">
                <a:solidFill>
                  <a:srgbClr val="7E7E7E"/>
                </a:solidFill>
                <a:latin typeface="Calibri"/>
                <a:cs typeface="Calibri"/>
              </a:rPr>
              <a:t>Τεχνικές</a:t>
            </a:r>
            <a:r>
              <a:rPr sz="105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05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7E7E7E"/>
                </a:solidFill>
                <a:latin typeface="Calibri"/>
                <a:cs typeface="Calibri"/>
              </a:rPr>
              <a:t>συστήματα</a:t>
            </a:r>
            <a:r>
              <a:rPr sz="10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7E7E7E"/>
                </a:solidFill>
                <a:latin typeface="Calibri"/>
                <a:cs typeface="Calibri"/>
              </a:rPr>
              <a:t>ανίχνευσης</a:t>
            </a:r>
            <a:r>
              <a:rPr sz="105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7E7E7E"/>
                </a:solidFill>
                <a:latin typeface="Calibri"/>
                <a:cs typeface="Calibri"/>
              </a:rPr>
              <a:t>εισβολών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90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85" dirty="0">
                <a:solidFill>
                  <a:srgbClr val="7E7E7E"/>
                </a:solidFill>
                <a:latin typeface="Calibri"/>
                <a:cs typeface="Calibri"/>
              </a:rPr>
              <a:t>Προηγμένα</a:t>
            </a:r>
            <a:r>
              <a:rPr sz="105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7E7E7E"/>
                </a:solidFill>
                <a:latin typeface="Calibri"/>
                <a:cs typeface="Calibri"/>
              </a:rPr>
              <a:t>συστήματα</a:t>
            </a:r>
            <a:r>
              <a:rPr sz="105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7E7E7E"/>
                </a:solidFill>
                <a:latin typeface="Calibri"/>
                <a:cs typeface="Calibri"/>
              </a:rPr>
              <a:t>παρακολούθησης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85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b="1" spc="40" dirty="0">
                <a:solidFill>
                  <a:srgbClr val="FFFFFF"/>
                </a:solidFill>
                <a:latin typeface="Calibri"/>
                <a:cs typeface="Calibri"/>
              </a:rPr>
              <a:t>Τελικές</a:t>
            </a:r>
            <a:r>
              <a:rPr sz="10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35" dirty="0">
                <a:solidFill>
                  <a:srgbClr val="FFFFFF"/>
                </a:solidFill>
                <a:latin typeface="Calibri"/>
                <a:cs typeface="Calibri"/>
              </a:rPr>
              <a:t>παρατηρήσεις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85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105" dirty="0">
                <a:solidFill>
                  <a:srgbClr val="7E7E7E"/>
                </a:solidFill>
                <a:latin typeface="Calibri"/>
                <a:cs typeface="Calibri"/>
              </a:rPr>
              <a:t>Αναφορές</a:t>
            </a:r>
            <a:r>
              <a:rPr sz="105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05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90" dirty="0">
                <a:solidFill>
                  <a:srgbClr val="7E7E7E"/>
                </a:solidFill>
                <a:latin typeface="Calibri"/>
                <a:cs typeface="Calibri"/>
              </a:rPr>
              <a:t>πηγές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576570"/>
            <a:ext cx="3294062" cy="6121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455" y="5842000"/>
            <a:ext cx="84264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CSP004_C_E</a:t>
            </a:r>
            <a:r>
              <a:rPr sz="9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4: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55" y="6052820"/>
            <a:ext cx="28321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Πανεπιστήμιο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Μάλαγα,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3295" cy="6880225"/>
            <a:chOff x="0" y="0"/>
            <a:chExt cx="604329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3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98215" y="17780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4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4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410" y="0"/>
                  </a:lnTo>
                  <a:lnTo>
                    <a:pt x="1939289" y="2100897"/>
                  </a:lnTo>
                  <a:lnTo>
                    <a:pt x="1547495" y="3546157"/>
                  </a:lnTo>
                  <a:lnTo>
                    <a:pt x="1526539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89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49165" marR="5080">
              <a:lnSpc>
                <a:spcPct val="100400"/>
              </a:lnSpc>
              <a:spcBef>
                <a:spcPts val="90"/>
              </a:spcBef>
            </a:pPr>
            <a:r>
              <a:rPr spc="130" dirty="0">
                <a:latin typeface="Times New Roman"/>
                <a:cs typeface="Times New Roman"/>
              </a:rPr>
              <a:t>Θέμα-4:</a:t>
            </a:r>
            <a:r>
              <a:rPr spc="100" dirty="0">
                <a:latin typeface="Times New Roman"/>
                <a:cs typeface="Times New Roman"/>
              </a:rPr>
              <a:t> Για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προχωρημένους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180" dirty="0"/>
              <a:t>Προστασία</a:t>
            </a:r>
            <a:r>
              <a:rPr spc="265" dirty="0"/>
              <a:t> </a:t>
            </a:r>
            <a:r>
              <a:rPr spc="130" dirty="0"/>
              <a:t>για</a:t>
            </a:r>
            <a:r>
              <a:rPr spc="215" dirty="0"/>
              <a:t> </a:t>
            </a:r>
            <a:r>
              <a:rPr spc="165" dirty="0"/>
              <a:t>δίκτυα</a:t>
            </a:r>
            <a:r>
              <a:rPr spc="260" dirty="0"/>
              <a:t> </a:t>
            </a:r>
            <a:r>
              <a:rPr spc="170" dirty="0"/>
              <a:t>ελέγχου </a:t>
            </a:r>
            <a:r>
              <a:rPr spc="-459" dirty="0"/>
              <a:t> </a:t>
            </a:r>
            <a:r>
              <a:rPr spc="160" dirty="0"/>
              <a:t>ενέργειας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97954" y="3023552"/>
            <a:ext cx="11817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5" dirty="0">
                <a:solidFill>
                  <a:srgbClr val="FFBA00"/>
                </a:solidFill>
                <a:latin typeface="Calibri"/>
                <a:cs typeface="Calibri"/>
              </a:rPr>
              <a:t>Ε</a:t>
            </a:r>
            <a:r>
              <a:rPr sz="1600" spc="120" dirty="0">
                <a:solidFill>
                  <a:srgbClr val="FFBA00"/>
                </a:solidFill>
                <a:latin typeface="Calibri"/>
                <a:cs typeface="Calibri"/>
              </a:rPr>
              <a:t>π</a:t>
            </a:r>
            <a:r>
              <a:rPr sz="1600" spc="55" dirty="0">
                <a:solidFill>
                  <a:srgbClr val="FFBA00"/>
                </a:solidFill>
                <a:latin typeface="Calibri"/>
                <a:cs typeface="Calibri"/>
              </a:rPr>
              <a:t>ι</a:t>
            </a:r>
            <a:r>
              <a:rPr sz="1600" spc="110" dirty="0">
                <a:solidFill>
                  <a:srgbClr val="FFBA00"/>
                </a:solidFill>
                <a:latin typeface="Calibri"/>
                <a:cs typeface="Calibri"/>
              </a:rPr>
              <a:t>σ</a:t>
            </a:r>
            <a:r>
              <a:rPr sz="1600" spc="95" dirty="0">
                <a:solidFill>
                  <a:srgbClr val="FFBA00"/>
                </a:solidFill>
                <a:latin typeface="Calibri"/>
                <a:cs typeface="Calibri"/>
              </a:rPr>
              <a:t>κ</a:t>
            </a:r>
            <a:r>
              <a:rPr sz="1600" spc="114" dirty="0">
                <a:solidFill>
                  <a:srgbClr val="FFBA00"/>
                </a:solidFill>
                <a:latin typeface="Calibri"/>
                <a:cs typeface="Calibri"/>
              </a:rPr>
              <a:t>ό</a:t>
            </a:r>
            <a:r>
              <a:rPr sz="1600" spc="120" dirty="0">
                <a:solidFill>
                  <a:srgbClr val="FFBA00"/>
                </a:solidFill>
                <a:latin typeface="Calibri"/>
                <a:cs typeface="Calibri"/>
              </a:rPr>
              <a:t>πη</a:t>
            </a:r>
            <a:r>
              <a:rPr sz="1600" spc="110" dirty="0">
                <a:solidFill>
                  <a:srgbClr val="FFBA00"/>
                </a:solidFill>
                <a:latin typeface="Calibri"/>
                <a:cs typeface="Calibri"/>
              </a:rPr>
              <a:t>σ</a:t>
            </a:r>
            <a:r>
              <a:rPr sz="1600" spc="130" dirty="0">
                <a:solidFill>
                  <a:srgbClr val="FFBA00"/>
                </a:solidFill>
                <a:latin typeface="Calibri"/>
                <a:cs typeface="Calibri"/>
              </a:rPr>
              <a:t>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8429" y="3435905"/>
            <a:ext cx="3247390" cy="1306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40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b="1" spc="65" dirty="0">
                <a:solidFill>
                  <a:srgbClr val="FFFFFF"/>
                </a:solidFill>
                <a:latin typeface="Calibri"/>
                <a:cs typeface="Calibri"/>
              </a:rPr>
              <a:t>Τεχνικές</a:t>
            </a:r>
            <a:r>
              <a:rPr sz="10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7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0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70" dirty="0">
                <a:solidFill>
                  <a:srgbClr val="FFFFFF"/>
                </a:solidFill>
                <a:latin typeface="Calibri"/>
                <a:cs typeface="Calibri"/>
              </a:rPr>
              <a:t>συστήματα</a:t>
            </a:r>
            <a:r>
              <a:rPr sz="10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70" dirty="0">
                <a:solidFill>
                  <a:srgbClr val="FFFFFF"/>
                </a:solidFill>
                <a:latin typeface="Calibri"/>
                <a:cs typeface="Calibri"/>
              </a:rPr>
              <a:t>ανίχνευσης</a:t>
            </a:r>
            <a:r>
              <a:rPr sz="10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75" dirty="0">
                <a:solidFill>
                  <a:srgbClr val="FFFFFF"/>
                </a:solidFill>
                <a:latin typeface="Calibri"/>
                <a:cs typeface="Calibri"/>
              </a:rPr>
              <a:t>εισβολών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90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85" dirty="0">
                <a:solidFill>
                  <a:srgbClr val="7E7E7E"/>
                </a:solidFill>
                <a:latin typeface="Calibri"/>
                <a:cs typeface="Calibri"/>
              </a:rPr>
              <a:t>Προηγμένα</a:t>
            </a:r>
            <a:r>
              <a:rPr sz="105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7E7E7E"/>
                </a:solidFill>
                <a:latin typeface="Calibri"/>
                <a:cs typeface="Calibri"/>
              </a:rPr>
              <a:t>συστήματα</a:t>
            </a:r>
            <a:r>
              <a:rPr sz="105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7E7E7E"/>
                </a:solidFill>
                <a:latin typeface="Calibri"/>
                <a:cs typeface="Calibri"/>
              </a:rPr>
              <a:t>παρακολούθησης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85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40" dirty="0">
                <a:solidFill>
                  <a:srgbClr val="7E7E7E"/>
                </a:solidFill>
                <a:latin typeface="Calibri"/>
                <a:cs typeface="Calibri"/>
              </a:rPr>
              <a:t>Τελικές</a:t>
            </a:r>
            <a:r>
              <a:rPr sz="105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7E7E7E"/>
                </a:solidFill>
                <a:latin typeface="Calibri"/>
                <a:cs typeface="Calibri"/>
              </a:rPr>
              <a:t>παρατηρήσεις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85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105" dirty="0">
                <a:solidFill>
                  <a:srgbClr val="7E7E7E"/>
                </a:solidFill>
                <a:latin typeface="Calibri"/>
                <a:cs typeface="Calibri"/>
              </a:rPr>
              <a:t>Αναφορές</a:t>
            </a:r>
            <a:r>
              <a:rPr sz="105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05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90" dirty="0">
                <a:solidFill>
                  <a:srgbClr val="7E7E7E"/>
                </a:solidFill>
                <a:latin typeface="Calibri"/>
                <a:cs typeface="Calibri"/>
              </a:rPr>
              <a:t>πηγές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576570"/>
            <a:ext cx="3294062" cy="6121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455" y="5842000"/>
            <a:ext cx="84264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CSP004_C_E</a:t>
            </a:r>
            <a:r>
              <a:rPr sz="9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4: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55" y="6052820"/>
            <a:ext cx="28321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Πανεπιστήμιο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Μάλαγα,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1215" y="0"/>
              <a:ext cx="5010467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55344" y="779145"/>
            <a:ext cx="254127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40" dirty="0">
                <a:solidFill>
                  <a:srgbClr val="000000"/>
                </a:solidFill>
                <a:latin typeface="Times New Roman"/>
                <a:cs typeface="Times New Roman"/>
              </a:rPr>
              <a:t>Τελικές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60" dirty="0">
                <a:solidFill>
                  <a:srgbClr val="000000"/>
                </a:solidFill>
                <a:latin typeface="Times New Roman"/>
                <a:cs typeface="Times New Roman"/>
              </a:rPr>
              <a:t>παρατηρήσεις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515" y="1515109"/>
            <a:ext cx="6383020" cy="27787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3505" marR="210820" indent="-91440">
              <a:lnSpc>
                <a:spcPts val="1300"/>
              </a:lnSpc>
              <a:spcBef>
                <a:spcPts val="160"/>
              </a:spcBef>
              <a:buClr>
                <a:srgbClr val="FFBA00"/>
              </a:buClr>
              <a:buSzPct val="163636"/>
              <a:buFont typeface="Arial"/>
              <a:buChar char="•"/>
              <a:tabLst>
                <a:tab pos="167005" algn="l"/>
              </a:tabLst>
            </a:pPr>
            <a:r>
              <a:rPr sz="1100" spc="75" dirty="0">
                <a:latin typeface="Calibri"/>
                <a:cs typeface="Calibri"/>
              </a:rPr>
              <a:t>Σε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αυτό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το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θέμα,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b="1" spc="80" dirty="0">
                <a:latin typeface="Calibri"/>
                <a:cs typeface="Calibri"/>
              </a:rPr>
              <a:t>διερευνήσαμε</a:t>
            </a:r>
            <a:r>
              <a:rPr sz="1100" b="1" spc="40" dirty="0">
                <a:latin typeface="Calibri"/>
                <a:cs typeface="Calibri"/>
              </a:rPr>
              <a:t> </a:t>
            </a:r>
            <a:r>
              <a:rPr sz="1100" b="1" spc="70" dirty="0">
                <a:latin typeface="Calibri"/>
                <a:cs typeface="Calibri"/>
              </a:rPr>
              <a:t>σχετικές</a:t>
            </a:r>
            <a:r>
              <a:rPr sz="1100" b="1" spc="40" dirty="0">
                <a:latin typeface="Calibri"/>
                <a:cs typeface="Calibri"/>
              </a:rPr>
              <a:t> </a:t>
            </a:r>
            <a:r>
              <a:rPr sz="1100" b="1" spc="60" dirty="0">
                <a:latin typeface="Calibri"/>
                <a:cs typeface="Calibri"/>
              </a:rPr>
              <a:t>τεχνικές,</a:t>
            </a:r>
            <a:r>
              <a:rPr sz="1100" b="1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μηχανισμούς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και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b="1" spc="75" dirty="0">
                <a:latin typeface="Calibri"/>
                <a:cs typeface="Calibri"/>
              </a:rPr>
              <a:t>ανίχνευσης</a:t>
            </a:r>
            <a:r>
              <a:rPr sz="1100" b="1" spc="35" dirty="0">
                <a:latin typeface="Calibri"/>
                <a:cs typeface="Calibri"/>
              </a:rPr>
              <a:t> </a:t>
            </a:r>
            <a:r>
              <a:rPr sz="1100" b="1" spc="75" dirty="0">
                <a:latin typeface="Calibri"/>
                <a:cs typeface="Calibri"/>
              </a:rPr>
              <a:t>εισβολών</a:t>
            </a:r>
            <a:r>
              <a:rPr sz="1100" spc="75" dirty="0">
                <a:latin typeface="Calibri"/>
                <a:cs typeface="Calibri"/>
              </a:rPr>
              <a:t>,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παρέχοντας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μια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σαφή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επισκόπηση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των: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850">
              <a:latin typeface="Calibri"/>
              <a:cs typeface="Calibri"/>
            </a:endParaRPr>
          </a:p>
          <a:p>
            <a:pPr marL="396875" marR="5080" lvl="1" indent="-182880">
              <a:lnSpc>
                <a:spcPct val="100000"/>
              </a:lnSpc>
              <a:buSzPct val="150000"/>
              <a:buFont typeface="Arial"/>
              <a:buChar char="•"/>
              <a:tabLst>
                <a:tab pos="396875" algn="l"/>
              </a:tabLst>
            </a:pPr>
            <a:r>
              <a:rPr sz="1000" spc="75" dirty="0">
                <a:latin typeface="Calibri"/>
                <a:cs typeface="Calibri"/>
              </a:rPr>
              <a:t>Διάρθρωση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και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διαδικασία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μεταφοράς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κώδικα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από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ανάπτυξη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σε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χρήση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παραγωγής,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όπως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τα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δίκτυα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ελέγχου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ενέργειας.</a:t>
            </a:r>
            <a:endParaRPr sz="1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850">
              <a:latin typeface="Calibri"/>
              <a:cs typeface="Calibri"/>
            </a:endParaRPr>
          </a:p>
          <a:p>
            <a:pPr marL="396875" lvl="1" indent="-183515">
              <a:lnSpc>
                <a:spcPct val="100000"/>
              </a:lnSpc>
              <a:spcBef>
                <a:spcPts val="5"/>
              </a:spcBef>
              <a:buSzPct val="150000"/>
              <a:buFont typeface="Arial"/>
              <a:buChar char="•"/>
              <a:tabLst>
                <a:tab pos="396875" algn="l"/>
              </a:tabLst>
            </a:pPr>
            <a:r>
              <a:rPr sz="1000" spc="90" dirty="0">
                <a:latin typeface="Calibri"/>
                <a:cs typeface="Calibri"/>
              </a:rPr>
              <a:t>Χαρακτηριστικά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ακρίβειας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και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ιδιαίτερα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95" dirty="0">
                <a:latin typeface="Calibri"/>
                <a:cs typeface="Calibri"/>
              </a:rPr>
              <a:t>πλεονεκτήματα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100" dirty="0">
                <a:latin typeface="Calibri"/>
                <a:cs typeface="Calibri"/>
              </a:rPr>
              <a:t>των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100" dirty="0">
                <a:latin typeface="Calibri"/>
                <a:cs typeface="Calibri"/>
              </a:rPr>
              <a:t>διαφόρων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τεχνικών</a:t>
            </a:r>
            <a:endParaRPr sz="1000">
              <a:latin typeface="Calibri"/>
              <a:cs typeface="Calibri"/>
            </a:endParaRPr>
          </a:p>
          <a:p>
            <a:pPr marL="396240" lvl="1" indent="-182880">
              <a:lnSpc>
                <a:spcPct val="100000"/>
              </a:lnSpc>
              <a:spcBef>
                <a:spcPts val="1055"/>
              </a:spcBef>
              <a:buSzPct val="150000"/>
              <a:buFont typeface="Arial"/>
              <a:buChar char="•"/>
              <a:tabLst>
                <a:tab pos="396240" algn="l"/>
              </a:tabLst>
            </a:pPr>
            <a:r>
              <a:rPr sz="1000" spc="65" dirty="0">
                <a:latin typeface="Calibri"/>
                <a:cs typeface="Calibri"/>
              </a:rPr>
              <a:t>Απειλές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και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προκλήσεις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για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την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ασφάλεια</a:t>
            </a:r>
            <a:endParaRPr sz="1000">
              <a:latin typeface="Calibri"/>
              <a:cs typeface="Calibri"/>
            </a:endParaRPr>
          </a:p>
          <a:p>
            <a:pPr marL="396875" lvl="1" indent="-183515">
              <a:lnSpc>
                <a:spcPct val="100000"/>
              </a:lnSpc>
              <a:spcBef>
                <a:spcPts val="1040"/>
              </a:spcBef>
              <a:buSzPct val="150000"/>
              <a:buFont typeface="Arial"/>
              <a:buChar char="•"/>
              <a:tabLst>
                <a:tab pos="396875" algn="l"/>
              </a:tabLst>
            </a:pPr>
            <a:r>
              <a:rPr sz="1000" spc="80" dirty="0">
                <a:latin typeface="Calibri"/>
                <a:cs typeface="Calibri"/>
              </a:rPr>
              <a:t>Μέτρα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αντίδρασης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και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60" dirty="0">
                <a:latin typeface="Calibri"/>
                <a:cs typeface="Calibri"/>
              </a:rPr>
              <a:t>σχετικές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0" dirty="0">
                <a:latin typeface="Calibri"/>
                <a:cs typeface="Calibri"/>
              </a:rPr>
              <a:t>με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την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πρόληψη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κρίσιμων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75" dirty="0">
                <a:latin typeface="Calibri"/>
                <a:cs typeface="Calibri"/>
              </a:rPr>
              <a:t>συστημάτων</a:t>
            </a:r>
            <a:endParaRPr sz="1000">
              <a:latin typeface="Calibri"/>
              <a:cs typeface="Calibri"/>
            </a:endParaRPr>
          </a:p>
          <a:p>
            <a:pPr marL="103505" marR="741680" indent="-91440">
              <a:lnSpc>
                <a:spcPts val="1290"/>
              </a:lnSpc>
              <a:spcBef>
                <a:spcPts val="1205"/>
              </a:spcBef>
              <a:buClr>
                <a:srgbClr val="FFBA00"/>
              </a:buClr>
              <a:buSzPct val="154545"/>
              <a:buFont typeface="Arial"/>
              <a:buChar char="•"/>
              <a:tabLst>
                <a:tab pos="163830" algn="l"/>
              </a:tabLst>
            </a:pPr>
            <a:r>
              <a:rPr sz="1100" spc="75" dirty="0">
                <a:latin typeface="Calibri"/>
                <a:cs typeface="Calibri"/>
              </a:rPr>
              <a:t>Ομοίως,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έχουμε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διερευνήσει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προηγμένες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65" dirty="0">
                <a:latin typeface="Calibri"/>
                <a:cs typeface="Calibri"/>
              </a:rPr>
              <a:t>τεχνικές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παρακολούθησης,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όπως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τα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SIEM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(Security </a:t>
            </a:r>
            <a:r>
              <a:rPr sz="1100" spc="70" dirty="0">
                <a:latin typeface="Calibri"/>
                <a:cs typeface="Calibri"/>
              </a:rPr>
              <a:t>Information </a:t>
            </a:r>
            <a:r>
              <a:rPr sz="1100" spc="80" dirty="0">
                <a:latin typeface="Calibri"/>
                <a:cs typeface="Calibri"/>
              </a:rPr>
              <a:t>and </a:t>
            </a:r>
            <a:r>
              <a:rPr sz="1100" spc="70" dirty="0">
                <a:latin typeface="Calibri"/>
                <a:cs typeface="Calibri"/>
              </a:rPr>
              <a:t>Event </a:t>
            </a:r>
            <a:r>
              <a:rPr sz="1100" spc="85" dirty="0">
                <a:latin typeface="Calibri"/>
                <a:cs typeface="Calibri"/>
              </a:rPr>
              <a:t>Management </a:t>
            </a:r>
            <a:r>
              <a:rPr sz="1100" spc="50" dirty="0">
                <a:latin typeface="Calibri"/>
                <a:cs typeface="Calibri"/>
              </a:rPr>
              <a:t>- </a:t>
            </a:r>
            <a:r>
              <a:rPr sz="1100" spc="85" dirty="0">
                <a:latin typeface="Calibri"/>
                <a:cs typeface="Calibri"/>
              </a:rPr>
              <a:t>πλατφόρμα </a:t>
            </a:r>
            <a:r>
              <a:rPr sz="1100" spc="75" dirty="0">
                <a:latin typeface="Calibri"/>
                <a:cs typeface="Calibri"/>
              </a:rPr>
              <a:t>συλλογής </a:t>
            </a:r>
            <a:r>
              <a:rPr sz="1100" spc="70" dirty="0">
                <a:latin typeface="Calibri"/>
                <a:cs typeface="Calibri"/>
              </a:rPr>
              <a:t>και </a:t>
            </a:r>
            <a:r>
              <a:rPr sz="1100" spc="80" dirty="0">
                <a:latin typeface="Calibri"/>
                <a:cs typeface="Calibri"/>
              </a:rPr>
              <a:t>ανάλυσης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80" dirty="0">
                <a:latin typeface="Calibri"/>
                <a:cs typeface="Calibri"/>
              </a:rPr>
              <a:t>συμβάντων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75" dirty="0">
                <a:latin typeface="Calibri"/>
                <a:cs typeface="Calibri"/>
              </a:rPr>
              <a:t>ασφαλείας)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55" dirty="0">
                <a:latin typeface="Calibri"/>
                <a:cs typeface="Calibri"/>
              </a:rPr>
              <a:t>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850">
              <a:latin typeface="Calibri"/>
              <a:cs typeface="Calibri"/>
            </a:endParaRPr>
          </a:p>
          <a:p>
            <a:pPr marL="103505" marR="414655" indent="-91440">
              <a:lnSpc>
                <a:spcPct val="102499"/>
              </a:lnSpc>
              <a:buClr>
                <a:srgbClr val="FFBA00"/>
              </a:buClr>
              <a:buSzPct val="154545"/>
              <a:buFont typeface="Arial"/>
              <a:buChar char="•"/>
              <a:tabLst>
                <a:tab pos="163830" algn="l"/>
              </a:tabLst>
            </a:pPr>
            <a:r>
              <a:rPr sz="1100" spc="120" dirty="0">
                <a:latin typeface="Calibri"/>
                <a:cs typeface="Calibri"/>
              </a:rPr>
              <a:t>ΤΩΡΑ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5" dirty="0">
                <a:latin typeface="Calibri"/>
                <a:cs typeface="Calibri"/>
              </a:rPr>
              <a:t>είμαστε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έτοιμοι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να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ενεργοποιήσουμε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τους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απαραίτητους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μηχανισμούς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για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την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προστασία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των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κρίσιμων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δικτύων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ελέγχου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90" dirty="0">
                <a:latin typeface="Calibri"/>
                <a:cs typeface="Calibri"/>
              </a:rPr>
              <a:t>και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10" dirty="0">
                <a:latin typeface="Calibri"/>
                <a:cs typeface="Calibri"/>
              </a:rPr>
              <a:t>των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105" dirty="0">
                <a:latin typeface="Calibri"/>
                <a:cs typeface="Calibri"/>
              </a:rPr>
              <a:t>βασικών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14" dirty="0">
                <a:latin typeface="Calibri"/>
                <a:cs typeface="Calibri"/>
              </a:rPr>
              <a:t>πόρων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100" dirty="0">
                <a:latin typeface="Calibri"/>
                <a:cs typeface="Calibri"/>
              </a:rPr>
              <a:t>τους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364" y="5625147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61419" y="5536247"/>
            <a:ext cx="774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840730" cy="6880225"/>
            <a:chOff x="0" y="0"/>
            <a:chExt cx="5840730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5632" y="5059679"/>
              <a:ext cx="929639" cy="1798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84073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32747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49165" marR="5080">
              <a:lnSpc>
                <a:spcPct val="100400"/>
              </a:lnSpc>
              <a:spcBef>
                <a:spcPts val="90"/>
              </a:spcBef>
            </a:pPr>
            <a:r>
              <a:rPr spc="130" dirty="0">
                <a:latin typeface="Times New Roman"/>
                <a:cs typeface="Times New Roman"/>
              </a:rPr>
              <a:t>Θέμα-4:</a:t>
            </a:r>
            <a:r>
              <a:rPr spc="100" dirty="0">
                <a:latin typeface="Times New Roman"/>
                <a:cs typeface="Times New Roman"/>
              </a:rPr>
              <a:t> Για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προχωρημένους </a:t>
            </a:r>
            <a:r>
              <a:rPr spc="125" dirty="0">
                <a:latin typeface="Times New Roman"/>
                <a:cs typeface="Times New Roman"/>
              </a:rPr>
              <a:t> </a:t>
            </a:r>
            <a:r>
              <a:rPr spc="180" dirty="0"/>
              <a:t>Προστασία</a:t>
            </a:r>
            <a:r>
              <a:rPr spc="265" dirty="0"/>
              <a:t> </a:t>
            </a:r>
            <a:r>
              <a:rPr spc="130" dirty="0"/>
              <a:t>για</a:t>
            </a:r>
            <a:r>
              <a:rPr spc="215" dirty="0"/>
              <a:t> </a:t>
            </a:r>
            <a:r>
              <a:rPr spc="165" dirty="0"/>
              <a:t>δίκτυα</a:t>
            </a:r>
            <a:r>
              <a:rPr spc="260" dirty="0"/>
              <a:t> </a:t>
            </a:r>
            <a:r>
              <a:rPr spc="170" dirty="0"/>
              <a:t>ελέγχου </a:t>
            </a:r>
            <a:r>
              <a:rPr spc="-459" dirty="0"/>
              <a:t> </a:t>
            </a:r>
            <a:r>
              <a:rPr spc="160" dirty="0"/>
              <a:t>ενέργειας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97954" y="3023552"/>
            <a:ext cx="11817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5" dirty="0">
                <a:solidFill>
                  <a:srgbClr val="FFBA00"/>
                </a:solidFill>
                <a:latin typeface="Calibri"/>
                <a:cs typeface="Calibri"/>
              </a:rPr>
              <a:t>Ε</a:t>
            </a:r>
            <a:r>
              <a:rPr sz="1600" spc="120" dirty="0">
                <a:solidFill>
                  <a:srgbClr val="FFBA00"/>
                </a:solidFill>
                <a:latin typeface="Calibri"/>
                <a:cs typeface="Calibri"/>
              </a:rPr>
              <a:t>π</a:t>
            </a:r>
            <a:r>
              <a:rPr sz="1600" spc="55" dirty="0">
                <a:solidFill>
                  <a:srgbClr val="FFBA00"/>
                </a:solidFill>
                <a:latin typeface="Calibri"/>
                <a:cs typeface="Calibri"/>
              </a:rPr>
              <a:t>ι</a:t>
            </a:r>
            <a:r>
              <a:rPr sz="1600" spc="110" dirty="0">
                <a:solidFill>
                  <a:srgbClr val="FFBA00"/>
                </a:solidFill>
                <a:latin typeface="Calibri"/>
                <a:cs typeface="Calibri"/>
              </a:rPr>
              <a:t>σ</a:t>
            </a:r>
            <a:r>
              <a:rPr sz="1600" spc="95" dirty="0">
                <a:solidFill>
                  <a:srgbClr val="FFBA00"/>
                </a:solidFill>
                <a:latin typeface="Calibri"/>
                <a:cs typeface="Calibri"/>
              </a:rPr>
              <a:t>κ</a:t>
            </a:r>
            <a:r>
              <a:rPr sz="1600" spc="114" dirty="0">
                <a:solidFill>
                  <a:srgbClr val="FFBA00"/>
                </a:solidFill>
                <a:latin typeface="Calibri"/>
                <a:cs typeface="Calibri"/>
              </a:rPr>
              <a:t>ό</a:t>
            </a:r>
            <a:r>
              <a:rPr sz="1600" spc="120" dirty="0">
                <a:solidFill>
                  <a:srgbClr val="FFBA00"/>
                </a:solidFill>
                <a:latin typeface="Calibri"/>
                <a:cs typeface="Calibri"/>
              </a:rPr>
              <a:t>πη</a:t>
            </a:r>
            <a:r>
              <a:rPr sz="1600" spc="110" dirty="0">
                <a:solidFill>
                  <a:srgbClr val="FFBA00"/>
                </a:solidFill>
                <a:latin typeface="Calibri"/>
                <a:cs typeface="Calibri"/>
              </a:rPr>
              <a:t>σ</a:t>
            </a:r>
            <a:r>
              <a:rPr sz="1600" spc="130" dirty="0">
                <a:solidFill>
                  <a:srgbClr val="FFBA00"/>
                </a:solidFill>
                <a:latin typeface="Calibri"/>
                <a:cs typeface="Calibri"/>
              </a:rPr>
              <a:t>η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8429" y="3435905"/>
            <a:ext cx="3167380" cy="1306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40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65" dirty="0">
                <a:solidFill>
                  <a:srgbClr val="7E7E7E"/>
                </a:solidFill>
                <a:latin typeface="Calibri"/>
                <a:cs typeface="Calibri"/>
              </a:rPr>
              <a:t>Τεχνικές</a:t>
            </a:r>
            <a:r>
              <a:rPr sz="105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05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7E7E7E"/>
                </a:solidFill>
                <a:latin typeface="Calibri"/>
                <a:cs typeface="Calibri"/>
              </a:rPr>
              <a:t>συστήματα</a:t>
            </a:r>
            <a:r>
              <a:rPr sz="10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7E7E7E"/>
                </a:solidFill>
                <a:latin typeface="Calibri"/>
                <a:cs typeface="Calibri"/>
              </a:rPr>
              <a:t>ανίχνευσης</a:t>
            </a:r>
            <a:r>
              <a:rPr sz="105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7E7E7E"/>
                </a:solidFill>
                <a:latin typeface="Calibri"/>
                <a:cs typeface="Calibri"/>
              </a:rPr>
              <a:t>εισβολών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90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85" dirty="0">
                <a:solidFill>
                  <a:srgbClr val="7E7E7E"/>
                </a:solidFill>
                <a:latin typeface="Calibri"/>
                <a:cs typeface="Calibri"/>
              </a:rPr>
              <a:t>Προηγμένα</a:t>
            </a:r>
            <a:r>
              <a:rPr sz="105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7E7E7E"/>
                </a:solidFill>
                <a:latin typeface="Calibri"/>
                <a:cs typeface="Calibri"/>
              </a:rPr>
              <a:t>συστήματα</a:t>
            </a:r>
            <a:r>
              <a:rPr sz="105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7E7E7E"/>
                </a:solidFill>
                <a:latin typeface="Calibri"/>
                <a:cs typeface="Calibri"/>
              </a:rPr>
              <a:t>παρακολούθησης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85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spc="40" dirty="0">
                <a:solidFill>
                  <a:srgbClr val="7E7E7E"/>
                </a:solidFill>
                <a:latin typeface="Calibri"/>
                <a:cs typeface="Calibri"/>
              </a:rPr>
              <a:t>Τελικές</a:t>
            </a:r>
            <a:r>
              <a:rPr sz="10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7E7E7E"/>
                </a:solidFill>
                <a:latin typeface="Calibri"/>
                <a:cs typeface="Calibri"/>
              </a:rPr>
              <a:t>παρατηρήσεις</a:t>
            </a:r>
            <a:endParaRPr sz="105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spcBef>
                <a:spcPts val="785"/>
              </a:spcBef>
              <a:buClr>
                <a:srgbClr val="FFBA00"/>
              </a:buClr>
              <a:buSzPct val="152380"/>
              <a:buFont typeface="Courier New"/>
              <a:buChar char="o"/>
              <a:tabLst>
                <a:tab pos="286385" algn="l"/>
              </a:tabLst>
            </a:pPr>
            <a:r>
              <a:rPr sz="1050" b="1" spc="110" dirty="0">
                <a:solidFill>
                  <a:srgbClr val="FFFFFF"/>
                </a:solidFill>
                <a:latin typeface="Calibri"/>
                <a:cs typeface="Calibri"/>
              </a:rPr>
              <a:t>Αναφορές</a:t>
            </a:r>
            <a:r>
              <a:rPr sz="10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9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0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b="1" spc="90" dirty="0">
                <a:solidFill>
                  <a:srgbClr val="FFFFFF"/>
                </a:solidFill>
                <a:latin typeface="Calibri"/>
                <a:cs typeface="Calibri"/>
              </a:rPr>
              <a:t>πηγές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55" y="5739765"/>
            <a:ext cx="2832100" cy="4470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CSP004_C_E</a:t>
            </a:r>
            <a:r>
              <a:rPr sz="9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4: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Πανεπιστήμιο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Μάλαγα,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Ισπανία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515" y="5576570"/>
            <a:ext cx="3294062" cy="61214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498215" y="17779"/>
            <a:ext cx="2545080" cy="6837045"/>
          </a:xfrm>
          <a:custGeom>
            <a:avLst/>
            <a:gdLst/>
            <a:ahLst/>
            <a:cxnLst/>
            <a:rect l="l" t="t" r="r" b="b"/>
            <a:pathLst>
              <a:path w="2545079" h="6837045">
                <a:moveTo>
                  <a:pt x="1321435" y="2283142"/>
                </a:moveTo>
                <a:lnTo>
                  <a:pt x="1271587" y="2291080"/>
                </a:lnTo>
                <a:lnTo>
                  <a:pt x="1226185" y="2312352"/>
                </a:lnTo>
                <a:lnTo>
                  <a:pt x="1187767" y="2345372"/>
                </a:lnTo>
                <a:lnTo>
                  <a:pt x="1159192" y="2388870"/>
                </a:lnTo>
                <a:lnTo>
                  <a:pt x="1159192" y="2390140"/>
                </a:lnTo>
                <a:lnTo>
                  <a:pt x="819150" y="3658552"/>
                </a:lnTo>
                <a:lnTo>
                  <a:pt x="0" y="6835775"/>
                </a:lnTo>
                <a:lnTo>
                  <a:pt x="6667" y="6836727"/>
                </a:lnTo>
                <a:lnTo>
                  <a:pt x="13335" y="6837045"/>
                </a:lnTo>
                <a:lnTo>
                  <a:pt x="26670" y="6837045"/>
                </a:lnTo>
                <a:lnTo>
                  <a:pt x="843365" y="3664585"/>
                </a:lnTo>
                <a:lnTo>
                  <a:pt x="1183322" y="2397760"/>
                </a:lnTo>
                <a:lnTo>
                  <a:pt x="1208087" y="2360295"/>
                </a:lnTo>
                <a:lnTo>
                  <a:pt x="1241107" y="2332037"/>
                </a:lnTo>
                <a:lnTo>
                  <a:pt x="1279842" y="2314257"/>
                </a:lnTo>
                <a:lnTo>
                  <a:pt x="1322705" y="2307590"/>
                </a:lnTo>
                <a:lnTo>
                  <a:pt x="1417637" y="2307590"/>
                </a:lnTo>
                <a:lnTo>
                  <a:pt x="1372870" y="2289175"/>
                </a:lnTo>
                <a:lnTo>
                  <a:pt x="1321435" y="2283142"/>
                </a:lnTo>
                <a:close/>
              </a:path>
              <a:path w="2545079" h="6837045">
                <a:moveTo>
                  <a:pt x="1418272" y="2307590"/>
                </a:moveTo>
                <a:lnTo>
                  <a:pt x="1322705" y="2307590"/>
                </a:lnTo>
                <a:lnTo>
                  <a:pt x="1366837" y="2313305"/>
                </a:lnTo>
                <a:lnTo>
                  <a:pt x="1412557" y="2333942"/>
                </a:lnTo>
                <a:lnTo>
                  <a:pt x="1448435" y="2366962"/>
                </a:lnTo>
                <a:lnTo>
                  <a:pt x="1472564" y="2408872"/>
                </a:lnTo>
                <a:lnTo>
                  <a:pt x="1483042" y="2456497"/>
                </a:lnTo>
                <a:lnTo>
                  <a:pt x="1477962" y="2506345"/>
                </a:lnTo>
                <a:lnTo>
                  <a:pt x="1220152" y="3457892"/>
                </a:lnTo>
                <a:lnTo>
                  <a:pt x="1214120" y="3493135"/>
                </a:lnTo>
                <a:lnTo>
                  <a:pt x="1223010" y="3563302"/>
                </a:lnTo>
                <a:lnTo>
                  <a:pt x="1258570" y="3626485"/>
                </a:lnTo>
                <a:lnTo>
                  <a:pt x="1314767" y="3669982"/>
                </a:lnTo>
                <a:lnTo>
                  <a:pt x="1397635" y="3689032"/>
                </a:lnTo>
                <a:lnTo>
                  <a:pt x="1444625" y="3682682"/>
                </a:lnTo>
                <a:lnTo>
                  <a:pt x="1487805" y="3664585"/>
                </a:lnTo>
                <a:lnTo>
                  <a:pt x="1490662" y="3662680"/>
                </a:lnTo>
                <a:lnTo>
                  <a:pt x="1403985" y="3662680"/>
                </a:lnTo>
                <a:lnTo>
                  <a:pt x="1354137" y="3657282"/>
                </a:lnTo>
                <a:lnTo>
                  <a:pt x="1298892" y="3630295"/>
                </a:lnTo>
                <a:lnTo>
                  <a:pt x="1259205" y="3583940"/>
                </a:lnTo>
                <a:lnTo>
                  <a:pt x="1239202" y="3525837"/>
                </a:lnTo>
                <a:lnTo>
                  <a:pt x="1238567" y="3495357"/>
                </a:lnTo>
                <a:lnTo>
                  <a:pt x="1243964" y="3463925"/>
                </a:lnTo>
                <a:lnTo>
                  <a:pt x="1502092" y="2512695"/>
                </a:lnTo>
                <a:lnTo>
                  <a:pt x="1508442" y="2464117"/>
                </a:lnTo>
                <a:lnTo>
                  <a:pt x="1502092" y="2417127"/>
                </a:lnTo>
                <a:lnTo>
                  <a:pt x="1483995" y="2373947"/>
                </a:lnTo>
                <a:lnTo>
                  <a:pt x="1455737" y="2336800"/>
                </a:lnTo>
                <a:lnTo>
                  <a:pt x="1418272" y="2307590"/>
                </a:lnTo>
                <a:close/>
              </a:path>
              <a:path w="2545079" h="6837045">
                <a:moveTo>
                  <a:pt x="2545080" y="0"/>
                </a:moveTo>
                <a:lnTo>
                  <a:pt x="2518410" y="0"/>
                </a:lnTo>
                <a:lnTo>
                  <a:pt x="1939289" y="2100897"/>
                </a:lnTo>
                <a:lnTo>
                  <a:pt x="1547495" y="3546157"/>
                </a:lnTo>
                <a:lnTo>
                  <a:pt x="1526539" y="3591877"/>
                </a:lnTo>
                <a:lnTo>
                  <a:pt x="1493520" y="3627755"/>
                </a:lnTo>
                <a:lnTo>
                  <a:pt x="1451610" y="3652202"/>
                </a:lnTo>
                <a:lnTo>
                  <a:pt x="1403985" y="3662680"/>
                </a:lnTo>
                <a:lnTo>
                  <a:pt x="1490662" y="3662680"/>
                </a:lnTo>
                <a:lnTo>
                  <a:pt x="1525270" y="3636327"/>
                </a:lnTo>
                <a:lnTo>
                  <a:pt x="1554162" y="3598862"/>
                </a:lnTo>
                <a:lnTo>
                  <a:pt x="1572895" y="3553777"/>
                </a:lnTo>
                <a:lnTo>
                  <a:pt x="1964689" y="2108517"/>
                </a:lnTo>
                <a:lnTo>
                  <a:pt x="2540000" y="16510"/>
                </a:lnTo>
                <a:lnTo>
                  <a:pt x="2543810" y="3810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A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3752" y="0"/>
              <a:ext cx="5024755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7327" y="5154295"/>
              <a:ext cx="880745" cy="17037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1080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7812" y="1516697"/>
                  </a:moveTo>
                  <a:lnTo>
                    <a:pt x="1500504" y="1523364"/>
                  </a:lnTo>
                  <a:lnTo>
                    <a:pt x="1456690" y="1541462"/>
                  </a:lnTo>
                  <a:lnTo>
                    <a:pt x="1419225" y="1570037"/>
                  </a:lnTo>
                  <a:lnTo>
                    <a:pt x="1390015" y="1607502"/>
                  </a:lnTo>
                  <a:lnTo>
                    <a:pt x="1371282" y="1652904"/>
                  </a:lnTo>
                  <a:lnTo>
                    <a:pt x="976629" y="3108325"/>
                  </a:lnTo>
                  <a:lnTo>
                    <a:pt x="4127" y="6844347"/>
                  </a:lnTo>
                  <a:lnTo>
                    <a:pt x="317" y="6857047"/>
                  </a:lnTo>
                  <a:lnTo>
                    <a:pt x="0" y="6858000"/>
                  </a:lnTo>
                  <a:lnTo>
                    <a:pt x="26670" y="6858000"/>
                  </a:lnTo>
                  <a:lnTo>
                    <a:pt x="1002347" y="3115945"/>
                  </a:lnTo>
                  <a:lnTo>
                    <a:pt x="1396682" y="1660525"/>
                  </a:lnTo>
                  <a:lnTo>
                    <a:pt x="1417954" y="1614487"/>
                  </a:lnTo>
                  <a:lnTo>
                    <a:pt x="1450975" y="1578292"/>
                  </a:lnTo>
                  <a:lnTo>
                    <a:pt x="1493202" y="1554162"/>
                  </a:lnTo>
                  <a:lnTo>
                    <a:pt x="1541145" y="1543367"/>
                  </a:lnTo>
                  <a:lnTo>
                    <a:pt x="1643062" y="1543367"/>
                  </a:lnTo>
                  <a:lnTo>
                    <a:pt x="1631315" y="1536064"/>
                  </a:lnTo>
                  <a:lnTo>
                    <a:pt x="1596707" y="1523364"/>
                  </a:lnTo>
                  <a:lnTo>
                    <a:pt x="1547812" y="1516697"/>
                  </a:lnTo>
                  <a:close/>
                </a:path>
                <a:path w="2555875" h="6858000">
                  <a:moveTo>
                    <a:pt x="1643062" y="1543367"/>
                  </a:moveTo>
                  <a:lnTo>
                    <a:pt x="1541145" y="1543367"/>
                  </a:lnTo>
                  <a:lnTo>
                    <a:pt x="1591627" y="1548764"/>
                  </a:lnTo>
                  <a:lnTo>
                    <a:pt x="1620837" y="1559877"/>
                  </a:lnTo>
                  <a:lnTo>
                    <a:pt x="1669415" y="1597025"/>
                  </a:lnTo>
                  <a:lnTo>
                    <a:pt x="1700212" y="1651000"/>
                  </a:lnTo>
                  <a:lnTo>
                    <a:pt x="1707832" y="1711960"/>
                  </a:lnTo>
                  <a:lnTo>
                    <a:pt x="1702435" y="1743392"/>
                  </a:lnTo>
                  <a:lnTo>
                    <a:pt x="1442720" y="2701290"/>
                  </a:lnTo>
                  <a:lnTo>
                    <a:pt x="1436052" y="2750185"/>
                  </a:lnTo>
                  <a:lnTo>
                    <a:pt x="1442720" y="2797492"/>
                  </a:lnTo>
                  <a:lnTo>
                    <a:pt x="1460817" y="2840990"/>
                  </a:lnTo>
                  <a:lnTo>
                    <a:pt x="1489392" y="2878454"/>
                  </a:lnTo>
                  <a:lnTo>
                    <a:pt x="1526857" y="2907665"/>
                  </a:lnTo>
                  <a:lnTo>
                    <a:pt x="1572577" y="2926397"/>
                  </a:lnTo>
                  <a:lnTo>
                    <a:pt x="1624329" y="2932429"/>
                  </a:lnTo>
                  <a:lnTo>
                    <a:pt x="1674495" y="2924175"/>
                  </a:lnTo>
                  <a:lnTo>
                    <a:pt x="1710054" y="2907982"/>
                  </a:lnTo>
                  <a:lnTo>
                    <a:pt x="1623377" y="2907982"/>
                  </a:lnTo>
                  <a:lnTo>
                    <a:pt x="1578927" y="2902267"/>
                  </a:lnTo>
                  <a:lnTo>
                    <a:pt x="1532890" y="2881312"/>
                  </a:lnTo>
                  <a:lnTo>
                    <a:pt x="1496377" y="2847975"/>
                  </a:lnTo>
                  <a:lnTo>
                    <a:pt x="1472247" y="2805747"/>
                  </a:lnTo>
                  <a:lnTo>
                    <a:pt x="1461770" y="2757804"/>
                  </a:lnTo>
                  <a:lnTo>
                    <a:pt x="1466850" y="2707640"/>
                  </a:lnTo>
                  <a:lnTo>
                    <a:pt x="1726565" y="1749742"/>
                  </a:lnTo>
                  <a:lnTo>
                    <a:pt x="1732597" y="1714182"/>
                  </a:lnTo>
                  <a:lnTo>
                    <a:pt x="1723390" y="1643379"/>
                  </a:lnTo>
                  <a:lnTo>
                    <a:pt x="1687829" y="1579879"/>
                  </a:lnTo>
                  <a:lnTo>
                    <a:pt x="1661795" y="1555114"/>
                  </a:lnTo>
                  <a:lnTo>
                    <a:pt x="1643062" y="1543367"/>
                  </a:lnTo>
                  <a:close/>
                </a:path>
                <a:path w="2555875" h="6858000">
                  <a:moveTo>
                    <a:pt x="2555557" y="0"/>
                  </a:moveTo>
                  <a:lnTo>
                    <a:pt x="2528570" y="0"/>
                  </a:lnTo>
                  <a:lnTo>
                    <a:pt x="2105892" y="1541462"/>
                  </a:lnTo>
                  <a:lnTo>
                    <a:pt x="1763395" y="2816860"/>
                  </a:lnTo>
                  <a:lnTo>
                    <a:pt x="1738629" y="2854642"/>
                  </a:lnTo>
                  <a:lnTo>
                    <a:pt x="1705292" y="2882900"/>
                  </a:lnTo>
                  <a:lnTo>
                    <a:pt x="1666240" y="2900997"/>
                  </a:lnTo>
                  <a:lnTo>
                    <a:pt x="1623377" y="2907982"/>
                  </a:lnTo>
                  <a:lnTo>
                    <a:pt x="1710054" y="2907982"/>
                  </a:lnTo>
                  <a:lnTo>
                    <a:pt x="1720215" y="2902902"/>
                  </a:lnTo>
                  <a:lnTo>
                    <a:pt x="1758950" y="2869882"/>
                  </a:lnTo>
                  <a:lnTo>
                    <a:pt x="1787525" y="2825750"/>
                  </a:lnTo>
                  <a:lnTo>
                    <a:pt x="1787525" y="2824479"/>
                  </a:lnTo>
                  <a:lnTo>
                    <a:pt x="2130107" y="1547495"/>
                  </a:lnTo>
                  <a:lnTo>
                    <a:pt x="2555557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1210309"/>
            <a:ext cx="2940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95" dirty="0">
                <a:solidFill>
                  <a:srgbClr val="FFBA00"/>
                </a:solidFill>
                <a:latin typeface="Times New Roman"/>
                <a:cs typeface="Times New Roman"/>
              </a:rPr>
              <a:t>Αναφορές</a:t>
            </a:r>
            <a:r>
              <a:rPr sz="2400" spc="210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BA00"/>
                </a:solidFill>
                <a:latin typeface="Times New Roman"/>
                <a:cs typeface="Times New Roman"/>
              </a:rPr>
              <a:t>και</a:t>
            </a:r>
            <a:r>
              <a:rPr sz="2400" spc="165" dirty="0">
                <a:solidFill>
                  <a:srgbClr val="FFBA00"/>
                </a:solidFill>
                <a:latin typeface="Times New Roman"/>
                <a:cs typeface="Times New Roman"/>
              </a:rPr>
              <a:t> πηγές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030" y="1862137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FFBA00"/>
                </a:solidFill>
                <a:latin typeface="Calibri"/>
                <a:cs typeface="Calibri"/>
              </a:rPr>
              <a:t>1</a:t>
            </a:r>
            <a:r>
              <a:rPr sz="800" dirty="0">
                <a:solidFill>
                  <a:srgbClr val="FFBA00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9350" y="1900237"/>
            <a:ext cx="1860550" cy="173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570"/>
              </a:lnSpc>
              <a:spcBef>
                <a:spcPts val="140"/>
              </a:spcBef>
            </a:pPr>
            <a:r>
              <a:rPr sz="500" spc="20" dirty="0">
                <a:latin typeface="Calibri"/>
                <a:cs typeface="Calibri"/>
              </a:rPr>
              <a:t>Ορισμένα </a:t>
            </a:r>
            <a:r>
              <a:rPr sz="500" spc="15" dirty="0">
                <a:latin typeface="Calibri"/>
                <a:cs typeface="Calibri"/>
              </a:rPr>
              <a:t>στ</a:t>
            </a:r>
            <a:r>
              <a:rPr sz="500" spc="15" dirty="0">
                <a:latin typeface="Calibri"/>
                <a:cs typeface="Calibri"/>
                <a:hlinkClick r:id="rId5"/>
              </a:rPr>
              <a:t>οιχεία </a:t>
            </a:r>
            <a:r>
              <a:rPr sz="500" spc="20" dirty="0">
                <a:latin typeface="Calibri"/>
                <a:cs typeface="Calibri"/>
                <a:hlinkClick r:id="rId5"/>
              </a:rPr>
              <a:t>αποδίδοντ</a:t>
            </a:r>
            <a:r>
              <a:rPr sz="500" spc="20" dirty="0">
                <a:latin typeface="Calibri"/>
                <a:cs typeface="Calibri"/>
              </a:rPr>
              <a:t>αι </a:t>
            </a:r>
            <a:r>
              <a:rPr sz="500" spc="25" dirty="0">
                <a:latin typeface="Calibri"/>
                <a:cs typeface="Calibri"/>
              </a:rPr>
              <a:t>από </a:t>
            </a:r>
            <a:r>
              <a:rPr sz="500" spc="20" dirty="0">
                <a:latin typeface="Calibri"/>
                <a:cs typeface="Calibri"/>
              </a:rPr>
              <a:t>το </a:t>
            </a:r>
            <a:r>
              <a:rPr sz="500" spc="15" dirty="0">
                <a:latin typeface="Calibri"/>
                <a:cs typeface="Calibri"/>
              </a:rPr>
              <a:t>Vecteezy, </a:t>
            </a:r>
            <a:r>
              <a:rPr sz="500" spc="20" dirty="0">
                <a:latin typeface="Calibri"/>
                <a:cs typeface="Calibri"/>
              </a:rPr>
              <a:t>URL: 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https:// - 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ευχαριστώ</a:t>
            </a:r>
            <a:r>
              <a:rPr sz="500" u="sng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!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5"/>
              </a:rPr>
              <a:t>www.vecteezy.co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m/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5030" y="2126297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FFBA00"/>
                </a:solidFill>
                <a:latin typeface="Calibri"/>
                <a:cs typeface="Calibri"/>
              </a:rPr>
              <a:t>2</a:t>
            </a:r>
            <a:r>
              <a:rPr sz="800" dirty="0">
                <a:solidFill>
                  <a:srgbClr val="FFBA00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8714" y="2158682"/>
            <a:ext cx="1278890" cy="18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7500"/>
              </a:lnSpc>
              <a:spcBef>
                <a:spcPts val="100"/>
              </a:spcBef>
            </a:pPr>
            <a:r>
              <a:rPr sz="500" spc="35" dirty="0">
                <a:solidFill>
                  <a:srgbClr val="151515"/>
                </a:solidFill>
                <a:latin typeface="Calibri"/>
                <a:cs typeface="Calibri"/>
              </a:rPr>
              <a:t>DeepL</a:t>
            </a:r>
            <a:r>
              <a:rPr sz="5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500" spc="30" dirty="0">
                <a:solidFill>
                  <a:srgbClr val="151515"/>
                </a:solidFill>
                <a:latin typeface="Calibri"/>
                <a:cs typeface="Calibri"/>
              </a:rPr>
              <a:t>(</a:t>
            </a:r>
            <a:r>
              <a:rPr sz="500" spc="30" dirty="0">
                <a:solidFill>
                  <a:srgbClr val="151515"/>
                </a:solidFill>
                <a:latin typeface="Calibri"/>
                <a:cs typeface="Calibri"/>
                <a:hlinkClick r:id="rId6"/>
              </a:rPr>
              <a:t>λογισμικό</a:t>
            </a:r>
            <a:r>
              <a:rPr sz="500" spc="10" dirty="0">
                <a:solidFill>
                  <a:srgbClr val="151515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500" spc="25" dirty="0">
                <a:solidFill>
                  <a:srgbClr val="151515"/>
                </a:solidFill>
                <a:latin typeface="Calibri"/>
                <a:cs typeface="Calibri"/>
                <a:hlinkClick r:id="rId6"/>
              </a:rPr>
              <a:t>μηχανικής</a:t>
            </a:r>
            <a:r>
              <a:rPr sz="500" spc="-15" dirty="0">
                <a:solidFill>
                  <a:srgbClr val="151515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500" spc="25" dirty="0">
                <a:solidFill>
                  <a:srgbClr val="151515"/>
                </a:solidFill>
                <a:latin typeface="Calibri"/>
                <a:cs typeface="Calibri"/>
                <a:hlinkClick r:id="rId6"/>
              </a:rPr>
              <a:t>μ</a:t>
            </a:r>
            <a:r>
              <a:rPr sz="500" spc="25" dirty="0">
                <a:solidFill>
                  <a:srgbClr val="151515"/>
                </a:solidFill>
                <a:latin typeface="Calibri"/>
                <a:cs typeface="Calibri"/>
              </a:rPr>
              <a:t>ετάφρασης</a:t>
            </a:r>
            <a:r>
              <a:rPr sz="500" spc="-15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151515"/>
                </a:solidFill>
                <a:latin typeface="Calibri"/>
                <a:cs typeface="Calibri"/>
              </a:rPr>
              <a:t>) </a:t>
            </a:r>
            <a:r>
              <a:rPr sz="500" spc="-10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solidFill>
                  <a:srgbClr val="151515"/>
                </a:solidFill>
                <a:latin typeface="Calibri"/>
                <a:cs typeface="Calibri"/>
              </a:rPr>
              <a:t>URL:</a:t>
            </a:r>
            <a:r>
              <a:rPr sz="500" spc="10" dirty="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sz="500" spc="5" dirty="0">
                <a:solidFill>
                  <a:srgbClr val="87872D"/>
                </a:solidFill>
                <a:latin typeface="Calibri"/>
                <a:cs typeface="Calibri"/>
              </a:rPr>
              <a:t>://</a:t>
            </a:r>
            <a:r>
              <a:rPr sz="500" spc="5" dirty="0">
                <a:solidFill>
                  <a:srgbClr val="87872D"/>
                </a:solidFill>
                <a:latin typeface="Calibri"/>
                <a:cs typeface="Calibri"/>
                <a:hlinkClick r:id="rId6"/>
              </a:rPr>
              <a:t>www.deepl.com/transla</a:t>
            </a:r>
            <a:r>
              <a:rPr sz="500" spc="5" dirty="0">
                <a:solidFill>
                  <a:srgbClr val="87872D"/>
                </a:solidFill>
                <a:latin typeface="Calibri"/>
                <a:cs typeface="Calibri"/>
              </a:rPr>
              <a:t>tor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8735" y="2335212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5">
                <a:moveTo>
                  <a:pt x="0" y="0"/>
                </a:moveTo>
                <a:lnTo>
                  <a:pt x="808354" y="0"/>
                </a:lnTo>
              </a:path>
            </a:pathLst>
          </a:custGeom>
          <a:ln w="3810">
            <a:solidFill>
              <a:srgbClr val="878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5030" y="2390140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FFBA00"/>
                </a:solidFill>
                <a:latin typeface="Calibri"/>
                <a:cs typeface="Calibri"/>
              </a:rPr>
              <a:t>3</a:t>
            </a:r>
            <a:r>
              <a:rPr sz="800" dirty="0">
                <a:solidFill>
                  <a:srgbClr val="FFBA00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9350" y="2428240"/>
            <a:ext cx="2158365" cy="17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spc="15" dirty="0">
                <a:latin typeface="Calibri"/>
                <a:cs typeface="Calibri"/>
              </a:rPr>
              <a:t>NIST,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"Intrusion detection",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Computer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Security</a:t>
            </a:r>
            <a:r>
              <a:rPr sz="500" spc="20" dirty="0">
                <a:latin typeface="Calibri"/>
                <a:cs typeface="Calibri"/>
              </a:rPr>
              <a:t> Resource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Centre,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2024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URL: 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https.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nist.gov/glossary/term/intrusion_detection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5030" y="2650172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FFBA00"/>
                </a:solidFill>
                <a:latin typeface="Calibri"/>
                <a:cs typeface="Calibri"/>
              </a:rPr>
              <a:t>4</a:t>
            </a:r>
            <a:r>
              <a:rPr sz="800" dirty="0">
                <a:solidFill>
                  <a:srgbClr val="FFBA00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8714" y="2688272"/>
            <a:ext cx="3164840" cy="18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15" dirty="0">
                <a:latin typeface="Calibri"/>
                <a:cs typeface="Calibri"/>
              </a:rPr>
              <a:t>NIST,</a:t>
            </a:r>
            <a:r>
              <a:rPr sz="50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"Guide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Industrial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(ICS)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Security",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  <a:spcBef>
                <a:spcPts val="20"/>
              </a:spcBef>
            </a:pPr>
            <a:r>
              <a:rPr sz="500" spc="20" dirty="0">
                <a:latin typeface="Calibri"/>
                <a:cs typeface="Calibri"/>
              </a:rPr>
              <a:t>URL: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XML-ph-0000@DeepL.internal</a:t>
            </a:r>
            <a:r>
              <a:rPr sz="500" u="sng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https://nvlpubs.nist.gov/nistpubs/SpecialPublications/NIST.SP.800-82r2.pd</a:t>
            </a:r>
            <a:r>
              <a:rPr sz="500" spc="5" dirty="0">
                <a:solidFill>
                  <a:srgbClr val="87872D"/>
                </a:solidFill>
                <a:latin typeface="Calibri"/>
                <a:cs typeface="Calibri"/>
              </a:rPr>
              <a:t>f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5030" y="2921952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FFBA00"/>
                </a:solidFill>
                <a:latin typeface="Calibri"/>
                <a:cs typeface="Calibri"/>
              </a:rPr>
              <a:t>5</a:t>
            </a:r>
            <a:r>
              <a:rPr sz="800" dirty="0">
                <a:solidFill>
                  <a:srgbClr val="FFBA00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8714" y="2960052"/>
            <a:ext cx="286385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20" dirty="0">
                <a:latin typeface="Calibri"/>
                <a:cs typeface="Calibri"/>
              </a:rPr>
              <a:t>IETF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(Internet</a:t>
            </a:r>
            <a:r>
              <a:rPr sz="500" spc="20" dirty="0">
                <a:latin typeface="Calibri"/>
                <a:cs typeface="Calibri"/>
              </a:rPr>
              <a:t> Engineering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Task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Force</a:t>
            </a:r>
            <a:r>
              <a:rPr sz="500" spc="15" dirty="0">
                <a:latin typeface="Calibri"/>
                <a:cs typeface="Calibri"/>
              </a:rPr>
              <a:t> -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Οργανισμός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που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καθοπρότυπα για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πρωτόκολλα διαδικτύου)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9350" y="3080067"/>
            <a:ext cx="141732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20" dirty="0">
                <a:latin typeface="Calibri"/>
                <a:cs typeface="Calibri"/>
              </a:rPr>
              <a:t>URL: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https://datatracker.ietf.org/doc/html/rfc4949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5030" y="3239452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FFBA00"/>
                </a:solidFill>
                <a:latin typeface="Calibri"/>
                <a:cs typeface="Calibri"/>
              </a:rPr>
              <a:t>6</a:t>
            </a:r>
            <a:r>
              <a:rPr sz="800" dirty="0">
                <a:solidFill>
                  <a:srgbClr val="FFBA00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8714" y="3277552"/>
            <a:ext cx="302196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35" dirty="0">
                <a:latin typeface="Calibri"/>
                <a:cs typeface="Calibri"/>
              </a:rPr>
              <a:t>ENISA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(Ευρωπαϊκή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Υπηρεσία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Κυβερνοασφάλειας),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"Κατάλληλα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μέτρα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ασφάλειας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για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έξυπνα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δίκτυα.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9350" y="3388677"/>
            <a:ext cx="5029200" cy="1955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500" spc="30" dirty="0">
                <a:latin typeface="Calibri"/>
                <a:cs typeface="Calibri"/>
              </a:rPr>
              <a:t>Κατευθυντήριες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γραμμές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για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την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αξιολόγηση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της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πολυπλοκότητας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της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υλοποίησης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των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μέτρων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ασφαλείας",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2012</a:t>
            </a:r>
            <a:endParaRPr sz="500">
              <a:latin typeface="Calibri"/>
              <a:cs typeface="Calibri"/>
            </a:endParaRPr>
          </a:p>
          <a:p>
            <a:pPr marL="203835">
              <a:lnSpc>
                <a:spcPct val="100000"/>
              </a:lnSpc>
              <a:spcBef>
                <a:spcPts val="70"/>
              </a:spcBef>
            </a:pPr>
            <a:r>
              <a:rPr sz="500" spc="20" dirty="0">
                <a:latin typeface="Calibri"/>
                <a:cs typeface="Calibri"/>
              </a:rPr>
              <a:t>URL:</a:t>
            </a:r>
            <a:r>
              <a:rPr sz="500" spc="50" dirty="0"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XML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(Extensible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Markup-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δομημένη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 μορφή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ανταλλαγής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δεδομένωνn)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https://www.enisa.europa.eu/publications/κατάλληλες-ασφαλείς-μέθοδοι-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για-smart-grids</a:t>
            </a:r>
            <a:r>
              <a:rPr sz="500" spc="3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Language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5030" y="3637597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FFBA00"/>
                </a:solidFill>
                <a:latin typeface="Calibri"/>
                <a:cs typeface="Calibri"/>
              </a:rPr>
              <a:t>7</a:t>
            </a:r>
            <a:r>
              <a:rPr sz="800" dirty="0">
                <a:solidFill>
                  <a:srgbClr val="FFBA00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8714" y="3631882"/>
            <a:ext cx="904240" cy="26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57500"/>
              </a:lnSpc>
              <a:spcBef>
                <a:spcPts val="100"/>
              </a:spcBef>
            </a:pPr>
            <a:r>
              <a:rPr sz="500" spc="35" dirty="0">
                <a:latin typeface="Calibri"/>
                <a:cs typeface="Calibri"/>
              </a:rPr>
              <a:t>C. Davis, </a:t>
            </a:r>
            <a:r>
              <a:rPr sz="500" spc="40" dirty="0">
                <a:latin typeface="Calibri"/>
                <a:cs typeface="Calibri"/>
              </a:rPr>
              <a:t>"Snorpy", 2024. </a:t>
            </a:r>
            <a:r>
              <a:rPr sz="500" spc="4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URL:</a:t>
            </a:r>
            <a:r>
              <a:rPr sz="50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8"/>
              </a:rPr>
              <a:t>http://snorpy.cyb3rs3c.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ne</a:t>
            </a:r>
            <a:r>
              <a:rPr sz="500" spc="5" dirty="0">
                <a:solidFill>
                  <a:srgbClr val="87872D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5030" y="3955415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FFBA00"/>
                </a:solidFill>
                <a:latin typeface="Calibri"/>
                <a:cs typeface="Calibri"/>
              </a:rPr>
              <a:t>8</a:t>
            </a:r>
            <a:r>
              <a:rPr sz="800" dirty="0">
                <a:solidFill>
                  <a:srgbClr val="FFBA00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9350" y="3993515"/>
            <a:ext cx="2068830" cy="173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570"/>
              </a:lnSpc>
              <a:spcBef>
                <a:spcPts val="140"/>
              </a:spcBef>
            </a:pPr>
            <a:r>
              <a:rPr sz="500" spc="30" dirty="0">
                <a:latin typeface="Calibri"/>
                <a:cs typeface="Calibri"/>
              </a:rPr>
              <a:t>Buchanan,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William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J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(2024).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Αναλυτής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Snort. Asecuritysite.com.</a:t>
            </a:r>
            <a:r>
              <a:rPr sz="500" spc="35" dirty="0">
                <a:latin typeface="Calibri"/>
                <a:cs typeface="Calibri"/>
              </a:rPr>
              <a:t> </a:t>
            </a:r>
            <a:r>
              <a:rPr sz="500" spc="40" dirty="0">
                <a:latin typeface="Calibri"/>
                <a:cs typeface="Calibri"/>
              </a:rPr>
              <a:t>URL: </a:t>
            </a:r>
            <a:r>
              <a:rPr sz="500" spc="-100" dirty="0">
                <a:latin typeface="Calibri"/>
                <a:cs typeface="Calibri"/>
              </a:rPr>
              <a:t> </a:t>
            </a:r>
            <a:r>
              <a:rPr sz="500" u="sng" spc="3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https://asecuritysite.com/forensics/snort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5030" y="4220209"/>
            <a:ext cx="101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FFBA00"/>
                </a:solidFill>
                <a:latin typeface="Calibri"/>
                <a:cs typeface="Calibri"/>
              </a:rPr>
              <a:t>9</a:t>
            </a:r>
            <a:r>
              <a:rPr sz="800" dirty="0">
                <a:solidFill>
                  <a:srgbClr val="FFBA00"/>
                </a:solidFill>
                <a:latin typeface="Calibri"/>
                <a:cs typeface="Calibri"/>
              </a:rPr>
              <a:t>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9350" y="4258309"/>
            <a:ext cx="4975225" cy="1816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70"/>
              </a:spcBef>
            </a:pPr>
            <a:r>
              <a:rPr sz="500" spc="30" dirty="0">
                <a:latin typeface="Calibri"/>
                <a:cs typeface="Calibri"/>
              </a:rPr>
              <a:t>Buchanan,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William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J</a:t>
            </a:r>
            <a:r>
              <a:rPr sz="500" spc="45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(2024).</a:t>
            </a:r>
            <a:r>
              <a:rPr sz="500" spc="35" dirty="0">
                <a:latin typeface="Calibri"/>
                <a:cs typeface="Calibri"/>
              </a:rPr>
              <a:t> Αναλυτής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Snort.</a:t>
            </a:r>
            <a:r>
              <a:rPr sz="500" spc="45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Asecuritysite.com.</a:t>
            </a:r>
            <a:r>
              <a:rPr sz="500" spc="4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https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://.com/forensics/snort URL:https://asecuritysite.com/forensics/snort?fname=dυαδικό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ψηφίο.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3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PCAP </a:t>
            </a:r>
            <a:r>
              <a:rPr sz="500" spc="3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(Packet</a:t>
            </a:r>
            <a:r>
              <a:rPr sz="500" u="sng" spc="-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Capture</a:t>
            </a:r>
            <a:r>
              <a:rPr sz="500" u="sng" spc="-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-</a:t>
            </a:r>
            <a:r>
              <a:rPr sz="500" u="sng" spc="-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αρχείο</a:t>
            </a:r>
            <a:r>
              <a:rPr sz="500" u="sng" spc="-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καταγραφής</a:t>
            </a:r>
            <a:r>
              <a:rPr sz="500" u="sng" spc="-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πακέτων</a:t>
            </a:r>
            <a:r>
              <a:rPr sz="500" u="sng" spc="-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δικτύου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40134" y="5830887"/>
            <a:ext cx="755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04352" y="4511357"/>
            <a:ext cx="3843654" cy="43878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27000" y="6571297"/>
            <a:ext cx="3622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2130" y="0"/>
            <a:ext cx="5306695" cy="6880225"/>
            <a:chOff x="6882130" y="0"/>
            <a:chExt cx="53066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3752" y="0"/>
              <a:ext cx="5024755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7327" y="5154295"/>
              <a:ext cx="880745" cy="17037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1080" y="0"/>
              <a:ext cx="2555875" cy="6858000"/>
            </a:xfrm>
            <a:custGeom>
              <a:avLst/>
              <a:gdLst/>
              <a:ahLst/>
              <a:cxnLst/>
              <a:rect l="l" t="t" r="r" b="b"/>
              <a:pathLst>
                <a:path w="2555875" h="6858000">
                  <a:moveTo>
                    <a:pt x="1547812" y="1516697"/>
                  </a:moveTo>
                  <a:lnTo>
                    <a:pt x="1500504" y="1523364"/>
                  </a:lnTo>
                  <a:lnTo>
                    <a:pt x="1456690" y="1541462"/>
                  </a:lnTo>
                  <a:lnTo>
                    <a:pt x="1419225" y="1570037"/>
                  </a:lnTo>
                  <a:lnTo>
                    <a:pt x="1390015" y="1607502"/>
                  </a:lnTo>
                  <a:lnTo>
                    <a:pt x="1371282" y="1652904"/>
                  </a:lnTo>
                  <a:lnTo>
                    <a:pt x="976629" y="3108325"/>
                  </a:lnTo>
                  <a:lnTo>
                    <a:pt x="4127" y="6844347"/>
                  </a:lnTo>
                  <a:lnTo>
                    <a:pt x="317" y="6857047"/>
                  </a:lnTo>
                  <a:lnTo>
                    <a:pt x="0" y="6858000"/>
                  </a:lnTo>
                  <a:lnTo>
                    <a:pt x="26670" y="6858000"/>
                  </a:lnTo>
                  <a:lnTo>
                    <a:pt x="1002347" y="3115945"/>
                  </a:lnTo>
                  <a:lnTo>
                    <a:pt x="1396682" y="1660525"/>
                  </a:lnTo>
                  <a:lnTo>
                    <a:pt x="1417954" y="1614487"/>
                  </a:lnTo>
                  <a:lnTo>
                    <a:pt x="1450975" y="1578292"/>
                  </a:lnTo>
                  <a:lnTo>
                    <a:pt x="1493202" y="1554162"/>
                  </a:lnTo>
                  <a:lnTo>
                    <a:pt x="1541145" y="1543367"/>
                  </a:lnTo>
                  <a:lnTo>
                    <a:pt x="1643062" y="1543367"/>
                  </a:lnTo>
                  <a:lnTo>
                    <a:pt x="1631315" y="1536064"/>
                  </a:lnTo>
                  <a:lnTo>
                    <a:pt x="1596707" y="1523364"/>
                  </a:lnTo>
                  <a:lnTo>
                    <a:pt x="1547812" y="1516697"/>
                  </a:lnTo>
                  <a:close/>
                </a:path>
                <a:path w="2555875" h="6858000">
                  <a:moveTo>
                    <a:pt x="1643062" y="1543367"/>
                  </a:moveTo>
                  <a:lnTo>
                    <a:pt x="1541145" y="1543367"/>
                  </a:lnTo>
                  <a:lnTo>
                    <a:pt x="1591627" y="1548764"/>
                  </a:lnTo>
                  <a:lnTo>
                    <a:pt x="1620837" y="1559877"/>
                  </a:lnTo>
                  <a:lnTo>
                    <a:pt x="1669415" y="1597025"/>
                  </a:lnTo>
                  <a:lnTo>
                    <a:pt x="1700212" y="1651000"/>
                  </a:lnTo>
                  <a:lnTo>
                    <a:pt x="1707832" y="1711960"/>
                  </a:lnTo>
                  <a:lnTo>
                    <a:pt x="1702435" y="1743392"/>
                  </a:lnTo>
                  <a:lnTo>
                    <a:pt x="1442720" y="2701290"/>
                  </a:lnTo>
                  <a:lnTo>
                    <a:pt x="1436052" y="2750185"/>
                  </a:lnTo>
                  <a:lnTo>
                    <a:pt x="1442720" y="2797492"/>
                  </a:lnTo>
                  <a:lnTo>
                    <a:pt x="1460817" y="2840990"/>
                  </a:lnTo>
                  <a:lnTo>
                    <a:pt x="1489392" y="2878454"/>
                  </a:lnTo>
                  <a:lnTo>
                    <a:pt x="1526857" y="2907665"/>
                  </a:lnTo>
                  <a:lnTo>
                    <a:pt x="1572577" y="2926397"/>
                  </a:lnTo>
                  <a:lnTo>
                    <a:pt x="1624329" y="2932429"/>
                  </a:lnTo>
                  <a:lnTo>
                    <a:pt x="1674495" y="2924175"/>
                  </a:lnTo>
                  <a:lnTo>
                    <a:pt x="1710054" y="2907982"/>
                  </a:lnTo>
                  <a:lnTo>
                    <a:pt x="1623377" y="2907982"/>
                  </a:lnTo>
                  <a:lnTo>
                    <a:pt x="1578927" y="2902267"/>
                  </a:lnTo>
                  <a:lnTo>
                    <a:pt x="1532890" y="2881312"/>
                  </a:lnTo>
                  <a:lnTo>
                    <a:pt x="1496377" y="2847975"/>
                  </a:lnTo>
                  <a:lnTo>
                    <a:pt x="1472247" y="2805747"/>
                  </a:lnTo>
                  <a:lnTo>
                    <a:pt x="1461770" y="2757804"/>
                  </a:lnTo>
                  <a:lnTo>
                    <a:pt x="1466850" y="2707640"/>
                  </a:lnTo>
                  <a:lnTo>
                    <a:pt x="1726565" y="1749742"/>
                  </a:lnTo>
                  <a:lnTo>
                    <a:pt x="1732597" y="1714182"/>
                  </a:lnTo>
                  <a:lnTo>
                    <a:pt x="1723390" y="1643379"/>
                  </a:lnTo>
                  <a:lnTo>
                    <a:pt x="1687829" y="1579879"/>
                  </a:lnTo>
                  <a:lnTo>
                    <a:pt x="1661795" y="1555114"/>
                  </a:lnTo>
                  <a:lnTo>
                    <a:pt x="1643062" y="1543367"/>
                  </a:lnTo>
                  <a:close/>
                </a:path>
                <a:path w="2555875" h="6858000">
                  <a:moveTo>
                    <a:pt x="2555557" y="0"/>
                  </a:moveTo>
                  <a:lnTo>
                    <a:pt x="2528570" y="0"/>
                  </a:lnTo>
                  <a:lnTo>
                    <a:pt x="2105892" y="1541462"/>
                  </a:lnTo>
                  <a:lnTo>
                    <a:pt x="1763395" y="2816860"/>
                  </a:lnTo>
                  <a:lnTo>
                    <a:pt x="1738629" y="2854642"/>
                  </a:lnTo>
                  <a:lnTo>
                    <a:pt x="1705292" y="2882900"/>
                  </a:lnTo>
                  <a:lnTo>
                    <a:pt x="1666240" y="2900997"/>
                  </a:lnTo>
                  <a:lnTo>
                    <a:pt x="1623377" y="2907982"/>
                  </a:lnTo>
                  <a:lnTo>
                    <a:pt x="1710054" y="2907982"/>
                  </a:lnTo>
                  <a:lnTo>
                    <a:pt x="1720215" y="2902902"/>
                  </a:lnTo>
                  <a:lnTo>
                    <a:pt x="1758950" y="2869882"/>
                  </a:lnTo>
                  <a:lnTo>
                    <a:pt x="1787525" y="2825750"/>
                  </a:lnTo>
                  <a:lnTo>
                    <a:pt x="1787525" y="2824479"/>
                  </a:lnTo>
                  <a:lnTo>
                    <a:pt x="2130107" y="1547495"/>
                  </a:lnTo>
                  <a:lnTo>
                    <a:pt x="2555557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1210309"/>
            <a:ext cx="2940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95" dirty="0">
                <a:solidFill>
                  <a:srgbClr val="FFBA00"/>
                </a:solidFill>
                <a:latin typeface="Times New Roman"/>
                <a:cs typeface="Times New Roman"/>
              </a:rPr>
              <a:t>Αναφορές</a:t>
            </a:r>
            <a:r>
              <a:rPr sz="2400" spc="210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BA00"/>
                </a:solidFill>
                <a:latin typeface="Times New Roman"/>
                <a:cs typeface="Times New Roman"/>
              </a:rPr>
              <a:t>και</a:t>
            </a:r>
            <a:r>
              <a:rPr sz="2400" spc="165" dirty="0">
                <a:solidFill>
                  <a:srgbClr val="FFBA00"/>
                </a:solidFill>
                <a:latin typeface="Times New Roman"/>
                <a:cs typeface="Times New Roman"/>
              </a:rPr>
              <a:t> πηγές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030" y="1759331"/>
            <a:ext cx="4526280" cy="7791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530"/>
              </a:spcBef>
              <a:buClr>
                <a:srgbClr val="FFBA00"/>
              </a:buClr>
              <a:buSzPct val="160000"/>
              <a:buAutoNum type="arabicPeriod" startAt="10"/>
              <a:tabLst>
                <a:tab pos="285750" algn="l"/>
                <a:tab pos="286385" algn="l"/>
              </a:tabLst>
            </a:pPr>
            <a:r>
              <a:rPr sz="500" spc="30" dirty="0">
                <a:latin typeface="Calibri"/>
                <a:cs typeface="Calibri"/>
              </a:rPr>
              <a:t>Seguridad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en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Sistemas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Informáticos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Detección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de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intrusión</a:t>
            </a:r>
            <a:endParaRPr sz="500">
              <a:latin typeface="Calibri"/>
              <a:cs typeface="Calibri"/>
            </a:endParaRPr>
          </a:p>
          <a:p>
            <a:pPr marL="459105">
              <a:lnSpc>
                <a:spcPct val="100000"/>
              </a:lnSpc>
              <a:spcBef>
                <a:spcPts val="270"/>
              </a:spcBef>
            </a:pPr>
            <a:r>
              <a:rPr sz="500" spc="20" dirty="0">
                <a:latin typeface="Calibri"/>
                <a:cs typeface="Calibri"/>
              </a:rPr>
              <a:t>URL:</a:t>
            </a:r>
            <a:r>
              <a:rPr sz="500" spc="105" dirty="0">
                <a:latin typeface="Calibri"/>
                <a:cs typeface="Calibri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5"/>
              </a:rPr>
              <a:t>XML-ph-0000@DeepL.internal</a:t>
            </a:r>
            <a:r>
              <a:rPr sz="500" u="sng" spc="7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5"/>
              </a:rPr>
              <a:t>https://www.tlm.unavarra.es/pluginfile.php/11611/mod_resource/content/0/clases/08_SSI-monito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rizacion1.pd</a:t>
            </a:r>
            <a:r>
              <a:rPr sz="500" spc="5" dirty="0">
                <a:solidFill>
                  <a:srgbClr val="87872D"/>
                </a:solidFill>
                <a:latin typeface="Calibri"/>
                <a:cs typeface="Calibri"/>
              </a:rPr>
              <a:t>f</a:t>
            </a: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550">
              <a:latin typeface="Calibri"/>
              <a:cs typeface="Calibri"/>
            </a:endParaRPr>
          </a:p>
          <a:p>
            <a:pPr marL="286385" marR="2196465" indent="-274320">
              <a:lnSpc>
                <a:spcPct val="95100"/>
              </a:lnSpc>
              <a:buClr>
                <a:srgbClr val="FFBA00"/>
              </a:buClr>
              <a:buSzPct val="160000"/>
              <a:buAutoNum type="arabicPeriod" startAt="11"/>
              <a:tabLst>
                <a:tab pos="286385" algn="l"/>
                <a:tab pos="287020" algn="l"/>
              </a:tabLst>
            </a:pPr>
            <a:r>
              <a:rPr sz="500" spc="15" dirty="0">
                <a:latin typeface="Calibri"/>
                <a:cs typeface="Calibri"/>
              </a:rPr>
              <a:t>NIST, </a:t>
            </a:r>
            <a:r>
              <a:rPr sz="500" spc="20" dirty="0">
                <a:latin typeface="Calibri"/>
                <a:cs typeface="Calibri"/>
              </a:rPr>
              <a:t>NIST </a:t>
            </a:r>
            <a:r>
              <a:rPr sz="500" spc="15" dirty="0">
                <a:latin typeface="Calibri"/>
                <a:cs typeface="Calibri"/>
              </a:rPr>
              <a:t>800-61r2, </a:t>
            </a:r>
            <a:r>
              <a:rPr sz="500" spc="20" dirty="0">
                <a:latin typeface="Calibri"/>
                <a:cs typeface="Calibri"/>
              </a:rPr>
              <a:t>Computer </a:t>
            </a:r>
            <a:r>
              <a:rPr sz="500" spc="15" dirty="0">
                <a:latin typeface="Calibri"/>
                <a:cs typeface="Calibri"/>
              </a:rPr>
              <a:t>Security Incident </a:t>
            </a:r>
            <a:r>
              <a:rPr sz="500" spc="20" dirty="0">
                <a:latin typeface="Calibri"/>
                <a:cs typeface="Calibri"/>
              </a:rPr>
              <a:t>Handling Guide, 2012, 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5" dirty="0">
                <a:latin typeface="Calibri"/>
                <a:cs typeface="Calibri"/>
              </a:rPr>
              <a:t>https://nvlpubs.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nist.gov/nistpubs/specialpublications/nist.sp.800-61r2.pd</a:t>
            </a:r>
            <a:r>
              <a:rPr sz="500" spc="5" dirty="0">
                <a:solidFill>
                  <a:srgbClr val="87872D"/>
                </a:solidFill>
                <a:latin typeface="Calibri"/>
                <a:cs typeface="Calibri"/>
              </a:rPr>
              <a:t>f</a:t>
            </a: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BA00"/>
              </a:buClr>
              <a:buFont typeface="Calibri"/>
              <a:buAutoNum type="arabicPeriod" startAt="11"/>
            </a:pPr>
            <a:endParaRPr sz="400">
              <a:latin typeface="Calibri"/>
              <a:cs typeface="Calibri"/>
            </a:endParaRPr>
          </a:p>
          <a:p>
            <a:pPr marL="286385" indent="-273685">
              <a:lnSpc>
                <a:spcPct val="100000"/>
              </a:lnSpc>
              <a:buClr>
                <a:srgbClr val="FFBA00"/>
              </a:buClr>
              <a:buSzPct val="160000"/>
              <a:buAutoNum type="arabicPeriod" startAt="11"/>
              <a:tabLst>
                <a:tab pos="285750" algn="l"/>
                <a:tab pos="286385" algn="l"/>
              </a:tabLst>
            </a:pPr>
            <a:r>
              <a:rPr sz="500" spc="25" dirty="0">
                <a:latin typeface="Calibri"/>
                <a:cs typeface="Calibri"/>
              </a:rPr>
              <a:t>Ali</a:t>
            </a:r>
            <a:r>
              <a:rPr sz="500" spc="15" dirty="0">
                <a:latin typeface="Calibri"/>
                <a:cs typeface="Calibri"/>
              </a:rPr>
              <a:t> . </a:t>
            </a:r>
            <a:r>
              <a:rPr sz="500" spc="30" dirty="0">
                <a:latin typeface="Calibri"/>
                <a:cs typeface="Calibri"/>
              </a:rPr>
              <a:t>Ghorbani,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Wei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Lu,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40" dirty="0">
                <a:latin typeface="Calibri"/>
                <a:cs typeface="Calibri"/>
              </a:rPr>
              <a:t>Mahbod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Tavallaee,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Network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Detection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and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Prevention,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Springer,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ISBN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978-0-387-88770-8,</a:t>
            </a:r>
            <a:r>
              <a:rPr sz="500" spc="20" dirty="0">
                <a:latin typeface="Calibri"/>
                <a:cs typeface="Calibri"/>
              </a:rPr>
              <a:t> </a:t>
            </a:r>
            <a:r>
              <a:rPr sz="500" spc="35" dirty="0">
                <a:latin typeface="Calibri"/>
                <a:cs typeface="Calibri"/>
              </a:rPr>
              <a:t>2010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40134" y="6080442"/>
            <a:ext cx="755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4352" y="4761547"/>
            <a:ext cx="3843654" cy="4387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7000" y="6571297"/>
            <a:ext cx="3622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6290" y="0"/>
            <a:ext cx="11392535" cy="6883400"/>
            <a:chOff x="796290" y="0"/>
            <a:chExt cx="11392535" cy="688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9" y="0"/>
              <a:ext cx="6068695" cy="6851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3977" y="60960"/>
              <a:ext cx="7034847" cy="6797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7652" y="255587"/>
              <a:ext cx="6557644" cy="6346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290" y="4458970"/>
              <a:ext cx="4201477" cy="214344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323850"/>
            <a:ext cx="3767454" cy="8096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65"/>
              </a:spcBef>
            </a:pPr>
            <a:r>
              <a:rPr sz="1850" spc="-5" dirty="0">
                <a:solidFill>
                  <a:srgbClr val="FFBA00"/>
                </a:solidFill>
                <a:latin typeface="Times New Roman"/>
                <a:cs typeface="Times New Roman"/>
              </a:rPr>
              <a:t>Συνδεθείτε με</a:t>
            </a:r>
            <a:r>
              <a:rPr sz="1850" spc="5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1850" spc="-5" dirty="0">
                <a:solidFill>
                  <a:srgbClr val="FFBA00"/>
                </a:solidFill>
                <a:latin typeface="Times New Roman"/>
                <a:cs typeface="Times New Roman"/>
              </a:rPr>
              <a:t>το CyberSecPro:</a:t>
            </a:r>
            <a:r>
              <a:rPr sz="1850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1850" spc="-5" dirty="0">
                <a:solidFill>
                  <a:srgbClr val="FFBA00"/>
                </a:solidFill>
                <a:latin typeface="Times New Roman"/>
                <a:cs typeface="Times New Roman"/>
              </a:rPr>
              <a:t>Πώς</a:t>
            </a:r>
            <a:r>
              <a:rPr sz="1850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1850" spc="90" dirty="0">
                <a:solidFill>
                  <a:srgbClr val="000000"/>
                </a:solidFill>
                <a:latin typeface="Times New Roman"/>
                <a:cs typeface="Times New Roman"/>
              </a:rPr>
              <a:t>να </a:t>
            </a:r>
            <a:r>
              <a:rPr sz="1850" spc="-4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75" dirty="0">
                <a:solidFill>
                  <a:srgbClr val="000000"/>
                </a:solidFill>
                <a:latin typeface="Times New Roman"/>
                <a:cs typeface="Times New Roman"/>
              </a:rPr>
              <a:t>εγγραφείτε και </a:t>
            </a:r>
            <a:r>
              <a:rPr sz="1850" spc="80" dirty="0">
                <a:solidFill>
                  <a:srgbClr val="000000"/>
                </a:solidFill>
                <a:latin typeface="Times New Roman"/>
                <a:cs typeface="Times New Roman"/>
              </a:rPr>
              <a:t>άλλες πρακτικές </a:t>
            </a:r>
            <a:r>
              <a:rPr sz="18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80" dirty="0">
                <a:solidFill>
                  <a:srgbClr val="000000"/>
                </a:solidFill>
                <a:latin typeface="Times New Roman"/>
                <a:cs typeface="Times New Roman"/>
              </a:rPr>
              <a:t>πληροφορίες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030" y="1857314"/>
            <a:ext cx="3643629" cy="13677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10"/>
              </a:spcBef>
              <a:buClr>
                <a:srgbClr val="FFBA00"/>
              </a:buClr>
              <a:buSzPct val="152380"/>
              <a:buAutoNum type="arabicPeriod"/>
              <a:tabLst>
                <a:tab pos="354330" algn="l"/>
                <a:tab pos="354965" algn="l"/>
              </a:tabLst>
            </a:pPr>
            <a:r>
              <a:rPr sz="1050" spc="30" dirty="0">
                <a:latin typeface="Calibri"/>
                <a:cs typeface="Calibri"/>
              </a:rPr>
              <a:t>Ιστοσελίδα:</a:t>
            </a:r>
            <a:endParaRPr sz="1050">
              <a:latin typeface="Calibri"/>
              <a:cs typeface="Calibri"/>
            </a:endParaRPr>
          </a:p>
          <a:p>
            <a:pPr marL="339725">
              <a:lnSpc>
                <a:spcPct val="100000"/>
              </a:lnSpc>
              <a:spcBef>
                <a:spcPts val="70"/>
              </a:spcBef>
            </a:pPr>
            <a:r>
              <a:rPr sz="1050" u="sng" spc="8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www.cybersecpro-proje</a:t>
            </a:r>
            <a:r>
              <a:rPr sz="1050" u="sng" spc="8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ct.eu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BA00"/>
              </a:buClr>
              <a:buSzPct val="152380"/>
              <a:buAutoNum type="arabicPeriod" startAt="2"/>
              <a:tabLst>
                <a:tab pos="354965" algn="l"/>
                <a:tab pos="355600" algn="l"/>
              </a:tabLst>
            </a:pPr>
            <a:r>
              <a:rPr sz="1050" spc="80" dirty="0">
                <a:latin typeface="Calibri"/>
                <a:cs typeface="Calibri"/>
              </a:rPr>
              <a:t>X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(Twitter):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https://</a:t>
            </a:r>
            <a:r>
              <a:rPr sz="105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twitter.com/CyberSecPro_eu</a:t>
            </a:r>
            <a:endParaRPr sz="1050">
              <a:latin typeface="Calibri"/>
              <a:cs typeface="Calibri"/>
            </a:endParaRPr>
          </a:p>
          <a:p>
            <a:pPr marL="355600" marR="5080" indent="-342900">
              <a:lnSpc>
                <a:spcPct val="81200"/>
              </a:lnSpc>
              <a:spcBef>
                <a:spcPts val="1405"/>
              </a:spcBef>
              <a:buClr>
                <a:srgbClr val="FFBA00"/>
              </a:buClr>
              <a:buSzPct val="152380"/>
              <a:buAutoNum type="arabicPeriod" startAt="2"/>
              <a:tabLst>
                <a:tab pos="354965" algn="l"/>
                <a:tab pos="355600" algn="l"/>
              </a:tabLst>
            </a:pPr>
            <a:r>
              <a:rPr sz="1050" spc="55" dirty="0">
                <a:latin typeface="Calibri"/>
                <a:cs typeface="Calibri"/>
              </a:rPr>
              <a:t>LinkedIn </a:t>
            </a:r>
            <a:r>
              <a:rPr sz="1050" spc="60" dirty="0">
                <a:latin typeface="Calibri"/>
                <a:cs typeface="Calibri"/>
              </a:rPr>
              <a:t>(επαγγελματικό κοινωνικό </a:t>
            </a:r>
            <a:r>
              <a:rPr sz="1050" spc="55" dirty="0">
                <a:latin typeface="Calibri"/>
                <a:cs typeface="Calibri"/>
              </a:rPr>
              <a:t>δίκτυο) </a:t>
            </a:r>
            <a:r>
              <a:rPr sz="1050" spc="40" dirty="0">
                <a:latin typeface="Calibri"/>
                <a:cs typeface="Calibri"/>
              </a:rPr>
              <a:t>: </a:t>
            </a:r>
            <a:r>
              <a:rPr sz="1050" spc="45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105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7"/>
              </a:rPr>
              <a:t>www.linkedin.com/compan</a:t>
            </a:r>
            <a:r>
              <a:rPr sz="105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y/cybersecpro-euproject/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8825" cy="6880225"/>
            <a:chOff x="0" y="0"/>
            <a:chExt cx="12188825" cy="688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8545" y="0"/>
              <a:ext cx="605028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720" y="5059679"/>
              <a:ext cx="932814" cy="1798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784022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43729" y="5079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35" y="2283142"/>
                  </a:moveTo>
                  <a:lnTo>
                    <a:pt x="1271587" y="2291080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192" y="2388870"/>
                  </a:lnTo>
                  <a:lnTo>
                    <a:pt x="1159192" y="2390140"/>
                  </a:lnTo>
                  <a:lnTo>
                    <a:pt x="819150" y="3658552"/>
                  </a:lnTo>
                  <a:lnTo>
                    <a:pt x="0" y="6835775"/>
                  </a:lnTo>
                  <a:lnTo>
                    <a:pt x="6667" y="6836727"/>
                  </a:lnTo>
                  <a:lnTo>
                    <a:pt x="13335" y="6837045"/>
                  </a:lnTo>
                  <a:lnTo>
                    <a:pt x="26670" y="6837045"/>
                  </a:lnTo>
                  <a:lnTo>
                    <a:pt x="843365" y="3664585"/>
                  </a:lnTo>
                  <a:lnTo>
                    <a:pt x="1183322" y="2397760"/>
                  </a:lnTo>
                  <a:lnTo>
                    <a:pt x="1208087" y="2360295"/>
                  </a:lnTo>
                  <a:lnTo>
                    <a:pt x="1241107" y="2332037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045">
                  <a:moveTo>
                    <a:pt x="1418272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3942"/>
                  </a:lnTo>
                  <a:lnTo>
                    <a:pt x="1448435" y="2366962"/>
                  </a:lnTo>
                  <a:lnTo>
                    <a:pt x="1472565" y="2408872"/>
                  </a:lnTo>
                  <a:lnTo>
                    <a:pt x="1483042" y="2456497"/>
                  </a:lnTo>
                  <a:lnTo>
                    <a:pt x="1477962" y="2506345"/>
                  </a:lnTo>
                  <a:lnTo>
                    <a:pt x="1220152" y="3457892"/>
                  </a:lnTo>
                  <a:lnTo>
                    <a:pt x="1214120" y="3493135"/>
                  </a:lnTo>
                  <a:lnTo>
                    <a:pt x="1215072" y="3525837"/>
                  </a:lnTo>
                  <a:lnTo>
                    <a:pt x="1215072" y="3528695"/>
                  </a:lnTo>
                  <a:lnTo>
                    <a:pt x="1223010" y="3563302"/>
                  </a:lnTo>
                  <a:lnTo>
                    <a:pt x="1258570" y="3626485"/>
                  </a:lnTo>
                  <a:lnTo>
                    <a:pt x="1314767" y="3669982"/>
                  </a:lnTo>
                  <a:lnTo>
                    <a:pt x="1397635" y="3689032"/>
                  </a:lnTo>
                  <a:lnTo>
                    <a:pt x="1444625" y="3682682"/>
                  </a:lnTo>
                  <a:lnTo>
                    <a:pt x="1487805" y="3664585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282"/>
                  </a:lnTo>
                  <a:lnTo>
                    <a:pt x="1298892" y="3630295"/>
                  </a:lnTo>
                  <a:lnTo>
                    <a:pt x="1259205" y="3583940"/>
                  </a:lnTo>
                  <a:lnTo>
                    <a:pt x="1239202" y="3525837"/>
                  </a:lnTo>
                  <a:lnTo>
                    <a:pt x="1238567" y="3495357"/>
                  </a:lnTo>
                  <a:lnTo>
                    <a:pt x="1243965" y="3463925"/>
                  </a:lnTo>
                  <a:lnTo>
                    <a:pt x="1502092" y="2512695"/>
                  </a:lnTo>
                  <a:lnTo>
                    <a:pt x="1508442" y="2464117"/>
                  </a:lnTo>
                  <a:lnTo>
                    <a:pt x="1502092" y="2417127"/>
                  </a:lnTo>
                  <a:lnTo>
                    <a:pt x="1483995" y="2373947"/>
                  </a:lnTo>
                  <a:lnTo>
                    <a:pt x="1455737" y="2336800"/>
                  </a:lnTo>
                  <a:lnTo>
                    <a:pt x="1418272" y="2307590"/>
                  </a:lnTo>
                  <a:close/>
                </a:path>
                <a:path w="2545079" h="6837045">
                  <a:moveTo>
                    <a:pt x="2545079" y="0"/>
                  </a:moveTo>
                  <a:lnTo>
                    <a:pt x="2518410" y="0"/>
                  </a:lnTo>
                  <a:lnTo>
                    <a:pt x="1939290" y="2100897"/>
                  </a:lnTo>
                  <a:lnTo>
                    <a:pt x="1547495" y="3546157"/>
                  </a:lnTo>
                  <a:lnTo>
                    <a:pt x="1526540" y="3591877"/>
                  </a:lnTo>
                  <a:lnTo>
                    <a:pt x="1493520" y="3627755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327"/>
                  </a:lnTo>
                  <a:lnTo>
                    <a:pt x="1554162" y="3598862"/>
                  </a:lnTo>
                  <a:lnTo>
                    <a:pt x="1572895" y="3553777"/>
                  </a:lnTo>
                  <a:lnTo>
                    <a:pt x="1964690" y="2108517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63365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39" h="6858000">
                  <a:moveTo>
                    <a:pt x="1818639" y="0"/>
                  </a:moveTo>
                  <a:lnTo>
                    <a:pt x="0" y="685800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48500" y="2192654"/>
            <a:ext cx="34912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45" dirty="0">
                <a:solidFill>
                  <a:srgbClr val="FFBA00"/>
                </a:solidFill>
                <a:latin typeface="Times New Roman"/>
                <a:cs typeface="Times New Roman"/>
              </a:rPr>
              <a:t>Σας</a:t>
            </a:r>
            <a:r>
              <a:rPr sz="4000" spc="180" dirty="0">
                <a:solidFill>
                  <a:srgbClr val="FFBA00"/>
                </a:solidFill>
                <a:latin typeface="Times New Roman"/>
                <a:cs typeface="Times New Roman"/>
              </a:rPr>
              <a:t> </a:t>
            </a:r>
            <a:r>
              <a:rPr sz="4000" spc="250" dirty="0">
                <a:solidFill>
                  <a:srgbClr val="FFBA00"/>
                </a:solidFill>
                <a:latin typeface="Times New Roman"/>
                <a:cs typeface="Times New Roman"/>
              </a:rPr>
              <a:t>ευχαριστώ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8500" y="3288665"/>
            <a:ext cx="3340100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Εάν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έχετε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οποιεσδήποτε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ερωτήσεις,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μη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διστάσετε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να </a:t>
            </a:r>
            <a:r>
              <a:rPr sz="1050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επικοινωνήσετε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μαζί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μας: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alibri"/>
              <a:cs typeface="Calibri"/>
            </a:endParaRPr>
          </a:p>
          <a:p>
            <a:pPr marL="298450" marR="1109345" indent="-285750" algn="just">
              <a:lnSpc>
                <a:spcPct val="100000"/>
              </a:lnSpc>
              <a:buClr>
                <a:srgbClr val="FFBA00"/>
              </a:buClr>
              <a:buSzPct val="152380"/>
              <a:buFont typeface="Arial"/>
              <a:buChar char="•"/>
              <a:tabLst>
                <a:tab pos="298450" algn="l"/>
              </a:tabLst>
            </a:pPr>
            <a:r>
              <a:rPr sz="1050" spc="55" dirty="0">
                <a:solidFill>
                  <a:srgbClr val="FFFFFF"/>
                </a:solidFill>
                <a:latin typeface="Calibri"/>
                <a:cs typeface="Calibri"/>
              </a:rPr>
              <a:t>Cristina </a:t>
            </a:r>
            <a:r>
              <a:rPr sz="1050" spc="60" dirty="0">
                <a:solidFill>
                  <a:srgbClr val="FFFFFF"/>
                </a:solidFill>
                <a:latin typeface="Calibri"/>
                <a:cs typeface="Calibri"/>
              </a:rPr>
              <a:t>Alcaraz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Αναπληρώτρια </a:t>
            </a:r>
            <a:r>
              <a:rPr sz="105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καθηγήτρια Πανεπιστήμιο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105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Μάλαγα</a:t>
            </a:r>
            <a:r>
              <a:rPr sz="1050" spc="2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105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alcaraz@uma.</a:t>
            </a:r>
            <a:r>
              <a:rPr sz="1050" u="sng" spc="6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55" y="5435282"/>
            <a:ext cx="2832100" cy="4470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CSP004_C_E</a:t>
            </a:r>
            <a:r>
              <a:rPr sz="9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35" dirty="0">
                <a:solidFill>
                  <a:srgbClr val="FFFFFF"/>
                </a:solidFill>
                <a:latin typeface="Calibri"/>
                <a:cs typeface="Calibri"/>
              </a:rPr>
              <a:t>4: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Cristina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Alcaraz,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Πανεπιστήμιο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της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Μάλαγα,</a:t>
            </a:r>
            <a:r>
              <a:rPr sz="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43260" cy="6883400"/>
            <a:chOff x="0" y="0"/>
            <a:chExt cx="10843260" cy="6883400"/>
          </a:xfrm>
        </p:grpSpPr>
        <p:sp>
          <p:nvSpPr>
            <p:cNvPr id="3" name="object 3"/>
            <p:cNvSpPr/>
            <p:nvPr/>
          </p:nvSpPr>
          <p:spPr>
            <a:xfrm>
              <a:off x="5384165" y="0"/>
              <a:ext cx="5361940" cy="6841490"/>
            </a:xfrm>
            <a:custGeom>
              <a:avLst/>
              <a:gdLst/>
              <a:ahLst/>
              <a:cxnLst/>
              <a:rect l="l" t="t" r="r" b="b"/>
              <a:pathLst>
                <a:path w="5361940" h="6841490">
                  <a:moveTo>
                    <a:pt x="5361622" y="0"/>
                  </a:moveTo>
                  <a:lnTo>
                    <a:pt x="1922462" y="0"/>
                  </a:lnTo>
                  <a:lnTo>
                    <a:pt x="0" y="6841172"/>
                  </a:lnTo>
                  <a:lnTo>
                    <a:pt x="3439160" y="6841172"/>
                  </a:lnTo>
                  <a:lnTo>
                    <a:pt x="5361622" y="0"/>
                  </a:lnTo>
                  <a:close/>
                </a:path>
              </a:pathLst>
            </a:custGeom>
            <a:solidFill>
              <a:srgbClr val="FFB800">
                <a:alpha val="223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7740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1325562" y="2279967"/>
                  </a:moveTo>
                  <a:lnTo>
                    <a:pt x="1275397" y="2287904"/>
                  </a:lnTo>
                  <a:lnTo>
                    <a:pt x="1229995" y="2309177"/>
                  </a:lnTo>
                  <a:lnTo>
                    <a:pt x="1191577" y="2342197"/>
                  </a:lnTo>
                  <a:lnTo>
                    <a:pt x="1162685" y="2386012"/>
                  </a:lnTo>
                  <a:lnTo>
                    <a:pt x="1162685" y="2387282"/>
                  </a:lnTo>
                  <a:lnTo>
                    <a:pt x="821689" y="3659504"/>
                  </a:lnTo>
                  <a:lnTo>
                    <a:pt x="0" y="6846570"/>
                  </a:lnTo>
                  <a:lnTo>
                    <a:pt x="6667" y="6847205"/>
                  </a:lnTo>
                  <a:lnTo>
                    <a:pt x="20002" y="6847840"/>
                  </a:lnTo>
                  <a:lnTo>
                    <a:pt x="26670" y="6847840"/>
                  </a:lnTo>
                  <a:lnTo>
                    <a:pt x="845905" y="3665537"/>
                  </a:lnTo>
                  <a:lnTo>
                    <a:pt x="1186814" y="2394902"/>
                  </a:lnTo>
                  <a:lnTo>
                    <a:pt x="1211580" y="2357437"/>
                  </a:lnTo>
                  <a:lnTo>
                    <a:pt x="1244917" y="2329179"/>
                  </a:lnTo>
                  <a:lnTo>
                    <a:pt x="1283970" y="2311082"/>
                  </a:lnTo>
                  <a:lnTo>
                    <a:pt x="1326514" y="2304415"/>
                  </a:lnTo>
                  <a:lnTo>
                    <a:pt x="1421635" y="2304415"/>
                  </a:lnTo>
                  <a:lnTo>
                    <a:pt x="1377314" y="2286000"/>
                  </a:lnTo>
                  <a:lnTo>
                    <a:pt x="1325562" y="2279967"/>
                  </a:lnTo>
                  <a:close/>
                </a:path>
                <a:path w="2549525" h="6847840">
                  <a:moveTo>
                    <a:pt x="1421635" y="2304415"/>
                  </a:moveTo>
                  <a:lnTo>
                    <a:pt x="1326514" y="2304415"/>
                  </a:lnTo>
                  <a:lnTo>
                    <a:pt x="1370964" y="2310129"/>
                  </a:lnTo>
                  <a:lnTo>
                    <a:pt x="1416685" y="2330767"/>
                  </a:lnTo>
                  <a:lnTo>
                    <a:pt x="1452880" y="2364104"/>
                  </a:lnTo>
                  <a:lnTo>
                    <a:pt x="1477010" y="2406015"/>
                  </a:lnTo>
                  <a:lnTo>
                    <a:pt x="1487487" y="2453957"/>
                  </a:lnTo>
                  <a:lnTo>
                    <a:pt x="1482407" y="2503804"/>
                  </a:lnTo>
                  <a:lnTo>
                    <a:pt x="1223645" y="3458210"/>
                  </a:lnTo>
                  <a:lnTo>
                    <a:pt x="1217930" y="3493452"/>
                  </a:lnTo>
                  <a:lnTo>
                    <a:pt x="1226820" y="3564254"/>
                  </a:lnTo>
                  <a:lnTo>
                    <a:pt x="1262380" y="3627437"/>
                  </a:lnTo>
                  <a:lnTo>
                    <a:pt x="1318577" y="3670935"/>
                  </a:lnTo>
                  <a:lnTo>
                    <a:pt x="1401762" y="3689985"/>
                  </a:lnTo>
                  <a:lnTo>
                    <a:pt x="1449070" y="3683635"/>
                  </a:lnTo>
                  <a:lnTo>
                    <a:pt x="1492250" y="3665537"/>
                  </a:lnTo>
                  <a:lnTo>
                    <a:pt x="1494775" y="3663632"/>
                  </a:lnTo>
                  <a:lnTo>
                    <a:pt x="1408112" y="3663632"/>
                  </a:lnTo>
                  <a:lnTo>
                    <a:pt x="1358264" y="3658235"/>
                  </a:lnTo>
                  <a:lnTo>
                    <a:pt x="1303020" y="3630929"/>
                  </a:lnTo>
                  <a:lnTo>
                    <a:pt x="1263014" y="3584892"/>
                  </a:lnTo>
                  <a:lnTo>
                    <a:pt x="1243012" y="3526472"/>
                  </a:lnTo>
                  <a:lnTo>
                    <a:pt x="1242377" y="3495675"/>
                  </a:lnTo>
                  <a:lnTo>
                    <a:pt x="1247775" y="3464560"/>
                  </a:lnTo>
                  <a:lnTo>
                    <a:pt x="1506537" y="2510154"/>
                  </a:lnTo>
                  <a:lnTo>
                    <a:pt x="1512887" y="2461577"/>
                  </a:lnTo>
                  <a:lnTo>
                    <a:pt x="1506537" y="2414270"/>
                  </a:lnTo>
                  <a:lnTo>
                    <a:pt x="1488439" y="2371090"/>
                  </a:lnTo>
                  <a:lnTo>
                    <a:pt x="1460182" y="2333625"/>
                  </a:lnTo>
                  <a:lnTo>
                    <a:pt x="1422400" y="2304732"/>
                  </a:lnTo>
                  <a:lnTo>
                    <a:pt x="1421635" y="2304415"/>
                  </a:lnTo>
                  <a:close/>
                </a:path>
                <a:path w="2549525" h="6847840">
                  <a:moveTo>
                    <a:pt x="2549525" y="0"/>
                  </a:moveTo>
                  <a:lnTo>
                    <a:pt x="2523172" y="0"/>
                  </a:lnTo>
                  <a:lnTo>
                    <a:pt x="1945322" y="2097087"/>
                  </a:lnTo>
                  <a:lnTo>
                    <a:pt x="1552257" y="3546792"/>
                  </a:lnTo>
                  <a:lnTo>
                    <a:pt x="1531302" y="3592829"/>
                  </a:lnTo>
                  <a:lnTo>
                    <a:pt x="1497964" y="3628707"/>
                  </a:lnTo>
                  <a:lnTo>
                    <a:pt x="1456055" y="3653154"/>
                  </a:lnTo>
                  <a:lnTo>
                    <a:pt x="1408112" y="3663632"/>
                  </a:lnTo>
                  <a:lnTo>
                    <a:pt x="1494775" y="3663632"/>
                  </a:lnTo>
                  <a:lnTo>
                    <a:pt x="1529714" y="3637279"/>
                  </a:lnTo>
                  <a:lnTo>
                    <a:pt x="1558925" y="3599815"/>
                  </a:lnTo>
                  <a:lnTo>
                    <a:pt x="1577339" y="3554412"/>
                  </a:lnTo>
                  <a:lnTo>
                    <a:pt x="1970722" y="2104707"/>
                  </a:lnTo>
                  <a:lnTo>
                    <a:pt x="2547620" y="6350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42000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24812" y="688975"/>
            <a:ext cx="3265170" cy="13100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3320"/>
              </a:lnSpc>
              <a:spcBef>
                <a:spcPts val="340"/>
              </a:spcBef>
            </a:pPr>
            <a:r>
              <a:rPr sz="2900" spc="140" dirty="0">
                <a:solidFill>
                  <a:srgbClr val="000000"/>
                </a:solidFill>
              </a:rPr>
              <a:t>Προστασία</a:t>
            </a:r>
            <a:r>
              <a:rPr sz="2900" spc="90" dirty="0">
                <a:solidFill>
                  <a:srgbClr val="000000"/>
                </a:solidFill>
              </a:rPr>
              <a:t> </a:t>
            </a:r>
            <a:r>
              <a:rPr sz="2900" spc="120" dirty="0">
                <a:solidFill>
                  <a:srgbClr val="000000"/>
                </a:solidFill>
              </a:rPr>
              <a:t>δικτύου </a:t>
            </a:r>
            <a:r>
              <a:rPr sz="2900" spc="-640" dirty="0">
                <a:solidFill>
                  <a:srgbClr val="000000"/>
                </a:solidFill>
              </a:rPr>
              <a:t> </a:t>
            </a:r>
            <a:r>
              <a:rPr sz="2900" spc="120" dirty="0">
                <a:solidFill>
                  <a:srgbClr val="000000"/>
                </a:solidFill>
              </a:rPr>
              <a:t>για</a:t>
            </a:r>
            <a:r>
              <a:rPr sz="2900" spc="125" dirty="0">
                <a:solidFill>
                  <a:srgbClr val="000000"/>
                </a:solidFill>
              </a:rPr>
              <a:t> </a:t>
            </a:r>
            <a:r>
              <a:rPr sz="2900" spc="135" dirty="0">
                <a:solidFill>
                  <a:srgbClr val="000000"/>
                </a:solidFill>
              </a:rPr>
              <a:t>συστήματα </a:t>
            </a:r>
            <a:r>
              <a:rPr sz="2900" spc="140" dirty="0">
                <a:solidFill>
                  <a:srgbClr val="000000"/>
                </a:solidFill>
              </a:rPr>
              <a:t> </a:t>
            </a:r>
            <a:r>
              <a:rPr sz="2900" spc="100" dirty="0">
                <a:solidFill>
                  <a:srgbClr val="000000"/>
                </a:solidFill>
              </a:rPr>
              <a:t>ελέγχου</a:t>
            </a:r>
            <a:r>
              <a:rPr sz="2900" spc="30" dirty="0">
                <a:solidFill>
                  <a:srgbClr val="000000"/>
                </a:solidFill>
              </a:rPr>
              <a:t> </a:t>
            </a:r>
            <a:r>
              <a:rPr sz="2900" spc="90" dirty="0">
                <a:solidFill>
                  <a:srgbClr val="000000"/>
                </a:solidFill>
              </a:rPr>
              <a:t>ενέργειας</a:t>
            </a:r>
            <a:endParaRPr sz="2900"/>
          </a:p>
        </p:txBody>
      </p:sp>
      <p:sp>
        <p:nvSpPr>
          <p:cNvPr id="10" name="object 10"/>
          <p:cNvSpPr txBox="1"/>
          <p:nvPr/>
        </p:nvSpPr>
        <p:spPr>
          <a:xfrm>
            <a:off x="7199630" y="2191702"/>
            <a:ext cx="2680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60" dirty="0">
                <a:solidFill>
                  <a:srgbClr val="D6791A"/>
                </a:solidFill>
                <a:latin typeface="Calibri"/>
                <a:cs typeface="Calibri"/>
              </a:rPr>
              <a:t>CSP004_C_E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2925" y="3402330"/>
            <a:ext cx="2903220" cy="9188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050" spc="130" dirty="0">
                <a:latin typeface="Calibri"/>
                <a:cs typeface="Calibri"/>
              </a:rPr>
              <a:t>ΠΑΡΟΥΣ</a:t>
            </a:r>
            <a:r>
              <a:rPr lang="el-GR" sz="1050" spc="130" dirty="0">
                <a:latin typeface="Calibri"/>
                <a:cs typeface="Calibri"/>
              </a:rPr>
              <a:t>Ι</a:t>
            </a:r>
            <a:r>
              <a:rPr sz="1050" spc="130" dirty="0">
                <a:latin typeface="Calibri"/>
                <a:cs typeface="Calibri"/>
              </a:rPr>
              <a:t>ΑΣΗ</a:t>
            </a:r>
            <a:r>
              <a:rPr sz="1050" spc="175" dirty="0">
                <a:latin typeface="Calibri"/>
                <a:cs typeface="Calibri"/>
              </a:rPr>
              <a:t> </a:t>
            </a:r>
            <a:r>
              <a:rPr sz="1050" spc="95" dirty="0">
                <a:latin typeface="Calibri"/>
                <a:cs typeface="Calibri"/>
              </a:rPr>
              <a:t>ΑΠ</a:t>
            </a:r>
            <a:r>
              <a:rPr lang="el-GR" sz="1050" spc="95" dirty="0">
                <a:latin typeface="Calibri"/>
                <a:cs typeface="Calibri"/>
              </a:rPr>
              <a:t>Ο</a:t>
            </a:r>
            <a:r>
              <a:rPr sz="1050" spc="95" dirty="0">
                <a:latin typeface="Calibri"/>
                <a:cs typeface="Calibri"/>
              </a:rPr>
              <a:t>: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050" spc="114" dirty="0">
                <a:latin typeface="Calibri"/>
                <a:cs typeface="Calibri"/>
              </a:rPr>
              <a:t>DR.</a:t>
            </a:r>
            <a:r>
              <a:rPr sz="1050" spc="150" dirty="0">
                <a:latin typeface="Calibri"/>
                <a:cs typeface="Calibri"/>
              </a:rPr>
              <a:t> </a:t>
            </a:r>
            <a:r>
              <a:rPr sz="1050" spc="140" dirty="0">
                <a:latin typeface="Calibri"/>
                <a:cs typeface="Calibri"/>
              </a:rPr>
              <a:t>STEFAN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spc="140" dirty="0">
                <a:latin typeface="Calibri"/>
                <a:cs typeface="Calibri"/>
              </a:rPr>
              <a:t>SCHAUER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50" spc="114" dirty="0">
                <a:latin typeface="Calibri"/>
                <a:cs typeface="Calibri"/>
              </a:rPr>
              <a:t>DR.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spc="145" dirty="0">
                <a:latin typeface="Calibri"/>
                <a:cs typeface="Calibri"/>
              </a:rPr>
              <a:t>ABDELKADER</a:t>
            </a:r>
            <a:r>
              <a:rPr sz="1050" spc="175" dirty="0">
                <a:latin typeface="Calibri"/>
                <a:cs typeface="Calibri"/>
              </a:rPr>
              <a:t> </a:t>
            </a:r>
            <a:r>
              <a:rPr sz="1050" spc="135" dirty="0">
                <a:latin typeface="Calibri"/>
                <a:cs typeface="Calibri"/>
              </a:rPr>
              <a:t>SHAABAN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368300" algn="l"/>
                <a:tab pos="1244600" algn="l"/>
              </a:tabLst>
            </a:pPr>
            <a:r>
              <a:rPr sz="1050" b="1" spc="35" dirty="0">
                <a:latin typeface="Calibri"/>
                <a:cs typeface="Calibri"/>
              </a:rPr>
              <a:t>AIT	</a:t>
            </a:r>
            <a:r>
              <a:rPr sz="1050" b="1" spc="70" dirty="0">
                <a:latin typeface="Calibri"/>
                <a:cs typeface="Calibri"/>
              </a:rPr>
              <a:t>ΑΥΣΤΡΙΑΚ</a:t>
            </a:r>
            <a:r>
              <a:rPr lang="el-GR" sz="1050" b="1" spc="70" dirty="0">
                <a:latin typeface="Calibri"/>
                <a:cs typeface="Calibri"/>
              </a:rPr>
              <a:t>Ο</a:t>
            </a:r>
            <a:r>
              <a:rPr sz="1050" b="1" spc="70" dirty="0">
                <a:latin typeface="Calibri"/>
                <a:cs typeface="Calibri"/>
              </a:rPr>
              <a:t>	</a:t>
            </a:r>
            <a:r>
              <a:rPr sz="1050" b="1" spc="50" dirty="0">
                <a:latin typeface="Calibri"/>
                <a:cs typeface="Calibri"/>
              </a:rPr>
              <a:t>ΙΝΣΤΙΤΟ</a:t>
            </a:r>
            <a:r>
              <a:rPr lang="el-GR" sz="1050" b="1" spc="50" dirty="0">
                <a:latin typeface="Calibri"/>
                <a:cs typeface="Calibri"/>
              </a:rPr>
              <a:t>Υ</a:t>
            </a:r>
            <a:r>
              <a:rPr sz="1050" b="1" spc="50" dirty="0">
                <a:latin typeface="Calibri"/>
                <a:cs typeface="Calibri"/>
              </a:rPr>
              <a:t>ΤΟ</a:t>
            </a:r>
            <a:r>
              <a:rPr sz="1050" b="1" spc="60" dirty="0">
                <a:latin typeface="Calibri"/>
                <a:cs typeface="Calibri"/>
              </a:rPr>
              <a:t> </a:t>
            </a:r>
            <a:r>
              <a:rPr sz="1050" b="1" spc="50" dirty="0">
                <a:latin typeface="Calibri"/>
                <a:cs typeface="Calibri"/>
              </a:rPr>
              <a:t>ΤΕΧΝΟΛΟΓ</a:t>
            </a:r>
            <a:r>
              <a:rPr lang="el-GR" sz="1050" b="1" spc="50" dirty="0">
                <a:latin typeface="Calibri"/>
                <a:cs typeface="Calibri"/>
              </a:rPr>
              <a:t>Ι</a:t>
            </a:r>
            <a:r>
              <a:rPr sz="1050" b="1" spc="50" dirty="0">
                <a:latin typeface="Calibri"/>
                <a:cs typeface="Calibri"/>
              </a:rPr>
              <a:t>ΑΣ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843260" cy="6883400"/>
            <a:chOff x="0" y="0"/>
            <a:chExt cx="10843260" cy="6883400"/>
          </a:xfrm>
        </p:grpSpPr>
        <p:sp>
          <p:nvSpPr>
            <p:cNvPr id="3" name="object 3"/>
            <p:cNvSpPr/>
            <p:nvPr/>
          </p:nvSpPr>
          <p:spPr>
            <a:xfrm>
              <a:off x="5384165" y="0"/>
              <a:ext cx="5361940" cy="6841490"/>
            </a:xfrm>
            <a:custGeom>
              <a:avLst/>
              <a:gdLst/>
              <a:ahLst/>
              <a:cxnLst/>
              <a:rect l="l" t="t" r="r" b="b"/>
              <a:pathLst>
                <a:path w="5361940" h="6841490">
                  <a:moveTo>
                    <a:pt x="5361622" y="0"/>
                  </a:moveTo>
                  <a:lnTo>
                    <a:pt x="1922462" y="0"/>
                  </a:lnTo>
                  <a:lnTo>
                    <a:pt x="0" y="6841172"/>
                  </a:lnTo>
                  <a:lnTo>
                    <a:pt x="3439160" y="6841172"/>
                  </a:lnTo>
                  <a:lnTo>
                    <a:pt x="5361622" y="0"/>
                  </a:lnTo>
                  <a:close/>
                </a:path>
              </a:pathLst>
            </a:custGeom>
            <a:solidFill>
              <a:srgbClr val="FFB800">
                <a:alpha val="223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7740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1325562" y="2279967"/>
                  </a:moveTo>
                  <a:lnTo>
                    <a:pt x="1275397" y="2287904"/>
                  </a:lnTo>
                  <a:lnTo>
                    <a:pt x="1229995" y="2309177"/>
                  </a:lnTo>
                  <a:lnTo>
                    <a:pt x="1191577" y="2342197"/>
                  </a:lnTo>
                  <a:lnTo>
                    <a:pt x="1162685" y="2386012"/>
                  </a:lnTo>
                  <a:lnTo>
                    <a:pt x="1162685" y="2387282"/>
                  </a:lnTo>
                  <a:lnTo>
                    <a:pt x="821689" y="3659504"/>
                  </a:lnTo>
                  <a:lnTo>
                    <a:pt x="0" y="6846570"/>
                  </a:lnTo>
                  <a:lnTo>
                    <a:pt x="6667" y="6847205"/>
                  </a:lnTo>
                  <a:lnTo>
                    <a:pt x="20002" y="6847840"/>
                  </a:lnTo>
                  <a:lnTo>
                    <a:pt x="26670" y="6847840"/>
                  </a:lnTo>
                  <a:lnTo>
                    <a:pt x="845905" y="3665537"/>
                  </a:lnTo>
                  <a:lnTo>
                    <a:pt x="1186814" y="2394902"/>
                  </a:lnTo>
                  <a:lnTo>
                    <a:pt x="1211580" y="2357437"/>
                  </a:lnTo>
                  <a:lnTo>
                    <a:pt x="1244917" y="2329179"/>
                  </a:lnTo>
                  <a:lnTo>
                    <a:pt x="1283970" y="2311082"/>
                  </a:lnTo>
                  <a:lnTo>
                    <a:pt x="1326514" y="2304415"/>
                  </a:lnTo>
                  <a:lnTo>
                    <a:pt x="1421635" y="2304415"/>
                  </a:lnTo>
                  <a:lnTo>
                    <a:pt x="1377314" y="2286000"/>
                  </a:lnTo>
                  <a:lnTo>
                    <a:pt x="1325562" y="2279967"/>
                  </a:lnTo>
                  <a:close/>
                </a:path>
                <a:path w="2549525" h="6847840">
                  <a:moveTo>
                    <a:pt x="1421635" y="2304415"/>
                  </a:moveTo>
                  <a:lnTo>
                    <a:pt x="1326514" y="2304415"/>
                  </a:lnTo>
                  <a:lnTo>
                    <a:pt x="1370964" y="2310129"/>
                  </a:lnTo>
                  <a:lnTo>
                    <a:pt x="1416685" y="2330767"/>
                  </a:lnTo>
                  <a:lnTo>
                    <a:pt x="1452880" y="2364104"/>
                  </a:lnTo>
                  <a:lnTo>
                    <a:pt x="1477010" y="2406015"/>
                  </a:lnTo>
                  <a:lnTo>
                    <a:pt x="1487487" y="2453957"/>
                  </a:lnTo>
                  <a:lnTo>
                    <a:pt x="1482407" y="2503804"/>
                  </a:lnTo>
                  <a:lnTo>
                    <a:pt x="1223645" y="3458210"/>
                  </a:lnTo>
                  <a:lnTo>
                    <a:pt x="1217930" y="3493452"/>
                  </a:lnTo>
                  <a:lnTo>
                    <a:pt x="1226820" y="3564254"/>
                  </a:lnTo>
                  <a:lnTo>
                    <a:pt x="1262380" y="3627437"/>
                  </a:lnTo>
                  <a:lnTo>
                    <a:pt x="1318577" y="3670935"/>
                  </a:lnTo>
                  <a:lnTo>
                    <a:pt x="1401762" y="3689985"/>
                  </a:lnTo>
                  <a:lnTo>
                    <a:pt x="1449070" y="3683635"/>
                  </a:lnTo>
                  <a:lnTo>
                    <a:pt x="1492250" y="3665537"/>
                  </a:lnTo>
                  <a:lnTo>
                    <a:pt x="1494775" y="3663632"/>
                  </a:lnTo>
                  <a:lnTo>
                    <a:pt x="1408112" y="3663632"/>
                  </a:lnTo>
                  <a:lnTo>
                    <a:pt x="1358264" y="3658235"/>
                  </a:lnTo>
                  <a:lnTo>
                    <a:pt x="1303020" y="3630929"/>
                  </a:lnTo>
                  <a:lnTo>
                    <a:pt x="1263014" y="3584892"/>
                  </a:lnTo>
                  <a:lnTo>
                    <a:pt x="1243012" y="3526472"/>
                  </a:lnTo>
                  <a:lnTo>
                    <a:pt x="1242377" y="3495675"/>
                  </a:lnTo>
                  <a:lnTo>
                    <a:pt x="1247775" y="3464560"/>
                  </a:lnTo>
                  <a:lnTo>
                    <a:pt x="1506537" y="2510154"/>
                  </a:lnTo>
                  <a:lnTo>
                    <a:pt x="1512887" y="2461577"/>
                  </a:lnTo>
                  <a:lnTo>
                    <a:pt x="1506537" y="2414270"/>
                  </a:lnTo>
                  <a:lnTo>
                    <a:pt x="1488439" y="2371090"/>
                  </a:lnTo>
                  <a:lnTo>
                    <a:pt x="1460182" y="2333625"/>
                  </a:lnTo>
                  <a:lnTo>
                    <a:pt x="1422400" y="2304732"/>
                  </a:lnTo>
                  <a:lnTo>
                    <a:pt x="1421635" y="2304415"/>
                  </a:lnTo>
                  <a:close/>
                </a:path>
                <a:path w="2549525" h="6847840">
                  <a:moveTo>
                    <a:pt x="2549525" y="0"/>
                  </a:moveTo>
                  <a:lnTo>
                    <a:pt x="2523172" y="0"/>
                  </a:lnTo>
                  <a:lnTo>
                    <a:pt x="1945322" y="2097087"/>
                  </a:lnTo>
                  <a:lnTo>
                    <a:pt x="1552257" y="3546792"/>
                  </a:lnTo>
                  <a:lnTo>
                    <a:pt x="1531302" y="3592829"/>
                  </a:lnTo>
                  <a:lnTo>
                    <a:pt x="1497964" y="3628707"/>
                  </a:lnTo>
                  <a:lnTo>
                    <a:pt x="1456055" y="3653154"/>
                  </a:lnTo>
                  <a:lnTo>
                    <a:pt x="1408112" y="3663632"/>
                  </a:lnTo>
                  <a:lnTo>
                    <a:pt x="1494775" y="3663632"/>
                  </a:lnTo>
                  <a:lnTo>
                    <a:pt x="1529714" y="3637279"/>
                  </a:lnTo>
                  <a:lnTo>
                    <a:pt x="1558925" y="3599815"/>
                  </a:lnTo>
                  <a:lnTo>
                    <a:pt x="1577339" y="3554412"/>
                  </a:lnTo>
                  <a:lnTo>
                    <a:pt x="1970722" y="2104707"/>
                  </a:lnTo>
                  <a:lnTo>
                    <a:pt x="2547620" y="6350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42000" cy="6858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779" y="6151879"/>
              <a:ext cx="2649220" cy="6426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15182" y="32702"/>
            <a:ext cx="23285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CSP006_S_E: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03034" y="839152"/>
            <a:ext cx="26879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5" dirty="0">
                <a:solidFill>
                  <a:srgbClr val="000000"/>
                </a:solidFill>
                <a:latin typeface="Times New Roman"/>
                <a:cs typeface="Times New Roman"/>
              </a:rPr>
              <a:t>Γνωστοποίηση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3034" y="1943100"/>
            <a:ext cx="5331460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SzPct val="152380"/>
              <a:buFont typeface="Arial"/>
              <a:buChar char="•"/>
              <a:tabLst>
                <a:tab pos="355600" algn="l"/>
              </a:tabLst>
            </a:pPr>
            <a:r>
              <a:rPr sz="1050" i="1" spc="70" dirty="0">
                <a:latin typeface="Calibri"/>
                <a:cs typeface="Calibri"/>
              </a:rPr>
              <a:t>Συγχρηματοδοτείται </a:t>
            </a:r>
            <a:r>
              <a:rPr sz="1050" i="1" spc="80" dirty="0">
                <a:latin typeface="Calibri"/>
                <a:cs typeface="Calibri"/>
              </a:rPr>
              <a:t>από </a:t>
            </a:r>
            <a:r>
              <a:rPr sz="1050" i="1" spc="70" dirty="0">
                <a:latin typeface="Calibri"/>
                <a:cs typeface="Calibri"/>
              </a:rPr>
              <a:t>την </a:t>
            </a:r>
            <a:r>
              <a:rPr sz="1050" i="1" spc="75" dirty="0">
                <a:latin typeface="Calibri"/>
                <a:cs typeface="Calibri"/>
              </a:rPr>
              <a:t>Ευρωπαϊκή Ένωση. Ωστόσο, </a:t>
            </a:r>
            <a:r>
              <a:rPr sz="1050" i="1" spc="60" dirty="0">
                <a:latin typeface="Calibri"/>
                <a:cs typeface="Calibri"/>
              </a:rPr>
              <a:t>οι </a:t>
            </a:r>
            <a:r>
              <a:rPr sz="1050" i="1" spc="75" dirty="0">
                <a:latin typeface="Calibri"/>
                <a:cs typeface="Calibri"/>
              </a:rPr>
              <a:t>απόψεις </a:t>
            </a:r>
            <a:r>
              <a:rPr sz="1050" i="1" spc="65" dirty="0">
                <a:latin typeface="Calibri"/>
                <a:cs typeface="Calibri"/>
              </a:rPr>
              <a:t>και </a:t>
            </a:r>
            <a:r>
              <a:rPr sz="1050" i="1" spc="60" dirty="0">
                <a:latin typeface="Calibri"/>
                <a:cs typeface="Calibri"/>
              </a:rPr>
              <a:t>οι </a:t>
            </a:r>
            <a:r>
              <a:rPr sz="1050" i="1" spc="65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γνώμες </a:t>
            </a:r>
            <a:r>
              <a:rPr sz="1050" i="1" spc="80" dirty="0">
                <a:latin typeface="Calibri"/>
                <a:cs typeface="Calibri"/>
              </a:rPr>
              <a:t>που </a:t>
            </a:r>
            <a:r>
              <a:rPr sz="1050" i="1" spc="70" dirty="0">
                <a:latin typeface="Calibri"/>
                <a:cs typeface="Calibri"/>
              </a:rPr>
              <a:t>εκφράζονται </a:t>
            </a:r>
            <a:r>
              <a:rPr sz="1050" i="1" spc="60" dirty="0">
                <a:latin typeface="Calibri"/>
                <a:cs typeface="Calibri"/>
              </a:rPr>
              <a:t>είναι </a:t>
            </a:r>
            <a:r>
              <a:rPr sz="1050" i="1" spc="70" dirty="0">
                <a:latin typeface="Calibri"/>
                <a:cs typeface="Calibri"/>
              </a:rPr>
              <a:t>αποκλειστικά </a:t>
            </a:r>
            <a:r>
              <a:rPr sz="1050" i="1" spc="75" dirty="0">
                <a:latin typeface="Calibri"/>
                <a:cs typeface="Calibri"/>
              </a:rPr>
              <a:t>του/των </a:t>
            </a:r>
            <a:r>
              <a:rPr sz="1050" i="1" spc="80" dirty="0">
                <a:latin typeface="Calibri"/>
                <a:cs typeface="Calibri"/>
              </a:rPr>
              <a:t>συγγραφέα/ων </a:t>
            </a:r>
            <a:r>
              <a:rPr sz="1050" i="1" spc="65" dirty="0">
                <a:latin typeface="Calibri"/>
                <a:cs typeface="Calibri"/>
              </a:rPr>
              <a:t>και </a:t>
            </a:r>
            <a:r>
              <a:rPr sz="1050" i="1" spc="70" dirty="0">
                <a:latin typeface="Calibri"/>
                <a:cs typeface="Calibri"/>
              </a:rPr>
              <a:t>δεν </a:t>
            </a:r>
            <a:r>
              <a:rPr sz="1050" i="1" spc="75" dirty="0">
                <a:latin typeface="Calibri"/>
                <a:cs typeface="Calibri"/>
              </a:rPr>
              <a:t> αντανακλούν</a:t>
            </a:r>
            <a:r>
              <a:rPr sz="1050" i="1" spc="15" dirty="0">
                <a:latin typeface="Calibri"/>
                <a:cs typeface="Calibri"/>
              </a:rPr>
              <a:t> </a:t>
            </a:r>
            <a:r>
              <a:rPr sz="1050" i="1" spc="60" dirty="0">
                <a:latin typeface="Calibri"/>
                <a:cs typeface="Calibri"/>
              </a:rPr>
              <a:t>κατ'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ανάγκη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55" dirty="0">
                <a:latin typeface="Calibri"/>
                <a:cs typeface="Calibri"/>
              </a:rPr>
              <a:t>τις</a:t>
            </a:r>
            <a:r>
              <a:rPr sz="1050" i="1" spc="25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απόψεις</a:t>
            </a:r>
            <a:r>
              <a:rPr sz="1050" i="1" spc="25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και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55" dirty="0">
                <a:latin typeface="Calibri"/>
                <a:cs typeface="Calibri"/>
              </a:rPr>
              <a:t>τις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γνώμες</a:t>
            </a:r>
            <a:r>
              <a:rPr sz="1050" i="1" spc="25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της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Ευρωπαϊκής</a:t>
            </a:r>
            <a:r>
              <a:rPr sz="1050" i="1" spc="25" dirty="0">
                <a:latin typeface="Calibri"/>
                <a:cs typeface="Calibri"/>
              </a:rPr>
              <a:t> </a:t>
            </a:r>
            <a:r>
              <a:rPr sz="1050" i="1" spc="80" dirty="0">
                <a:latin typeface="Calibri"/>
                <a:cs typeface="Calibri"/>
              </a:rPr>
              <a:t>Ένωσης</a:t>
            </a:r>
            <a:r>
              <a:rPr sz="1050" i="1" spc="25" dirty="0">
                <a:latin typeface="Calibri"/>
                <a:cs typeface="Calibri"/>
              </a:rPr>
              <a:t> </a:t>
            </a:r>
            <a:r>
              <a:rPr sz="1050" i="1" spc="80" dirty="0">
                <a:latin typeface="Calibri"/>
                <a:cs typeface="Calibri"/>
              </a:rPr>
              <a:t>ή </a:t>
            </a:r>
            <a:r>
              <a:rPr sz="1050" i="1" spc="-225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της </a:t>
            </a:r>
            <a:r>
              <a:rPr sz="1050" i="1" spc="80" dirty="0">
                <a:latin typeface="Calibri"/>
                <a:cs typeface="Calibri"/>
              </a:rPr>
              <a:t>HADEA. </a:t>
            </a:r>
            <a:r>
              <a:rPr sz="1050" i="1" spc="75" dirty="0">
                <a:latin typeface="Calibri"/>
                <a:cs typeface="Calibri"/>
              </a:rPr>
              <a:t>Ούτε </a:t>
            </a:r>
            <a:r>
              <a:rPr sz="1050" i="1" spc="80" dirty="0">
                <a:latin typeface="Calibri"/>
                <a:cs typeface="Calibri"/>
              </a:rPr>
              <a:t>η </a:t>
            </a:r>
            <a:r>
              <a:rPr sz="1050" i="1" spc="75" dirty="0">
                <a:latin typeface="Calibri"/>
                <a:cs typeface="Calibri"/>
              </a:rPr>
              <a:t>Ευρωπαϊκή </a:t>
            </a:r>
            <a:r>
              <a:rPr sz="1050" i="1" spc="80" dirty="0">
                <a:latin typeface="Calibri"/>
                <a:cs typeface="Calibri"/>
              </a:rPr>
              <a:t>Ένωση </a:t>
            </a:r>
            <a:r>
              <a:rPr sz="1050" i="1" spc="70" dirty="0">
                <a:latin typeface="Calibri"/>
                <a:cs typeface="Calibri"/>
              </a:rPr>
              <a:t>ούτε </a:t>
            </a:r>
            <a:r>
              <a:rPr sz="1050" i="1" spc="80" dirty="0">
                <a:latin typeface="Calibri"/>
                <a:cs typeface="Calibri"/>
              </a:rPr>
              <a:t>η </a:t>
            </a:r>
            <a:r>
              <a:rPr sz="1050" i="1" spc="75" dirty="0">
                <a:latin typeface="Calibri"/>
                <a:cs typeface="Calibri"/>
              </a:rPr>
              <a:t>χορηγούσα αρχή μπορούν να </a:t>
            </a:r>
            <a:r>
              <a:rPr sz="1050" i="1" spc="80" dirty="0">
                <a:latin typeface="Calibri"/>
                <a:cs typeface="Calibri"/>
              </a:rPr>
              <a:t> θεωρηθούν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υπεύθυνοι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45" dirty="0">
                <a:latin typeface="Calibri"/>
                <a:cs typeface="Calibri"/>
              </a:rPr>
              <a:t>γι'</a:t>
            </a:r>
            <a:r>
              <a:rPr sz="1050" i="1" spc="35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αυτές.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7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SzPct val="152380"/>
              <a:buFont typeface="Arial"/>
              <a:buChar char="•"/>
              <a:tabLst>
                <a:tab pos="354330" algn="l"/>
                <a:tab pos="354965" algn="l"/>
              </a:tabLst>
            </a:pPr>
            <a:r>
              <a:rPr sz="1050" i="1" spc="80" dirty="0">
                <a:latin typeface="Calibri"/>
                <a:cs typeface="Calibri"/>
              </a:rPr>
              <a:t>Συμφωνία</a:t>
            </a:r>
            <a:r>
              <a:rPr sz="1050" i="1" spc="1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έργου</a:t>
            </a:r>
            <a:r>
              <a:rPr sz="1050" i="1" spc="15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αριθ.</a:t>
            </a:r>
            <a:r>
              <a:rPr sz="1050" i="1" spc="10" dirty="0">
                <a:latin typeface="Calibri"/>
                <a:cs typeface="Calibri"/>
              </a:rPr>
              <a:t> </a:t>
            </a:r>
            <a:r>
              <a:rPr sz="1050" i="1" spc="70" dirty="0">
                <a:latin typeface="Calibri"/>
                <a:cs typeface="Calibri"/>
              </a:rPr>
              <a:t>101083594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56045" y="1053782"/>
            <a:ext cx="4460875" cy="6330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390"/>
              </a:spcBef>
            </a:pPr>
            <a:r>
              <a:rPr spc="175" dirty="0">
                <a:latin typeface="Times New Roman"/>
                <a:cs typeface="Times New Roman"/>
              </a:rPr>
              <a:t>Προστασία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spc="155" dirty="0">
                <a:latin typeface="Times New Roman"/>
                <a:cs typeface="Times New Roman"/>
              </a:rPr>
              <a:t>δικτύου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spc="120" dirty="0">
                <a:latin typeface="Times New Roman"/>
                <a:cs typeface="Times New Roman"/>
              </a:rPr>
              <a:t>για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spc="170" dirty="0">
                <a:latin typeface="Times New Roman"/>
                <a:cs typeface="Times New Roman"/>
              </a:rPr>
              <a:t>συστήματα </a:t>
            </a:r>
            <a:r>
              <a:rPr spc="-509" dirty="0">
                <a:latin typeface="Times New Roman"/>
                <a:cs typeface="Times New Roman"/>
              </a:rPr>
              <a:t> </a:t>
            </a:r>
            <a:r>
              <a:rPr spc="155" dirty="0">
                <a:latin typeface="Times New Roman"/>
                <a:cs typeface="Times New Roman"/>
              </a:rPr>
              <a:t>ελέγχου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spc="150" dirty="0">
                <a:latin typeface="Times New Roman"/>
                <a:cs typeface="Times New Roman"/>
              </a:rPr>
              <a:t>ενέργειας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6045" y="2008822"/>
            <a:ext cx="142176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70" dirty="0">
                <a:solidFill>
                  <a:srgbClr val="FFB800"/>
                </a:solidFill>
                <a:latin typeface="Calibri"/>
                <a:cs typeface="Calibri"/>
              </a:rPr>
              <a:t>Επισκόπηση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9700" y="2547649"/>
            <a:ext cx="4421505" cy="14058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95"/>
              </a:spcBef>
              <a:buClr>
                <a:srgbClr val="FFB800"/>
              </a:buClr>
              <a:buSzPct val="152380"/>
              <a:buFont typeface="Courier New"/>
              <a:buChar char="o"/>
              <a:tabLst>
                <a:tab pos="287020" algn="l"/>
              </a:tabLst>
            </a:pP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Θέμα-1: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Εισαγωγή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στην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προστασία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δικτύων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ελέγχου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endParaRPr sz="1050">
              <a:latin typeface="Calibri"/>
              <a:cs typeface="Calibri"/>
            </a:endParaRPr>
          </a:p>
          <a:p>
            <a:pPr marL="287020" marR="87630" indent="-274320">
              <a:lnSpc>
                <a:spcPct val="89600"/>
              </a:lnSpc>
              <a:spcBef>
                <a:spcPts val="1070"/>
              </a:spcBef>
              <a:buClr>
                <a:srgbClr val="FFB800"/>
              </a:buClr>
              <a:buSzPct val="152380"/>
              <a:buFont typeface="Courier New"/>
              <a:buChar char="o"/>
              <a:tabLst>
                <a:tab pos="287020" algn="l"/>
              </a:tabLst>
            </a:pP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Θέμα-2: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Συνήθεις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αδυναμίες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επιθέσεις</a:t>
            </a:r>
            <a:r>
              <a:rPr sz="10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ασφάλειας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10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δίκτυα </a:t>
            </a:r>
            <a:r>
              <a:rPr sz="1050" spc="-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ελέγχου</a:t>
            </a:r>
            <a:r>
              <a:rPr sz="10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ενέργειας</a:t>
            </a:r>
            <a:endParaRPr sz="1050">
              <a:latin typeface="Calibri"/>
              <a:cs typeface="Calibri"/>
            </a:endParaRPr>
          </a:p>
          <a:p>
            <a:pPr marL="534670" marR="5080" indent="-115570">
              <a:lnSpc>
                <a:spcPct val="128600"/>
              </a:lnSpc>
              <a:spcBef>
                <a:spcPts val="665"/>
              </a:spcBef>
            </a:pPr>
            <a:r>
              <a:rPr sz="1600" dirty="0">
                <a:solidFill>
                  <a:srgbClr val="FFB800"/>
                </a:solidFill>
                <a:latin typeface="Courier New"/>
                <a:cs typeface="Courier New"/>
              </a:rPr>
              <a:t>o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Θέμα-3: </a:t>
            </a:r>
            <a:r>
              <a:rPr sz="1050" spc="80" dirty="0">
                <a:solidFill>
                  <a:srgbClr val="FFFFFF"/>
                </a:solidFill>
                <a:latin typeface="Calibri"/>
                <a:cs typeface="Calibri"/>
              </a:rPr>
              <a:t>Ουσιώδης </a:t>
            </a:r>
            <a:r>
              <a:rPr sz="1050" spc="75" dirty="0">
                <a:solidFill>
                  <a:srgbClr val="FFFFFF"/>
                </a:solidFill>
                <a:latin typeface="Calibri"/>
                <a:cs typeface="Calibri"/>
              </a:rPr>
              <a:t>προστασία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1050" spc="60" dirty="0">
                <a:solidFill>
                  <a:srgbClr val="FFFFFF"/>
                </a:solidFill>
                <a:latin typeface="Calibri"/>
                <a:cs typeface="Calibri"/>
              </a:rPr>
              <a:t>τον έλεγχο </a:t>
            </a:r>
            <a:r>
              <a:rPr sz="1050" spc="65" dirty="0">
                <a:solidFill>
                  <a:srgbClr val="FFFFFF"/>
                </a:solidFill>
                <a:latin typeface="Calibri"/>
                <a:cs typeface="Calibri"/>
              </a:rPr>
              <a:t>της ενέργειας </a:t>
            </a:r>
            <a:r>
              <a:rPr sz="105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35" dirty="0">
                <a:solidFill>
                  <a:srgbClr val="FFFFFF"/>
                </a:solidFill>
                <a:latin typeface="Calibri"/>
                <a:cs typeface="Calibri"/>
              </a:rPr>
              <a:t>Δίκτυα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9700" y="4134167"/>
            <a:ext cx="414591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0"/>
              </a:lnSpc>
            </a:pPr>
            <a:r>
              <a:rPr sz="1600" dirty="0">
                <a:solidFill>
                  <a:srgbClr val="FFB800"/>
                </a:solidFill>
                <a:latin typeface="Courier New"/>
                <a:cs typeface="Courier New"/>
              </a:rPr>
              <a:t>o</a:t>
            </a:r>
            <a:r>
              <a:rPr sz="1600" spc="235" dirty="0">
                <a:solidFill>
                  <a:srgbClr val="FFB800"/>
                </a:solidFill>
                <a:latin typeface="Courier New"/>
                <a:cs typeface="Courier New"/>
              </a:rPr>
              <a:t> </a:t>
            </a:r>
            <a:r>
              <a:rPr sz="1050" spc="70" dirty="0">
                <a:solidFill>
                  <a:srgbClr val="00AF4F"/>
                </a:solidFill>
                <a:latin typeface="Calibri"/>
                <a:cs typeface="Calibri"/>
              </a:rPr>
              <a:t>Θέμα-4:</a:t>
            </a:r>
            <a:r>
              <a:rPr sz="1050" spc="3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050" spc="80" dirty="0">
                <a:solidFill>
                  <a:srgbClr val="00AF4F"/>
                </a:solidFill>
                <a:latin typeface="Calibri"/>
                <a:cs typeface="Calibri"/>
              </a:rPr>
              <a:t>Προηγμένη</a:t>
            </a:r>
            <a:r>
              <a:rPr sz="1050" spc="3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050" spc="75" dirty="0">
                <a:solidFill>
                  <a:srgbClr val="00AF4F"/>
                </a:solidFill>
                <a:latin typeface="Calibri"/>
                <a:cs typeface="Calibri"/>
              </a:rPr>
              <a:t>προστασία</a:t>
            </a:r>
            <a:r>
              <a:rPr sz="1050" spc="3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00AF4F"/>
                </a:solidFill>
                <a:latin typeface="Calibri"/>
                <a:cs typeface="Calibri"/>
              </a:rPr>
              <a:t>για</a:t>
            </a:r>
            <a:r>
              <a:rPr sz="1050" spc="30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00AF4F"/>
                </a:solidFill>
                <a:latin typeface="Calibri"/>
                <a:cs typeface="Calibri"/>
              </a:rPr>
              <a:t>δίκτυα</a:t>
            </a:r>
            <a:r>
              <a:rPr sz="1050" spc="2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050" spc="70" dirty="0">
                <a:solidFill>
                  <a:srgbClr val="00AF4F"/>
                </a:solidFill>
                <a:latin typeface="Calibri"/>
                <a:cs typeface="Calibri"/>
              </a:rPr>
              <a:t>ελέγχου</a:t>
            </a:r>
            <a:r>
              <a:rPr sz="1050" spc="25" dirty="0">
                <a:solidFill>
                  <a:srgbClr val="00AF4F"/>
                </a:solidFill>
                <a:latin typeface="Calibri"/>
                <a:cs typeface="Calibri"/>
              </a:rPr>
              <a:t> </a:t>
            </a:r>
            <a:r>
              <a:rPr sz="1050" spc="65" dirty="0">
                <a:solidFill>
                  <a:srgbClr val="00AF4F"/>
                </a:solidFill>
                <a:latin typeface="Calibri"/>
                <a:cs typeface="Calibri"/>
              </a:rPr>
              <a:t>ενέργειας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6042660" cy="6878955"/>
            <a:chOff x="0" y="0"/>
            <a:chExt cx="6042660" cy="6878955"/>
          </a:xfrm>
        </p:grpSpPr>
        <p:sp>
          <p:nvSpPr>
            <p:cNvPr id="9" name="object 9"/>
            <p:cNvSpPr/>
            <p:nvPr/>
          </p:nvSpPr>
          <p:spPr>
            <a:xfrm>
              <a:off x="4498340" y="5113972"/>
              <a:ext cx="798195" cy="1739264"/>
            </a:xfrm>
            <a:custGeom>
              <a:avLst/>
              <a:gdLst/>
              <a:ahLst/>
              <a:cxnLst/>
              <a:rect l="l" t="t" r="r" b="b"/>
              <a:pathLst>
                <a:path w="798195" h="1739265">
                  <a:moveTo>
                    <a:pt x="610235" y="0"/>
                  </a:moveTo>
                  <a:lnTo>
                    <a:pt x="561339" y="6667"/>
                  </a:lnTo>
                  <a:lnTo>
                    <a:pt x="516889" y="25400"/>
                  </a:lnTo>
                  <a:lnTo>
                    <a:pt x="478472" y="55244"/>
                  </a:lnTo>
                  <a:lnTo>
                    <a:pt x="448310" y="94614"/>
                  </a:lnTo>
                  <a:lnTo>
                    <a:pt x="428942" y="142239"/>
                  </a:lnTo>
                  <a:lnTo>
                    <a:pt x="0" y="1738947"/>
                  </a:lnTo>
                  <a:lnTo>
                    <a:pt x="27939" y="1738947"/>
                  </a:lnTo>
                  <a:lnTo>
                    <a:pt x="454025" y="148907"/>
                  </a:lnTo>
                  <a:lnTo>
                    <a:pt x="470535" y="107950"/>
                  </a:lnTo>
                  <a:lnTo>
                    <a:pt x="496252" y="74294"/>
                  </a:lnTo>
                  <a:lnTo>
                    <a:pt x="529589" y="48577"/>
                  </a:lnTo>
                  <a:lnTo>
                    <a:pt x="567689" y="32384"/>
                  </a:lnTo>
                  <a:lnTo>
                    <a:pt x="609600" y="26669"/>
                  </a:lnTo>
                  <a:lnTo>
                    <a:pt x="698750" y="26669"/>
                  </a:lnTo>
                  <a:lnTo>
                    <a:pt x="659130" y="6667"/>
                  </a:lnTo>
                  <a:lnTo>
                    <a:pt x="610235" y="0"/>
                  </a:lnTo>
                  <a:close/>
                </a:path>
                <a:path w="798195" h="1739265">
                  <a:moveTo>
                    <a:pt x="698750" y="26669"/>
                  </a:moveTo>
                  <a:lnTo>
                    <a:pt x="609600" y="26669"/>
                  </a:lnTo>
                  <a:lnTo>
                    <a:pt x="652462" y="32384"/>
                  </a:lnTo>
                  <a:lnTo>
                    <a:pt x="709612" y="60959"/>
                  </a:lnTo>
                  <a:lnTo>
                    <a:pt x="750570" y="109537"/>
                  </a:lnTo>
                  <a:lnTo>
                    <a:pt x="770889" y="170497"/>
                  </a:lnTo>
                  <a:lnTo>
                    <a:pt x="771842" y="202882"/>
                  </a:lnTo>
                  <a:lnTo>
                    <a:pt x="766445" y="235584"/>
                  </a:lnTo>
                  <a:lnTo>
                    <a:pt x="362585" y="1738947"/>
                  </a:lnTo>
                  <a:lnTo>
                    <a:pt x="390525" y="1738947"/>
                  </a:lnTo>
                  <a:lnTo>
                    <a:pt x="791527" y="242252"/>
                  </a:lnTo>
                  <a:lnTo>
                    <a:pt x="797877" y="204787"/>
                  </a:lnTo>
                  <a:lnTo>
                    <a:pt x="796607" y="167322"/>
                  </a:lnTo>
                  <a:lnTo>
                    <a:pt x="773112" y="96202"/>
                  </a:lnTo>
                  <a:lnTo>
                    <a:pt x="724535" y="39687"/>
                  </a:lnTo>
                  <a:lnTo>
                    <a:pt x="698750" y="2666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337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39" h="6856730">
                  <a:moveTo>
                    <a:pt x="1818322" y="0"/>
                  </a:moveTo>
                  <a:lnTo>
                    <a:pt x="0" y="685673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79" y="17779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35" y="2283142"/>
                  </a:moveTo>
                  <a:lnTo>
                    <a:pt x="1271587" y="2291397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510" y="2389187"/>
                  </a:lnTo>
                  <a:lnTo>
                    <a:pt x="1159510" y="2390457"/>
                  </a:lnTo>
                  <a:lnTo>
                    <a:pt x="819150" y="3658870"/>
                  </a:lnTo>
                  <a:lnTo>
                    <a:pt x="0" y="6836410"/>
                  </a:lnTo>
                  <a:lnTo>
                    <a:pt x="13335" y="6837680"/>
                  </a:lnTo>
                  <a:lnTo>
                    <a:pt x="26670" y="6837680"/>
                  </a:lnTo>
                  <a:lnTo>
                    <a:pt x="843365" y="3664902"/>
                  </a:lnTo>
                  <a:lnTo>
                    <a:pt x="1183322" y="2398077"/>
                  </a:lnTo>
                  <a:lnTo>
                    <a:pt x="1208087" y="2360612"/>
                  </a:lnTo>
                  <a:lnTo>
                    <a:pt x="1241107" y="2332355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680">
                  <a:moveTo>
                    <a:pt x="1417637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4260"/>
                  </a:lnTo>
                  <a:lnTo>
                    <a:pt x="1448435" y="2367280"/>
                  </a:lnTo>
                  <a:lnTo>
                    <a:pt x="1472565" y="2409190"/>
                  </a:lnTo>
                  <a:lnTo>
                    <a:pt x="1483042" y="2456815"/>
                  </a:lnTo>
                  <a:lnTo>
                    <a:pt x="1477962" y="2506662"/>
                  </a:lnTo>
                  <a:lnTo>
                    <a:pt x="1220152" y="3457892"/>
                  </a:lnTo>
                  <a:lnTo>
                    <a:pt x="1214120" y="3493452"/>
                  </a:lnTo>
                  <a:lnTo>
                    <a:pt x="1223010" y="3563620"/>
                  </a:lnTo>
                  <a:lnTo>
                    <a:pt x="1258570" y="3626802"/>
                  </a:lnTo>
                  <a:lnTo>
                    <a:pt x="1314767" y="3670300"/>
                  </a:lnTo>
                  <a:lnTo>
                    <a:pt x="1397635" y="3689350"/>
                  </a:lnTo>
                  <a:lnTo>
                    <a:pt x="1444625" y="3683000"/>
                  </a:lnTo>
                  <a:lnTo>
                    <a:pt x="1487805" y="3664902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600"/>
                  </a:lnTo>
                  <a:lnTo>
                    <a:pt x="1299210" y="3630612"/>
                  </a:lnTo>
                  <a:lnTo>
                    <a:pt x="1259205" y="3584257"/>
                  </a:lnTo>
                  <a:lnTo>
                    <a:pt x="1239202" y="3526155"/>
                  </a:lnTo>
                  <a:lnTo>
                    <a:pt x="1238567" y="3495357"/>
                  </a:lnTo>
                  <a:lnTo>
                    <a:pt x="1243965" y="3464242"/>
                  </a:lnTo>
                  <a:lnTo>
                    <a:pt x="1502092" y="2513012"/>
                  </a:lnTo>
                  <a:lnTo>
                    <a:pt x="1508442" y="2464435"/>
                  </a:lnTo>
                  <a:lnTo>
                    <a:pt x="1502092" y="2417445"/>
                  </a:lnTo>
                  <a:lnTo>
                    <a:pt x="1483995" y="2374265"/>
                  </a:lnTo>
                  <a:lnTo>
                    <a:pt x="1455737" y="2336800"/>
                  </a:lnTo>
                  <a:lnTo>
                    <a:pt x="1418272" y="2307907"/>
                  </a:lnTo>
                  <a:lnTo>
                    <a:pt x="1417637" y="2307590"/>
                  </a:lnTo>
                  <a:close/>
                </a:path>
                <a:path w="2545079" h="6837680">
                  <a:moveTo>
                    <a:pt x="2545080" y="0"/>
                  </a:moveTo>
                  <a:lnTo>
                    <a:pt x="2518410" y="0"/>
                  </a:lnTo>
                  <a:lnTo>
                    <a:pt x="1939290" y="2101215"/>
                  </a:lnTo>
                  <a:lnTo>
                    <a:pt x="1547495" y="3546475"/>
                  </a:lnTo>
                  <a:lnTo>
                    <a:pt x="1526540" y="3592195"/>
                  </a:lnTo>
                  <a:lnTo>
                    <a:pt x="1493520" y="3628072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645"/>
                  </a:lnTo>
                  <a:lnTo>
                    <a:pt x="1554162" y="3599180"/>
                  </a:lnTo>
                  <a:lnTo>
                    <a:pt x="1572895" y="3554095"/>
                  </a:lnTo>
                  <a:lnTo>
                    <a:pt x="1964690" y="2108835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41999" cy="68580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8880" y="4950777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540" y="4759"/>
            <a:ext cx="5839460" cy="6853555"/>
            <a:chOff x="6352540" y="4759"/>
            <a:chExt cx="5839460" cy="6853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540" y="4759"/>
              <a:ext cx="5839460" cy="68532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90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880" y="6167119"/>
              <a:ext cx="3294379" cy="612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651192"/>
            <a:ext cx="1188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15" dirty="0">
                <a:solidFill>
                  <a:srgbClr val="000000"/>
                </a:solidFill>
              </a:rPr>
              <a:t>Ατζέντα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888364" y="1630679"/>
            <a:ext cx="10412730" cy="284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2925" spc="187" baseline="2849" dirty="0">
                <a:solidFill>
                  <a:srgbClr val="D6791A"/>
                </a:solidFill>
                <a:latin typeface="Calibri"/>
                <a:cs typeface="Calibri"/>
              </a:rPr>
              <a:t>o1.</a:t>
            </a:r>
            <a:r>
              <a:rPr sz="2925" spc="67" baseline="2849" dirty="0">
                <a:solidFill>
                  <a:srgbClr val="D6791A"/>
                </a:solidFill>
                <a:latin typeface="Calibri"/>
                <a:cs typeface="Calibri"/>
              </a:rPr>
              <a:t> </a:t>
            </a:r>
            <a:r>
              <a:rPr sz="1300" spc="90" dirty="0">
                <a:solidFill>
                  <a:srgbClr val="7E7E7E"/>
                </a:solidFill>
                <a:latin typeface="Calibri"/>
                <a:cs typeface="Calibri"/>
              </a:rPr>
              <a:t>Παρακολούθηση</a:t>
            </a:r>
            <a:r>
              <a:rPr sz="13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95" dirty="0">
                <a:solidFill>
                  <a:srgbClr val="7E7E7E"/>
                </a:solidFill>
                <a:latin typeface="Calibri"/>
                <a:cs typeface="Calibri"/>
              </a:rPr>
              <a:t>ασφάλειας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204599"/>
              </a:lnSpc>
              <a:spcBef>
                <a:spcPts val="1205"/>
              </a:spcBef>
            </a:pPr>
            <a:r>
              <a:rPr sz="2925" spc="120" baseline="2849" dirty="0">
                <a:solidFill>
                  <a:srgbClr val="D6791A"/>
                </a:solidFill>
                <a:latin typeface="Calibri"/>
                <a:cs typeface="Calibri"/>
              </a:rPr>
              <a:t>o2.</a:t>
            </a:r>
            <a:r>
              <a:rPr sz="2925" spc="67" baseline="2849" dirty="0">
                <a:solidFill>
                  <a:srgbClr val="D6791A"/>
                </a:solidFill>
                <a:latin typeface="Calibri"/>
                <a:cs typeface="Calibri"/>
              </a:rPr>
              <a:t> </a:t>
            </a:r>
            <a:r>
              <a:rPr sz="1300" spc="50" dirty="0">
                <a:solidFill>
                  <a:srgbClr val="7E7E7E"/>
                </a:solidFill>
                <a:latin typeface="Calibri"/>
                <a:cs typeface="Calibri"/>
              </a:rPr>
              <a:t>Πηγές</a:t>
            </a:r>
            <a:r>
              <a:rPr sz="13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πληροφοριών</a:t>
            </a:r>
            <a:r>
              <a:rPr sz="13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SIEM</a:t>
            </a:r>
            <a:r>
              <a:rPr sz="13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45" dirty="0">
                <a:solidFill>
                  <a:srgbClr val="7E7E7E"/>
                </a:solidFill>
                <a:latin typeface="Calibri"/>
                <a:cs typeface="Calibri"/>
              </a:rPr>
              <a:t>(Security</a:t>
            </a:r>
            <a:r>
              <a:rPr sz="13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7E7E7E"/>
                </a:solidFill>
                <a:latin typeface="Calibri"/>
                <a:cs typeface="Calibri"/>
              </a:rPr>
              <a:t>Information</a:t>
            </a:r>
            <a:r>
              <a:rPr sz="13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60" dirty="0">
                <a:solidFill>
                  <a:srgbClr val="7E7E7E"/>
                </a:solidFill>
                <a:latin typeface="Calibri"/>
                <a:cs typeface="Calibri"/>
              </a:rPr>
              <a:t>and</a:t>
            </a:r>
            <a:r>
              <a:rPr sz="13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7E7E7E"/>
                </a:solidFill>
                <a:latin typeface="Calibri"/>
                <a:cs typeface="Calibri"/>
              </a:rPr>
              <a:t>Event</a:t>
            </a:r>
            <a:r>
              <a:rPr sz="13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Management</a:t>
            </a:r>
            <a:r>
              <a:rPr sz="13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40" dirty="0">
                <a:solidFill>
                  <a:srgbClr val="7E7E7E"/>
                </a:solidFill>
                <a:latin typeface="Calibri"/>
                <a:cs typeface="Calibri"/>
              </a:rPr>
              <a:t>-</a:t>
            </a:r>
            <a:r>
              <a:rPr sz="13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πλατφόρμα</a:t>
            </a:r>
            <a:r>
              <a:rPr sz="13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60" dirty="0">
                <a:solidFill>
                  <a:srgbClr val="7E7E7E"/>
                </a:solidFill>
                <a:latin typeface="Calibri"/>
                <a:cs typeface="Calibri"/>
              </a:rPr>
              <a:t>συλλογής</a:t>
            </a:r>
            <a:r>
              <a:rPr sz="13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3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60" dirty="0">
                <a:solidFill>
                  <a:srgbClr val="7E7E7E"/>
                </a:solidFill>
                <a:latin typeface="Calibri"/>
                <a:cs typeface="Calibri"/>
              </a:rPr>
              <a:t>ανάλυσης</a:t>
            </a:r>
            <a:r>
              <a:rPr sz="13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συμβάντων</a:t>
            </a:r>
            <a:r>
              <a:rPr sz="13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60" dirty="0">
                <a:solidFill>
                  <a:srgbClr val="7E7E7E"/>
                </a:solidFill>
                <a:latin typeface="Calibri"/>
                <a:cs typeface="Calibri"/>
              </a:rPr>
              <a:t>ασφαλείας) </a:t>
            </a:r>
            <a:r>
              <a:rPr sz="1300" spc="-27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925" spc="120" baseline="4273" dirty="0">
                <a:solidFill>
                  <a:srgbClr val="D6791A"/>
                </a:solidFill>
                <a:latin typeface="Calibri"/>
                <a:cs typeface="Calibri"/>
              </a:rPr>
              <a:t>o3. </a:t>
            </a:r>
            <a:r>
              <a:rPr sz="1300" spc="45" dirty="0">
                <a:solidFill>
                  <a:srgbClr val="7E7E7E"/>
                </a:solidFill>
                <a:latin typeface="Calibri"/>
                <a:cs typeface="Calibri"/>
              </a:rPr>
              <a:t>Λειτουργικότητα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SIEM </a:t>
            </a:r>
            <a:r>
              <a:rPr sz="1300" spc="45" dirty="0">
                <a:solidFill>
                  <a:srgbClr val="7E7E7E"/>
                </a:solidFill>
                <a:latin typeface="Calibri"/>
                <a:cs typeface="Calibri"/>
              </a:rPr>
              <a:t>(Security </a:t>
            </a:r>
            <a:r>
              <a:rPr sz="1300" spc="55" dirty="0">
                <a:solidFill>
                  <a:srgbClr val="7E7E7E"/>
                </a:solidFill>
                <a:latin typeface="Calibri"/>
                <a:cs typeface="Calibri"/>
              </a:rPr>
              <a:t>Information </a:t>
            </a:r>
            <a:r>
              <a:rPr sz="1300" spc="60" dirty="0">
                <a:solidFill>
                  <a:srgbClr val="7E7E7E"/>
                </a:solidFill>
                <a:latin typeface="Calibri"/>
                <a:cs typeface="Calibri"/>
              </a:rPr>
              <a:t>and </a:t>
            </a:r>
            <a:r>
              <a:rPr sz="1300" spc="55" dirty="0">
                <a:solidFill>
                  <a:srgbClr val="7E7E7E"/>
                </a:solidFill>
                <a:latin typeface="Calibri"/>
                <a:cs typeface="Calibri"/>
              </a:rPr>
              <a:t>Event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Management </a:t>
            </a:r>
            <a:r>
              <a:rPr sz="1300" spc="40" dirty="0">
                <a:solidFill>
                  <a:srgbClr val="7E7E7E"/>
                </a:solidFill>
                <a:latin typeface="Calibri"/>
                <a:cs typeface="Calibri"/>
              </a:rPr>
              <a:t>-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πλατφόρμα </a:t>
            </a:r>
            <a:r>
              <a:rPr sz="1300" spc="60" dirty="0">
                <a:solidFill>
                  <a:srgbClr val="7E7E7E"/>
                </a:solidFill>
                <a:latin typeface="Calibri"/>
                <a:cs typeface="Calibri"/>
              </a:rPr>
              <a:t>συλλογής </a:t>
            </a:r>
            <a:r>
              <a:rPr sz="1300" spc="55" dirty="0">
                <a:solidFill>
                  <a:srgbClr val="7E7E7E"/>
                </a:solidFill>
                <a:latin typeface="Calibri"/>
                <a:cs typeface="Calibri"/>
              </a:rPr>
              <a:t>και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ανάλυσης συμβάντων </a:t>
            </a:r>
            <a:r>
              <a:rPr sz="1300" spc="60" dirty="0">
                <a:solidFill>
                  <a:srgbClr val="7E7E7E"/>
                </a:solidFill>
                <a:latin typeface="Calibri"/>
                <a:cs typeface="Calibri"/>
              </a:rPr>
              <a:t>ασφαλείας)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925" spc="120" baseline="4273" dirty="0">
                <a:solidFill>
                  <a:srgbClr val="D6791A"/>
                </a:solidFill>
                <a:latin typeface="Calibri"/>
                <a:cs typeface="Calibri"/>
              </a:rPr>
              <a:t>o4.</a:t>
            </a:r>
            <a:r>
              <a:rPr sz="2925" spc="44" baseline="4273" dirty="0">
                <a:solidFill>
                  <a:srgbClr val="D6791A"/>
                </a:solidFill>
                <a:latin typeface="Calibri"/>
                <a:cs typeface="Calibri"/>
              </a:rPr>
              <a:t> </a:t>
            </a:r>
            <a:r>
              <a:rPr sz="1300" spc="65" dirty="0">
                <a:solidFill>
                  <a:srgbClr val="7E7E7E"/>
                </a:solidFill>
                <a:latin typeface="Calibri"/>
                <a:cs typeface="Calibri"/>
              </a:rPr>
              <a:t>XML-ph-0000@DeepL</a:t>
            </a:r>
            <a:r>
              <a:rPr sz="13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40" dirty="0">
                <a:solidFill>
                  <a:srgbClr val="7E7E7E"/>
                </a:solidFill>
                <a:latin typeface="Calibri"/>
                <a:cs typeface="Calibri"/>
              </a:rPr>
              <a:t>()</a:t>
            </a:r>
            <a:r>
              <a:rPr sz="13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50" dirty="0">
                <a:solidFill>
                  <a:srgbClr val="7E7E7E"/>
                </a:solidFill>
                <a:latin typeface="Calibri"/>
                <a:cs typeface="Calibri"/>
              </a:rPr>
              <a:t>Παράδειγμα</a:t>
            </a:r>
            <a:r>
              <a:rPr sz="13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7E7E7E"/>
                </a:solidFill>
                <a:latin typeface="Calibri"/>
                <a:cs typeface="Calibri"/>
              </a:rPr>
              <a:t>λύσεων</a:t>
            </a:r>
            <a:r>
              <a:rPr sz="13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55" dirty="0">
                <a:solidFill>
                  <a:srgbClr val="7E7E7E"/>
                </a:solidFill>
                <a:latin typeface="Calibri"/>
                <a:cs typeface="Calibri"/>
              </a:rPr>
              <a:t>SIEM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</a:pPr>
            <a:r>
              <a:rPr sz="2925" spc="247" baseline="4273" dirty="0">
                <a:solidFill>
                  <a:srgbClr val="D6791A"/>
                </a:solidFill>
                <a:latin typeface="Calibri"/>
                <a:cs typeface="Calibri"/>
              </a:rPr>
              <a:t>o5.</a:t>
            </a:r>
            <a:r>
              <a:rPr sz="2925" spc="120" baseline="4273" dirty="0">
                <a:solidFill>
                  <a:srgbClr val="D6791A"/>
                </a:solidFill>
                <a:latin typeface="Calibri"/>
                <a:cs typeface="Calibri"/>
              </a:rPr>
              <a:t> </a:t>
            </a:r>
            <a:r>
              <a:rPr sz="1300" spc="100" dirty="0">
                <a:solidFill>
                  <a:srgbClr val="7E7E7E"/>
                </a:solidFill>
                <a:latin typeface="Calibri"/>
                <a:cs typeface="Calibri"/>
              </a:rPr>
              <a:t>Elasticsearch</a:t>
            </a:r>
            <a:r>
              <a:rPr sz="1300" spc="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114" dirty="0">
                <a:solidFill>
                  <a:srgbClr val="7E7E7E"/>
                </a:solidFill>
                <a:latin typeface="Calibri"/>
                <a:cs typeface="Calibri"/>
              </a:rPr>
              <a:t>(μηχανή</a:t>
            </a:r>
            <a:r>
              <a:rPr sz="13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114" dirty="0">
                <a:solidFill>
                  <a:srgbClr val="7E7E7E"/>
                </a:solidFill>
                <a:latin typeface="Calibri"/>
                <a:cs typeface="Calibri"/>
              </a:rPr>
              <a:t>αναζήτησης</a:t>
            </a:r>
            <a:r>
              <a:rPr sz="13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110" dirty="0">
                <a:solidFill>
                  <a:srgbClr val="7E7E7E"/>
                </a:solidFill>
                <a:latin typeface="Calibri"/>
                <a:cs typeface="Calibri"/>
              </a:rPr>
              <a:t>και</a:t>
            </a:r>
            <a:r>
              <a:rPr sz="1300" spc="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120" dirty="0">
                <a:solidFill>
                  <a:srgbClr val="7E7E7E"/>
                </a:solidFill>
                <a:latin typeface="Calibri"/>
                <a:cs typeface="Calibri"/>
              </a:rPr>
              <a:t>ανάλυσης</a:t>
            </a:r>
            <a:r>
              <a:rPr sz="1300" spc="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120" dirty="0">
                <a:solidFill>
                  <a:srgbClr val="7E7E7E"/>
                </a:solidFill>
                <a:latin typeface="Calibri"/>
                <a:cs typeface="Calibri"/>
              </a:rPr>
              <a:t>δεδομένων</a:t>
            </a:r>
            <a:r>
              <a:rPr sz="1300" spc="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300" spc="80" dirty="0">
                <a:solidFill>
                  <a:srgbClr val="7E7E7E"/>
                </a:solidFill>
                <a:latin typeface="Calibri"/>
                <a:cs typeface="Calibri"/>
              </a:rPr>
              <a:t>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43309" y="5335270"/>
            <a:ext cx="755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2025" y="0"/>
            <a:ext cx="7419975" cy="6880225"/>
            <a:chOff x="4772025" y="0"/>
            <a:chExt cx="741997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4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4" y="0"/>
              <a:ext cx="1130934" cy="1127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3129" y="2518410"/>
              <a:ext cx="231457" cy="2130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79962" y="5025390"/>
              <a:ext cx="2729230" cy="197485"/>
            </a:xfrm>
            <a:custGeom>
              <a:avLst/>
              <a:gdLst/>
              <a:ahLst/>
              <a:cxnLst/>
              <a:rect l="l" t="t" r="r" b="b"/>
              <a:pathLst>
                <a:path w="2729229" h="197485">
                  <a:moveTo>
                    <a:pt x="2630487" y="0"/>
                  </a:moveTo>
                  <a:lnTo>
                    <a:pt x="2630487" y="49212"/>
                  </a:lnTo>
                  <a:lnTo>
                    <a:pt x="0" y="49212"/>
                  </a:lnTo>
                  <a:lnTo>
                    <a:pt x="0" y="147955"/>
                  </a:lnTo>
                  <a:lnTo>
                    <a:pt x="2630487" y="147955"/>
                  </a:lnTo>
                  <a:lnTo>
                    <a:pt x="2630487" y="197167"/>
                  </a:lnTo>
                  <a:lnTo>
                    <a:pt x="2728912" y="98742"/>
                  </a:lnTo>
                  <a:lnTo>
                    <a:pt x="2630487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9962" y="5025390"/>
              <a:ext cx="2729230" cy="197485"/>
            </a:xfrm>
            <a:custGeom>
              <a:avLst/>
              <a:gdLst/>
              <a:ahLst/>
              <a:cxnLst/>
              <a:rect l="l" t="t" r="r" b="b"/>
              <a:pathLst>
                <a:path w="2729229" h="197485">
                  <a:moveTo>
                    <a:pt x="2630487" y="197167"/>
                  </a:moveTo>
                  <a:lnTo>
                    <a:pt x="2630487" y="147955"/>
                  </a:lnTo>
                  <a:lnTo>
                    <a:pt x="0" y="147955"/>
                  </a:lnTo>
                  <a:lnTo>
                    <a:pt x="0" y="49212"/>
                  </a:lnTo>
                  <a:lnTo>
                    <a:pt x="2630487" y="49212"/>
                  </a:lnTo>
                  <a:lnTo>
                    <a:pt x="2630487" y="0"/>
                  </a:lnTo>
                  <a:lnTo>
                    <a:pt x="2728912" y="98742"/>
                  </a:lnTo>
                  <a:lnTo>
                    <a:pt x="2630487" y="197167"/>
                  </a:lnTo>
                </a:path>
              </a:pathLst>
            </a:custGeom>
            <a:ln w="15874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47292" y="3450907"/>
              <a:ext cx="4599940" cy="1626870"/>
            </a:xfrm>
            <a:custGeom>
              <a:avLst/>
              <a:gdLst/>
              <a:ahLst/>
              <a:cxnLst/>
              <a:rect l="l" t="t" r="r" b="b"/>
              <a:pathLst>
                <a:path w="4599940" h="1626870">
                  <a:moveTo>
                    <a:pt x="4599940" y="0"/>
                  </a:moveTo>
                  <a:lnTo>
                    <a:pt x="0" y="0"/>
                  </a:lnTo>
                  <a:lnTo>
                    <a:pt x="0" y="1626869"/>
                  </a:lnTo>
                  <a:lnTo>
                    <a:pt x="4599940" y="1626869"/>
                  </a:lnTo>
                  <a:lnTo>
                    <a:pt x="4599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47292" y="3450907"/>
              <a:ext cx="4599940" cy="1626870"/>
            </a:xfrm>
            <a:custGeom>
              <a:avLst/>
              <a:gdLst/>
              <a:ahLst/>
              <a:cxnLst/>
              <a:rect l="l" t="t" r="r" b="b"/>
              <a:pathLst>
                <a:path w="4599940" h="1626870">
                  <a:moveTo>
                    <a:pt x="0" y="0"/>
                  </a:moveTo>
                  <a:lnTo>
                    <a:pt x="4599940" y="0"/>
                  </a:lnTo>
                  <a:lnTo>
                    <a:pt x="4599940" y="1626869"/>
                  </a:lnTo>
                  <a:lnTo>
                    <a:pt x="0" y="1626869"/>
                  </a:lnTo>
                  <a:lnTo>
                    <a:pt x="0" y="0"/>
                  </a:lnTo>
                </a:path>
              </a:pathLst>
            </a:custGeom>
            <a:ln w="41275">
              <a:solidFill>
                <a:srgbClr val="B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67930" y="3488372"/>
            <a:ext cx="455866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293370" algn="ctr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latin typeface="Calibri"/>
                <a:cs typeface="Calibri"/>
              </a:rPr>
              <a:t>SM10.2: </a:t>
            </a:r>
            <a:r>
              <a:rPr sz="900" spc="65" dirty="0">
                <a:latin typeface="Calibri"/>
                <a:cs typeface="Calibri"/>
              </a:rPr>
              <a:t>ρητά </a:t>
            </a:r>
            <a:r>
              <a:rPr sz="900" spc="70" dirty="0">
                <a:latin typeface="Calibri"/>
                <a:cs typeface="Calibri"/>
              </a:rPr>
              <a:t>"Όπου </a:t>
            </a:r>
            <a:r>
              <a:rPr sz="900" i="1" spc="50" dirty="0">
                <a:latin typeface="Calibri"/>
                <a:cs typeface="Calibri"/>
              </a:rPr>
              <a:t>είναι </a:t>
            </a:r>
            <a:r>
              <a:rPr sz="900" i="1" spc="55" dirty="0">
                <a:latin typeface="Calibri"/>
                <a:cs typeface="Calibri"/>
              </a:rPr>
              <a:t>τεχνικά εφικτό, </a:t>
            </a:r>
            <a:r>
              <a:rPr sz="900" i="1" spc="60" dirty="0">
                <a:latin typeface="Calibri"/>
                <a:cs typeface="Calibri"/>
              </a:rPr>
              <a:t>υλοποιούνται </a:t>
            </a:r>
            <a:r>
              <a:rPr sz="900" i="1" spc="65" dirty="0">
                <a:latin typeface="Calibri"/>
                <a:cs typeface="Calibri"/>
              </a:rPr>
              <a:t>συστήματα </a:t>
            </a:r>
            <a:r>
              <a:rPr sz="900" i="1" spc="70" dirty="0">
                <a:latin typeface="Calibri"/>
                <a:cs typeface="Calibri"/>
              </a:rPr>
              <a:t> </a:t>
            </a:r>
            <a:r>
              <a:rPr sz="900" i="1" spc="60" dirty="0">
                <a:latin typeface="Calibri"/>
                <a:cs typeface="Calibri"/>
              </a:rPr>
              <a:t>ανίχνευσης εισβολών </a:t>
            </a:r>
            <a:r>
              <a:rPr sz="900" i="1" spc="55" dirty="0">
                <a:latin typeface="Calibri"/>
                <a:cs typeface="Calibri"/>
              </a:rPr>
              <a:t>και </a:t>
            </a:r>
            <a:r>
              <a:rPr sz="900" i="1" spc="65" dirty="0">
                <a:latin typeface="Calibri"/>
                <a:cs typeface="Calibri"/>
              </a:rPr>
              <a:t>συστήματα πρόληψης </a:t>
            </a:r>
            <a:r>
              <a:rPr sz="900" i="1" spc="60" dirty="0">
                <a:latin typeface="Calibri"/>
                <a:cs typeface="Calibri"/>
              </a:rPr>
              <a:t>εισβολών </a:t>
            </a:r>
            <a:r>
              <a:rPr sz="900" i="1" spc="55" dirty="0">
                <a:latin typeface="Calibri"/>
                <a:cs typeface="Calibri"/>
              </a:rPr>
              <a:t>(με </a:t>
            </a:r>
            <a:r>
              <a:rPr sz="900" i="1" spc="70" dirty="0">
                <a:latin typeface="Calibri"/>
                <a:cs typeface="Calibri"/>
              </a:rPr>
              <a:t>βάση </a:t>
            </a:r>
            <a:r>
              <a:rPr sz="900" i="1" spc="75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υπογραφές </a:t>
            </a:r>
            <a:r>
              <a:rPr sz="900" i="1" spc="70" dirty="0">
                <a:latin typeface="Calibri"/>
                <a:cs typeface="Calibri"/>
              </a:rPr>
              <a:t>ή </a:t>
            </a:r>
            <a:r>
              <a:rPr sz="900" i="1" spc="65" dirty="0">
                <a:latin typeface="Calibri"/>
                <a:cs typeface="Calibri"/>
              </a:rPr>
              <a:t>συμπεριφορά) στα συστήματα πληροφοριών έξυπνων </a:t>
            </a:r>
            <a:r>
              <a:rPr sz="900" i="1" spc="70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συστημάτων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(συμπεριλαμβανομένων</a:t>
            </a:r>
            <a:r>
              <a:rPr sz="900" i="1" spc="25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των</a:t>
            </a:r>
            <a:r>
              <a:rPr sz="900" i="1" spc="25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εξαρτημάτων</a:t>
            </a:r>
            <a:r>
              <a:rPr sz="900" i="1" spc="15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SCADA)</a:t>
            </a:r>
            <a:r>
              <a:rPr sz="900" i="1" spc="25" dirty="0">
                <a:latin typeface="Calibri"/>
                <a:cs typeface="Calibri"/>
              </a:rPr>
              <a:t> </a:t>
            </a:r>
            <a:r>
              <a:rPr sz="900" i="1" spc="55" dirty="0">
                <a:latin typeface="Calibri"/>
                <a:cs typeface="Calibri"/>
              </a:rPr>
              <a:t>ή/και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60" dirty="0">
                <a:latin typeface="Calibri"/>
                <a:cs typeface="Calibri"/>
              </a:rPr>
              <a:t>στο </a:t>
            </a:r>
            <a:r>
              <a:rPr sz="900" i="1" spc="-190" dirty="0">
                <a:latin typeface="Calibri"/>
                <a:cs typeface="Calibri"/>
              </a:rPr>
              <a:t> </a:t>
            </a:r>
            <a:r>
              <a:rPr sz="900" i="1" spc="55" dirty="0">
                <a:latin typeface="Calibri"/>
                <a:cs typeface="Calibri"/>
              </a:rPr>
              <a:t>δίκτυο</a:t>
            </a:r>
            <a:r>
              <a:rPr sz="900" i="1" spc="25" dirty="0">
                <a:latin typeface="Calibri"/>
                <a:cs typeface="Calibri"/>
              </a:rPr>
              <a:t> </a:t>
            </a:r>
            <a:r>
              <a:rPr sz="900" i="1" spc="55" dirty="0">
                <a:latin typeface="Calibri"/>
                <a:cs typeface="Calibri"/>
              </a:rPr>
              <a:t>(ιδίως</a:t>
            </a:r>
            <a:r>
              <a:rPr sz="900" i="1" spc="25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στα</a:t>
            </a:r>
            <a:r>
              <a:rPr sz="900" i="1" spc="20" dirty="0">
                <a:latin typeface="Calibri"/>
                <a:cs typeface="Calibri"/>
              </a:rPr>
              <a:t> </a:t>
            </a:r>
            <a:r>
              <a:rPr sz="900" i="1" spc="55" dirty="0">
                <a:latin typeface="Calibri"/>
                <a:cs typeface="Calibri"/>
              </a:rPr>
              <a:t>δίκτυα</a:t>
            </a:r>
            <a:r>
              <a:rPr sz="900" i="1" spc="25" dirty="0">
                <a:latin typeface="Calibri"/>
                <a:cs typeface="Calibri"/>
              </a:rPr>
              <a:t> </a:t>
            </a:r>
            <a:r>
              <a:rPr sz="900" i="1" spc="65" dirty="0">
                <a:latin typeface="Calibri"/>
                <a:cs typeface="Calibri"/>
              </a:rPr>
              <a:t>συσκευών</a:t>
            </a:r>
            <a:r>
              <a:rPr sz="900" i="1" spc="25" dirty="0">
                <a:latin typeface="Calibri"/>
                <a:cs typeface="Calibri"/>
              </a:rPr>
              <a:t> </a:t>
            </a:r>
            <a:r>
              <a:rPr sz="900" i="1" spc="50" dirty="0">
                <a:latin typeface="Calibri"/>
                <a:cs typeface="Calibri"/>
              </a:rPr>
              <a:t>πεδίου)".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05259" y="315912"/>
            <a:ext cx="406400" cy="1978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-1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5" dirty="0">
                <a:solidFill>
                  <a:srgbClr val="D8D8D8"/>
                </a:solidFill>
                <a:latin typeface="Calibri"/>
                <a:cs typeface="Calibri"/>
              </a:rPr>
              <a:t>Α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17959" y="2280780"/>
            <a:ext cx="381000" cy="127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ΝΊΧΝΕΥ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05259" y="3541725"/>
            <a:ext cx="406400" cy="15170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ΣΗΣ</a:t>
            </a:r>
            <a:r>
              <a:rPr sz="3000" spc="-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55344" y="491807"/>
            <a:ext cx="270446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Ανίχνευση</a:t>
            </a:r>
            <a:r>
              <a:rPr sz="185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155" dirty="0">
                <a:solidFill>
                  <a:srgbClr val="000000"/>
                </a:solidFill>
                <a:latin typeface="Times New Roman"/>
                <a:cs typeface="Times New Roman"/>
              </a:rPr>
              <a:t>εισβολών</a:t>
            </a:r>
            <a:r>
              <a:rPr sz="185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95" dirty="0">
                <a:solidFill>
                  <a:srgbClr val="000000"/>
                </a:solidFill>
                <a:latin typeface="Times New Roman"/>
                <a:cs typeface="Times New Roman"/>
              </a:rPr>
              <a:t>σε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5344" y="886777"/>
            <a:ext cx="262572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50" dirty="0">
                <a:latin typeface="Calibri"/>
                <a:cs typeface="Calibri"/>
              </a:rPr>
              <a:t>δίκτυα</a:t>
            </a:r>
            <a:r>
              <a:rPr sz="1850" spc="235" dirty="0">
                <a:latin typeface="Calibri"/>
                <a:cs typeface="Calibri"/>
              </a:rPr>
              <a:t> </a:t>
            </a:r>
            <a:r>
              <a:rPr sz="1850" spc="150" dirty="0">
                <a:latin typeface="Calibri"/>
                <a:cs typeface="Calibri"/>
              </a:rPr>
              <a:t>ελέγχου</a:t>
            </a:r>
            <a:r>
              <a:rPr sz="1850" spc="225" dirty="0">
                <a:latin typeface="Calibri"/>
                <a:cs typeface="Calibri"/>
              </a:rPr>
              <a:t> </a:t>
            </a:r>
            <a:r>
              <a:rPr sz="1850" spc="140" dirty="0">
                <a:latin typeface="Calibri"/>
                <a:cs typeface="Calibri"/>
              </a:rPr>
              <a:t>ισχύος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1515" y="1596757"/>
            <a:ext cx="5967730" cy="52133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38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spc="80" dirty="0">
                <a:latin typeface="Calibri"/>
                <a:cs typeface="Calibri"/>
              </a:rPr>
              <a:t>Το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Εθνικό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Ινστιτούτο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Προτύπων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και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Τεχνολογίας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(NIST)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ορίζει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την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"ανίχνευση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εισβολής"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70" dirty="0">
                <a:latin typeface="Calibri"/>
                <a:cs typeface="Calibri"/>
              </a:rPr>
              <a:t>ως:</a:t>
            </a:r>
            <a:endParaRPr sz="1050">
              <a:latin typeface="Calibri"/>
              <a:cs typeface="Calibri"/>
            </a:endParaRPr>
          </a:p>
          <a:p>
            <a:pPr marL="158750" indent="-146050">
              <a:lnSpc>
                <a:spcPct val="100000"/>
              </a:lnSpc>
              <a:spcBef>
                <a:spcPts val="99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spc="105" dirty="0">
                <a:latin typeface="Calibri"/>
                <a:cs typeface="Calibri"/>
              </a:rPr>
              <a:t>Ο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Οργανισμός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της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Ευρωπαϊκής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Ένωσης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για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την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Κυβερνοασφάλεια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(ENISA)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στο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"Κατάλληλες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2955" y="3944620"/>
            <a:ext cx="6273800" cy="6578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155"/>
              </a:spcBef>
            </a:pPr>
            <a:r>
              <a:rPr sz="1050" i="1" spc="65" dirty="0">
                <a:latin typeface="Calibri"/>
                <a:cs typeface="Calibri"/>
              </a:rPr>
              <a:t>διαδικασίες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διαχείρισης</a:t>
            </a:r>
            <a:r>
              <a:rPr sz="1050" i="1" spc="35" dirty="0">
                <a:latin typeface="Calibri"/>
                <a:cs typeface="Calibri"/>
              </a:rPr>
              <a:t> </a:t>
            </a:r>
            <a:r>
              <a:rPr sz="1050" i="1" spc="70" dirty="0">
                <a:latin typeface="Calibri"/>
                <a:cs typeface="Calibri"/>
              </a:rPr>
              <a:t>περιστατικών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για</a:t>
            </a:r>
            <a:r>
              <a:rPr sz="1050" i="1" spc="35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έξυπνα</a:t>
            </a:r>
            <a:r>
              <a:rPr sz="1050" i="1" spc="40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δίκτυα"</a:t>
            </a:r>
            <a:r>
              <a:rPr sz="1050" i="1" spc="35" dirty="0">
                <a:latin typeface="Calibri"/>
                <a:cs typeface="Calibri"/>
              </a:rPr>
              <a:t> </a:t>
            </a:r>
            <a:r>
              <a:rPr sz="1050" i="1" spc="70" dirty="0">
                <a:latin typeface="Calibri"/>
                <a:cs typeface="Calibri"/>
              </a:rPr>
              <a:t>(Κατάλληλα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μέτρα</a:t>
            </a:r>
            <a:r>
              <a:rPr sz="1050" i="1" spc="35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ασφαλείας</a:t>
            </a:r>
            <a:r>
              <a:rPr sz="1050" i="1" spc="30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για</a:t>
            </a:r>
            <a:r>
              <a:rPr sz="1050" i="1" spc="40" dirty="0">
                <a:latin typeface="Calibri"/>
                <a:cs typeface="Calibri"/>
              </a:rPr>
              <a:t> </a:t>
            </a:r>
            <a:r>
              <a:rPr sz="1050" i="1" spc="75" dirty="0">
                <a:latin typeface="Calibri"/>
                <a:cs typeface="Calibri"/>
              </a:rPr>
              <a:t>έξυπνα </a:t>
            </a:r>
            <a:r>
              <a:rPr sz="1050" i="1" spc="-225" dirty="0">
                <a:latin typeface="Calibri"/>
                <a:cs typeface="Calibri"/>
              </a:rPr>
              <a:t> </a:t>
            </a:r>
            <a:r>
              <a:rPr sz="1050" i="1" spc="65" dirty="0">
                <a:latin typeface="Calibri"/>
                <a:cs typeface="Calibri"/>
              </a:rPr>
              <a:t>δίκτυα) </a:t>
            </a:r>
            <a:r>
              <a:rPr sz="1050" spc="75" dirty="0">
                <a:latin typeface="Calibri"/>
                <a:cs typeface="Calibri"/>
              </a:rPr>
              <a:t>θεωρεί </a:t>
            </a:r>
            <a:r>
              <a:rPr sz="1050" i="1" spc="70" dirty="0">
                <a:latin typeface="Calibri"/>
                <a:cs typeface="Calibri"/>
              </a:rPr>
              <a:t>επίσης </a:t>
            </a:r>
            <a:r>
              <a:rPr sz="1050" b="1" spc="60" dirty="0">
                <a:latin typeface="Calibri"/>
                <a:cs typeface="Calibri"/>
              </a:rPr>
              <a:t>ότι </a:t>
            </a:r>
            <a:r>
              <a:rPr sz="1050" b="1" spc="85" dirty="0">
                <a:latin typeface="Calibri"/>
                <a:cs typeface="Calibri"/>
              </a:rPr>
              <a:t>η </a:t>
            </a:r>
            <a:r>
              <a:rPr sz="1050" b="1" spc="75" dirty="0">
                <a:latin typeface="Calibri"/>
                <a:cs typeface="Calibri"/>
              </a:rPr>
              <a:t>"πρόληψη/ανίχνευση" </a:t>
            </a:r>
            <a:r>
              <a:rPr sz="1050" b="1" spc="60" dirty="0">
                <a:latin typeface="Calibri"/>
                <a:cs typeface="Calibri"/>
              </a:rPr>
              <a:t>είναι </a:t>
            </a:r>
            <a:r>
              <a:rPr sz="1050" spc="70" dirty="0">
                <a:latin typeface="Calibri"/>
                <a:cs typeface="Calibri"/>
              </a:rPr>
              <a:t>σημαντικό </a:t>
            </a:r>
            <a:r>
              <a:rPr sz="1050" b="1" spc="75" dirty="0">
                <a:latin typeface="Calibri"/>
                <a:cs typeface="Calibri"/>
              </a:rPr>
              <a:t>μέρος </a:t>
            </a:r>
            <a:r>
              <a:rPr sz="1050" spc="75" dirty="0">
                <a:latin typeface="Calibri"/>
                <a:cs typeface="Calibri"/>
              </a:rPr>
              <a:t>των </a:t>
            </a:r>
            <a:r>
              <a:rPr sz="1050" spc="70" dirty="0">
                <a:latin typeface="Calibri"/>
                <a:cs typeface="Calibri"/>
              </a:rPr>
              <a:t>διαδικασιών </a:t>
            </a:r>
            <a:r>
              <a:rPr sz="1050" spc="7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διαχείρισης </a:t>
            </a:r>
            <a:r>
              <a:rPr sz="1050" spc="70" dirty="0">
                <a:latin typeface="Calibri"/>
                <a:cs typeface="Calibri"/>
              </a:rPr>
              <a:t>περιστατικών </a:t>
            </a:r>
            <a:r>
              <a:rPr sz="1050" spc="65" dirty="0">
                <a:latin typeface="Calibri"/>
                <a:cs typeface="Calibri"/>
              </a:rPr>
              <a:t>(SM5.1) και </a:t>
            </a:r>
            <a:r>
              <a:rPr sz="1050" spc="75" dirty="0">
                <a:latin typeface="Calibri"/>
                <a:cs typeface="Calibri"/>
              </a:rPr>
              <a:t>των </a:t>
            </a:r>
            <a:r>
              <a:rPr sz="1050" spc="85" dirty="0">
                <a:latin typeface="Calibri"/>
                <a:cs typeface="Calibri"/>
              </a:rPr>
              <a:t>ασφαλών </a:t>
            </a:r>
            <a:r>
              <a:rPr sz="1050" spc="70" dirty="0">
                <a:latin typeface="Calibri"/>
                <a:cs typeface="Calibri"/>
              </a:rPr>
              <a:t>επικοινωνιών δικτύων (SM10.2) </a:t>
            </a:r>
            <a:r>
              <a:rPr sz="1050" spc="75" dirty="0">
                <a:latin typeface="Calibri"/>
                <a:cs typeface="Calibri"/>
              </a:rPr>
              <a:t>στα έξυπνα </a:t>
            </a:r>
            <a:r>
              <a:rPr sz="1050" spc="8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δίκτυα.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364" y="4776470"/>
            <a:ext cx="4096385" cy="8572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6990" marR="311150">
              <a:lnSpc>
                <a:spcPct val="105000"/>
              </a:lnSpc>
              <a:spcBef>
                <a:spcPts val="70"/>
              </a:spcBef>
            </a:pPr>
            <a:r>
              <a:rPr sz="500" spc="20" dirty="0">
                <a:latin typeface="Calibri"/>
                <a:cs typeface="Calibri"/>
              </a:rPr>
              <a:t>Πηγή: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NIST,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"Intrusion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detection",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Computer</a:t>
            </a:r>
            <a:r>
              <a:rPr sz="500" spc="3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Security</a:t>
            </a:r>
            <a:r>
              <a:rPr sz="500" spc="3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Resource</a:t>
            </a:r>
            <a:r>
              <a:rPr sz="500" spc="3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Centre,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2024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URL: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https.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nist.gov/glossary/term/intrusion_detection </a:t>
            </a:r>
            <a:r>
              <a:rPr sz="500" spc="20" dirty="0">
                <a:solidFill>
                  <a:srgbClr val="87872D"/>
                </a:solidFill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Πηγή: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NIST,</a:t>
            </a:r>
            <a:r>
              <a:rPr sz="500" spc="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"Guide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Industrial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(ICS)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Security",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2023</a:t>
            </a:r>
            <a:endParaRPr sz="500">
              <a:latin typeface="Calibri"/>
              <a:cs typeface="Calibri"/>
            </a:endParaRPr>
          </a:p>
          <a:p>
            <a:pPr marL="46990" marR="130810">
              <a:lnSpc>
                <a:spcPts val="570"/>
              </a:lnSpc>
              <a:spcBef>
                <a:spcPts val="105"/>
              </a:spcBef>
            </a:pPr>
            <a:r>
              <a:rPr sz="500" spc="20" dirty="0">
                <a:latin typeface="Calibri"/>
                <a:cs typeface="Calibri"/>
              </a:rPr>
              <a:t>Διεύθυνση URL: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https:/</a:t>
            </a:r>
            <a:r>
              <a:rPr sz="500" spc="15" dirty="0">
                <a:solidFill>
                  <a:srgbClr val="87872D"/>
                </a:solidFill>
                <a:latin typeface="Calibri"/>
                <a:cs typeface="Calibri"/>
              </a:rPr>
              <a:t>/</a:t>
            </a:r>
            <a:r>
              <a:rPr sz="500" spc="15" dirty="0">
                <a:latin typeface="Calibri"/>
                <a:cs typeface="Calibri"/>
              </a:rPr>
              <a:t>nvlpubs.nist.gov/nistpubs/SpecialPublications/NIST.SP.800-82r2.pdf</a:t>
            </a:r>
            <a:r>
              <a:rPr sz="500" spc="20" dirty="0">
                <a:latin typeface="Calibri"/>
                <a:cs typeface="Calibri"/>
              </a:rPr>
              <a:t> Πηγή: IETF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(Internet</a:t>
            </a:r>
            <a:r>
              <a:rPr sz="500" spc="3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Engineering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Task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Force</a:t>
            </a:r>
            <a:r>
              <a:rPr sz="500" spc="25" dirty="0">
                <a:latin typeface="Calibri"/>
                <a:cs typeface="Calibri"/>
              </a:rPr>
              <a:t> </a:t>
            </a:r>
            <a:r>
              <a:rPr sz="500" spc="15" dirty="0">
                <a:latin typeface="Calibri"/>
                <a:cs typeface="Calibri"/>
              </a:rPr>
              <a:t>- </a:t>
            </a:r>
            <a:r>
              <a:rPr sz="500" spc="20" dirty="0">
                <a:latin typeface="Calibri"/>
                <a:cs typeface="Calibri"/>
              </a:rPr>
              <a:t> Οργανισμός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25" dirty="0">
                <a:latin typeface="Calibri"/>
                <a:cs typeface="Calibri"/>
              </a:rPr>
              <a:t>που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καθορίζει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πρότυπα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για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πρωτόκολλα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20" dirty="0">
                <a:latin typeface="Calibri"/>
                <a:cs typeface="Calibri"/>
              </a:rPr>
              <a:t>διαδικτύου)</a:t>
            </a:r>
            <a:endParaRPr sz="500">
              <a:latin typeface="Calibri"/>
              <a:cs typeface="Calibri"/>
            </a:endParaRPr>
          </a:p>
          <a:p>
            <a:pPr marL="46990">
              <a:lnSpc>
                <a:spcPct val="100000"/>
              </a:lnSpc>
              <a:spcBef>
                <a:spcPts val="290"/>
              </a:spcBef>
            </a:pPr>
            <a:r>
              <a:rPr sz="500" spc="20" dirty="0">
                <a:latin typeface="Calibri"/>
                <a:cs typeface="Calibri"/>
              </a:rPr>
              <a:t>URL: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https://datatracker.ietf.org/doc/html/rfc4949</a:t>
            </a:r>
            <a:endParaRPr sz="500">
              <a:latin typeface="Calibri"/>
              <a:cs typeface="Calibri"/>
            </a:endParaRPr>
          </a:p>
          <a:p>
            <a:pPr marL="46990" marR="5080">
              <a:lnSpc>
                <a:spcPct val="102499"/>
              </a:lnSpc>
              <a:spcBef>
                <a:spcPts val="50"/>
              </a:spcBef>
            </a:pPr>
            <a:r>
              <a:rPr sz="500" spc="30" dirty="0">
                <a:latin typeface="Calibri"/>
                <a:cs typeface="Calibri"/>
              </a:rPr>
              <a:t>Πηγή: </a:t>
            </a:r>
            <a:r>
              <a:rPr sz="500" spc="35" dirty="0">
                <a:latin typeface="Calibri"/>
                <a:cs typeface="Calibri"/>
              </a:rPr>
              <a:t>ENISA (Ευρωπαϊκή Υπηρεσία </a:t>
            </a:r>
            <a:r>
              <a:rPr sz="500" spc="30" dirty="0">
                <a:latin typeface="Calibri"/>
                <a:cs typeface="Calibri"/>
              </a:rPr>
              <a:t>Κυβερνοασφάλειας), "Κατάλληλες ασφαλείς λύσεις για τα </a:t>
            </a:r>
            <a:r>
              <a:rPr sz="500" spc="35" dirty="0">
                <a:latin typeface="Calibri"/>
                <a:cs typeface="Calibri"/>
              </a:rPr>
              <a:t>έξυπνα </a:t>
            </a:r>
            <a:r>
              <a:rPr sz="500" spc="30" dirty="0">
                <a:latin typeface="Calibri"/>
                <a:cs typeface="Calibri"/>
              </a:rPr>
              <a:t>δίκτυα. Κατευθυντήριες </a:t>
            </a:r>
            <a:r>
              <a:rPr sz="500" spc="35" dirty="0">
                <a:latin typeface="Calibri"/>
                <a:cs typeface="Calibri"/>
              </a:rPr>
              <a:t>γραμμές </a:t>
            </a:r>
            <a:r>
              <a:rPr sz="500" spc="4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για</a:t>
            </a:r>
            <a:r>
              <a:rPr sz="500" spc="15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την</a:t>
            </a:r>
            <a:r>
              <a:rPr sz="500" spc="10" dirty="0">
                <a:latin typeface="Calibri"/>
                <a:cs typeface="Calibri"/>
              </a:rPr>
              <a:t> </a:t>
            </a:r>
            <a:r>
              <a:rPr sz="500" spc="30" dirty="0">
                <a:latin typeface="Calibri"/>
                <a:cs typeface="Calibri"/>
              </a:rPr>
              <a:t>αξιο</a:t>
            </a:r>
            <a:r>
              <a:rPr sz="500" spc="30" dirty="0">
                <a:latin typeface="Calibri"/>
                <a:cs typeface="Calibri"/>
                <a:hlinkClick r:id="rId6"/>
              </a:rPr>
              <a:t>λόγηση</a:t>
            </a:r>
            <a:r>
              <a:rPr sz="500" spc="15" dirty="0">
                <a:latin typeface="Calibri"/>
                <a:cs typeface="Calibri"/>
                <a:hlinkClick r:id="rId6"/>
              </a:rPr>
              <a:t> </a:t>
            </a:r>
            <a:r>
              <a:rPr sz="500" spc="30" dirty="0">
                <a:latin typeface="Calibri"/>
                <a:cs typeface="Calibri"/>
                <a:hlinkClick r:id="rId6"/>
              </a:rPr>
              <a:t>της</a:t>
            </a:r>
            <a:r>
              <a:rPr sz="500" spc="10" dirty="0">
                <a:latin typeface="Calibri"/>
                <a:cs typeface="Calibri"/>
                <a:hlinkClick r:id="rId6"/>
              </a:rPr>
              <a:t> </a:t>
            </a:r>
            <a:r>
              <a:rPr sz="500" spc="35" dirty="0">
                <a:latin typeface="Calibri"/>
                <a:cs typeface="Calibri"/>
                <a:hlinkClick r:id="rId6"/>
              </a:rPr>
              <a:t>πολυπλοκότητας</a:t>
            </a:r>
            <a:r>
              <a:rPr sz="500" spc="20" dirty="0">
                <a:latin typeface="Calibri"/>
                <a:cs typeface="Calibri"/>
                <a:hlinkClick r:id="rId6"/>
              </a:rPr>
              <a:t> </a:t>
            </a:r>
            <a:r>
              <a:rPr sz="500" spc="30" dirty="0">
                <a:latin typeface="Calibri"/>
                <a:cs typeface="Calibri"/>
                <a:hlinkClick r:id="rId6"/>
              </a:rPr>
              <a:t>της</a:t>
            </a:r>
            <a:r>
              <a:rPr sz="500" spc="10" dirty="0">
                <a:latin typeface="Calibri"/>
                <a:cs typeface="Calibri"/>
                <a:hlinkClick r:id="rId6"/>
              </a:rPr>
              <a:t> </a:t>
            </a:r>
            <a:r>
              <a:rPr sz="500" spc="35" dirty="0">
                <a:latin typeface="Calibri"/>
                <a:cs typeface="Calibri"/>
                <a:hlinkClick r:id="rId6"/>
              </a:rPr>
              <a:t>υλοποίησης</a:t>
            </a:r>
            <a:r>
              <a:rPr sz="500" spc="15" dirty="0">
                <a:latin typeface="Calibri"/>
                <a:cs typeface="Calibri"/>
                <a:hlinkClick r:id="rId6"/>
              </a:rPr>
              <a:t> </a:t>
            </a:r>
            <a:r>
              <a:rPr sz="500" spc="35" dirty="0">
                <a:latin typeface="Calibri"/>
                <a:cs typeface="Calibri"/>
                <a:hlinkClick r:id="rId6"/>
              </a:rPr>
              <a:t>των</a:t>
            </a:r>
            <a:r>
              <a:rPr sz="500" spc="10" dirty="0">
                <a:latin typeface="Calibri"/>
                <a:cs typeface="Calibri"/>
                <a:hlinkClick r:id="rId6"/>
              </a:rPr>
              <a:t> </a:t>
            </a:r>
            <a:r>
              <a:rPr sz="500" spc="35" dirty="0">
                <a:latin typeface="Calibri"/>
                <a:cs typeface="Calibri"/>
                <a:hlinkClick r:id="rId6"/>
              </a:rPr>
              <a:t>μέτρων</a:t>
            </a:r>
            <a:r>
              <a:rPr sz="500" spc="10" dirty="0">
                <a:latin typeface="Calibri"/>
                <a:cs typeface="Calibri"/>
                <a:hlinkClick r:id="rId6"/>
              </a:rPr>
              <a:t> </a:t>
            </a:r>
            <a:r>
              <a:rPr sz="500" spc="30" dirty="0">
                <a:latin typeface="Calibri"/>
                <a:cs typeface="Calibri"/>
                <a:hlinkClick r:id="rId6"/>
              </a:rPr>
              <a:t>ασφαλείας",</a:t>
            </a:r>
            <a:r>
              <a:rPr sz="500" spc="15" dirty="0">
                <a:latin typeface="Calibri"/>
                <a:cs typeface="Calibri"/>
                <a:hlinkClick r:id="rId6"/>
              </a:rPr>
              <a:t> </a:t>
            </a:r>
            <a:r>
              <a:rPr sz="500" spc="35" dirty="0">
                <a:latin typeface="Calibri"/>
                <a:cs typeface="Calibri"/>
                <a:hlinkClick r:id="rId6"/>
              </a:rPr>
              <a:t>2012</a:t>
            </a:r>
            <a:endParaRPr sz="500">
              <a:latin typeface="Calibri"/>
              <a:cs typeface="Calibri"/>
            </a:endParaRPr>
          </a:p>
          <a:p>
            <a:pPr marL="238125">
              <a:lnSpc>
                <a:spcPct val="100000"/>
              </a:lnSpc>
              <a:spcBef>
                <a:spcPts val="15"/>
              </a:spcBef>
            </a:pPr>
            <a:r>
              <a:rPr sz="500" spc="20" dirty="0">
                <a:latin typeface="Calibri"/>
                <a:cs typeface="Calibri"/>
              </a:rPr>
              <a:t>URL:</a:t>
            </a:r>
            <a:r>
              <a:rPr sz="500" spc="45" dirty="0">
                <a:latin typeface="Calibri"/>
                <a:cs typeface="Calibri"/>
              </a:rPr>
              <a:t> 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XML-ph-0000@deepl.internal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500" u="sng" spc="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https://www.enisa.europa.eu/publications/κατάλληλες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μέθοδοι</a:t>
            </a:r>
            <a:r>
              <a:rPr sz="500" u="sng" spc="2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ασφάλειας</a:t>
            </a:r>
            <a:r>
              <a:rPr sz="500" u="sng" spc="2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για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 τα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  <a:hlinkClick r:id="rId6"/>
              </a:rPr>
              <a:t>έξ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υπνα</a:t>
            </a:r>
            <a:r>
              <a:rPr sz="500" u="sng" spc="15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 </a:t>
            </a:r>
            <a:r>
              <a:rPr sz="500" u="sng" spc="10" dirty="0">
                <a:solidFill>
                  <a:srgbClr val="87872D"/>
                </a:solidFill>
                <a:uFill>
                  <a:solidFill>
                    <a:srgbClr val="87872D"/>
                  </a:solidFill>
                </a:uFill>
                <a:latin typeface="Calibri"/>
                <a:cs typeface="Calibri"/>
              </a:rPr>
              <a:t>δίκτυα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04575" y="5442902"/>
            <a:ext cx="711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2482" y="2108517"/>
            <a:ext cx="6458585" cy="1859280"/>
          </a:xfrm>
          <a:prstGeom prst="rect">
            <a:avLst/>
          </a:prstGeom>
          <a:ln w="15875">
            <a:solidFill>
              <a:srgbClr val="BF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57480" marR="553085" indent="-91440">
              <a:lnSpc>
                <a:spcPct val="103600"/>
              </a:lnSpc>
              <a:spcBef>
                <a:spcPts val="53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158115" algn="l"/>
              </a:tabLst>
            </a:pPr>
            <a:r>
              <a:rPr sz="800" i="1" spc="55" dirty="0">
                <a:latin typeface="Calibri"/>
                <a:cs typeface="Calibri"/>
              </a:rPr>
              <a:t>"</a:t>
            </a:r>
            <a:r>
              <a:rPr sz="800" spc="55" dirty="0">
                <a:latin typeface="Calibri"/>
                <a:cs typeface="Calibri"/>
              </a:rPr>
              <a:t>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διαδικασία</a:t>
            </a:r>
            <a:r>
              <a:rPr sz="800" i="1" spc="35" dirty="0">
                <a:latin typeface="Calibri"/>
                <a:cs typeface="Calibri"/>
              </a:rPr>
              <a:t> </a:t>
            </a:r>
            <a:r>
              <a:rPr sz="800" i="1" spc="60" dirty="0">
                <a:solidFill>
                  <a:srgbClr val="BF0000"/>
                </a:solidFill>
                <a:latin typeface="Calibri"/>
                <a:cs typeface="Calibri"/>
              </a:rPr>
              <a:t>παρακολούθησης</a:t>
            </a:r>
            <a:r>
              <a:rPr sz="800" i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60" dirty="0">
                <a:solidFill>
                  <a:srgbClr val="BF0000"/>
                </a:solidFill>
                <a:latin typeface="Calibri"/>
                <a:cs typeface="Calibri"/>
              </a:rPr>
              <a:t>των</a:t>
            </a:r>
            <a:r>
              <a:rPr sz="800" i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55" dirty="0">
                <a:solidFill>
                  <a:srgbClr val="BF0000"/>
                </a:solidFill>
                <a:latin typeface="Calibri"/>
                <a:cs typeface="Calibri"/>
              </a:rPr>
              <a:t>γεγονότων</a:t>
            </a:r>
            <a:r>
              <a:rPr sz="800" i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60" dirty="0">
                <a:latin typeface="Calibri"/>
                <a:cs typeface="Calibri"/>
              </a:rPr>
              <a:t>που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συμβαίνουν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σε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ένα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60" dirty="0">
                <a:latin typeface="Calibri"/>
                <a:cs typeface="Calibri"/>
              </a:rPr>
              <a:t>σύστημα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60" dirty="0">
                <a:latin typeface="Calibri"/>
                <a:cs typeface="Calibri"/>
              </a:rPr>
              <a:t>ή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δίκτυο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60" dirty="0">
                <a:solidFill>
                  <a:srgbClr val="BF0000"/>
                </a:solidFill>
                <a:latin typeface="Calibri"/>
                <a:cs typeface="Calibri"/>
              </a:rPr>
              <a:t>η</a:t>
            </a:r>
            <a:r>
              <a:rPr sz="800" i="1" spc="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60" dirty="0">
                <a:solidFill>
                  <a:srgbClr val="BF0000"/>
                </a:solidFill>
                <a:latin typeface="Calibri"/>
                <a:cs typeface="Calibri"/>
              </a:rPr>
              <a:t>ανάλυσή</a:t>
            </a:r>
            <a:r>
              <a:rPr sz="800" i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50" dirty="0">
                <a:solidFill>
                  <a:srgbClr val="BF0000"/>
                </a:solidFill>
                <a:latin typeface="Calibri"/>
                <a:cs typeface="Calibri"/>
              </a:rPr>
              <a:t>τους</a:t>
            </a:r>
            <a:r>
              <a:rPr sz="800" i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50" dirty="0">
                <a:solidFill>
                  <a:srgbClr val="BF0000"/>
                </a:solidFill>
                <a:latin typeface="Calibri"/>
                <a:cs typeface="Calibri"/>
              </a:rPr>
              <a:t>για</a:t>
            </a:r>
            <a:r>
              <a:rPr sz="800" i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45" dirty="0">
                <a:latin typeface="Calibri"/>
                <a:cs typeface="Calibri"/>
              </a:rPr>
              <a:t>ενδείξεις </a:t>
            </a:r>
            <a:r>
              <a:rPr sz="800" i="1" spc="50" dirty="0">
                <a:latin typeface="Calibri"/>
                <a:cs typeface="Calibri"/>
              </a:rPr>
              <a:t> </a:t>
            </a:r>
            <a:r>
              <a:rPr sz="800" i="1" spc="60" dirty="0">
                <a:latin typeface="Calibri"/>
                <a:cs typeface="Calibri"/>
              </a:rPr>
              <a:t>πιθανών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συμβάντων"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BA00"/>
              </a:buClr>
              <a:buFont typeface="Arial"/>
              <a:buChar char="•"/>
            </a:pPr>
            <a:endParaRPr sz="700">
              <a:latin typeface="Calibri"/>
              <a:cs typeface="Calibri"/>
            </a:endParaRPr>
          </a:p>
          <a:p>
            <a:pPr marL="157480" marR="158750" indent="-91440">
              <a:lnSpc>
                <a:spcPct val="100000"/>
              </a:lnSpc>
              <a:buClr>
                <a:srgbClr val="FFBA00"/>
              </a:buClr>
              <a:buSzPct val="150000"/>
              <a:buFont typeface="Arial"/>
              <a:buChar char="•"/>
              <a:tabLst>
                <a:tab pos="158115" algn="l"/>
              </a:tabLst>
            </a:pPr>
            <a:r>
              <a:rPr sz="800" spc="60" dirty="0">
                <a:latin typeface="Calibri"/>
                <a:cs typeface="Calibri"/>
              </a:rPr>
              <a:t>"Μια </a:t>
            </a:r>
            <a:r>
              <a:rPr sz="800" i="1" spc="55" dirty="0">
                <a:latin typeface="Calibri"/>
                <a:cs typeface="Calibri"/>
              </a:rPr>
              <a:t>υπηρεσία ασφαλείας </a:t>
            </a:r>
            <a:r>
              <a:rPr sz="800" i="1" spc="60" dirty="0">
                <a:latin typeface="Calibri"/>
                <a:cs typeface="Calibri"/>
              </a:rPr>
              <a:t>που </a:t>
            </a:r>
            <a:r>
              <a:rPr sz="800" i="1" spc="55" dirty="0">
                <a:solidFill>
                  <a:srgbClr val="BF0000"/>
                </a:solidFill>
                <a:latin typeface="Calibri"/>
                <a:cs typeface="Calibri"/>
              </a:rPr>
              <a:t>παρακολουθεί </a:t>
            </a:r>
            <a:r>
              <a:rPr sz="800" i="1" spc="50" dirty="0">
                <a:solidFill>
                  <a:srgbClr val="BF0000"/>
                </a:solidFill>
                <a:latin typeface="Calibri"/>
                <a:cs typeface="Calibri"/>
              </a:rPr>
              <a:t>και </a:t>
            </a:r>
            <a:r>
              <a:rPr sz="800" i="1" spc="55" dirty="0">
                <a:solidFill>
                  <a:srgbClr val="BF0000"/>
                </a:solidFill>
                <a:latin typeface="Calibri"/>
                <a:cs typeface="Calibri"/>
              </a:rPr>
              <a:t>αναλύει </a:t>
            </a:r>
            <a:r>
              <a:rPr sz="800" i="1" spc="60" dirty="0">
                <a:solidFill>
                  <a:srgbClr val="BF0000"/>
                </a:solidFill>
                <a:latin typeface="Calibri"/>
                <a:cs typeface="Calibri"/>
              </a:rPr>
              <a:t>συμβάντα </a:t>
            </a:r>
            <a:r>
              <a:rPr sz="800" i="1" spc="50" dirty="0">
                <a:solidFill>
                  <a:srgbClr val="BF0000"/>
                </a:solidFill>
                <a:latin typeface="Calibri"/>
                <a:cs typeface="Calibri"/>
              </a:rPr>
              <a:t>δικτύου </a:t>
            </a:r>
            <a:r>
              <a:rPr sz="800" i="1" spc="60" dirty="0">
                <a:solidFill>
                  <a:srgbClr val="BF0000"/>
                </a:solidFill>
                <a:latin typeface="Calibri"/>
                <a:cs typeface="Calibri"/>
              </a:rPr>
              <a:t>ή </a:t>
            </a:r>
            <a:r>
              <a:rPr sz="800" i="1" spc="55" dirty="0">
                <a:solidFill>
                  <a:srgbClr val="BF0000"/>
                </a:solidFill>
                <a:latin typeface="Calibri"/>
                <a:cs typeface="Calibri"/>
              </a:rPr>
              <a:t>συστήματος </a:t>
            </a:r>
            <a:r>
              <a:rPr sz="800" i="1" spc="55" dirty="0">
                <a:latin typeface="Calibri"/>
                <a:cs typeface="Calibri"/>
              </a:rPr>
              <a:t>με σκοπό </a:t>
            </a:r>
            <a:r>
              <a:rPr sz="800" i="1" spc="50" dirty="0">
                <a:latin typeface="Calibri"/>
                <a:cs typeface="Calibri"/>
              </a:rPr>
              <a:t>την </a:t>
            </a:r>
            <a:r>
              <a:rPr sz="800" i="1" spc="55" dirty="0">
                <a:latin typeface="Calibri"/>
                <a:cs typeface="Calibri"/>
              </a:rPr>
              <a:t>ανεύρεση </a:t>
            </a:r>
            <a:r>
              <a:rPr sz="800" i="1" spc="50" dirty="0">
                <a:latin typeface="Calibri"/>
                <a:cs typeface="Calibri"/>
              </a:rPr>
              <a:t>και την </a:t>
            </a:r>
            <a:r>
              <a:rPr sz="800" i="1" spc="55" dirty="0">
                <a:latin typeface="Calibri"/>
                <a:cs typeface="Calibri"/>
              </a:rPr>
              <a:t> </a:t>
            </a:r>
            <a:r>
              <a:rPr sz="800" i="1" spc="60" dirty="0">
                <a:latin typeface="Calibri"/>
                <a:cs typeface="Calibri"/>
              </a:rPr>
              <a:t>παροχή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προειδοποίησης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σε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πραγματικό</a:t>
            </a:r>
            <a:r>
              <a:rPr sz="800" i="1" spc="35" dirty="0">
                <a:latin typeface="Calibri"/>
                <a:cs typeface="Calibri"/>
              </a:rPr>
              <a:t> </a:t>
            </a:r>
            <a:r>
              <a:rPr sz="800" i="1" spc="60" dirty="0">
                <a:latin typeface="Calibri"/>
                <a:cs typeface="Calibri"/>
              </a:rPr>
              <a:t>ή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σχεδόν</a:t>
            </a:r>
            <a:r>
              <a:rPr sz="800" i="1" spc="3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πραγματικό</a:t>
            </a:r>
            <a:r>
              <a:rPr sz="800" i="1" spc="4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χρόνο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για</a:t>
            </a:r>
            <a:r>
              <a:rPr sz="800" i="1" spc="35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απόπειρες</a:t>
            </a:r>
            <a:r>
              <a:rPr sz="800" i="1" spc="3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πρόσβασης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σε</a:t>
            </a:r>
            <a:r>
              <a:rPr sz="800" i="1" spc="3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πόρους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του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συστήματος</a:t>
            </a:r>
            <a:r>
              <a:rPr sz="800" i="1" spc="3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με</a:t>
            </a:r>
            <a:r>
              <a:rPr sz="800" i="1" spc="35" dirty="0">
                <a:latin typeface="Calibri"/>
                <a:cs typeface="Calibri"/>
              </a:rPr>
              <a:t> </a:t>
            </a:r>
            <a:r>
              <a:rPr sz="800" i="1" spc="60" dirty="0">
                <a:latin typeface="Calibri"/>
                <a:cs typeface="Calibri"/>
              </a:rPr>
              <a:t>μη </a:t>
            </a:r>
            <a:r>
              <a:rPr sz="800" i="1" spc="65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εξουσιοδοτημένο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τρόπο"</a:t>
            </a:r>
            <a:r>
              <a:rPr sz="800" i="1" spc="25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-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NIST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SP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800-82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Rev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2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τον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"Οδηγό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ασφάλειας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βιομηχανικών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συστημάτων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ελέγχου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(ICS)"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BA00"/>
              </a:buClr>
              <a:buFont typeface="Arial"/>
              <a:buChar char="•"/>
            </a:pPr>
            <a:endParaRPr sz="850">
              <a:latin typeface="Calibri"/>
              <a:cs typeface="Calibri"/>
            </a:endParaRPr>
          </a:p>
          <a:p>
            <a:pPr marL="157480" marR="269875" indent="-91440">
              <a:lnSpc>
                <a:spcPts val="940"/>
              </a:lnSpc>
              <a:buClr>
                <a:srgbClr val="FFBA00"/>
              </a:buClr>
              <a:buSzPct val="150000"/>
              <a:buFont typeface="Arial"/>
              <a:buChar char="•"/>
              <a:tabLst>
                <a:tab pos="200660" algn="l"/>
              </a:tabLst>
            </a:pPr>
            <a:r>
              <a:rPr dirty="0"/>
              <a:t>	</a:t>
            </a:r>
            <a:r>
              <a:rPr sz="800" i="1" spc="50" dirty="0">
                <a:solidFill>
                  <a:srgbClr val="BF0000"/>
                </a:solidFill>
                <a:latin typeface="Calibri"/>
                <a:cs typeface="Calibri"/>
              </a:rPr>
              <a:t>"Ανίχνευση</a:t>
            </a:r>
            <a:r>
              <a:rPr sz="800" i="1" spc="2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50" dirty="0">
                <a:solidFill>
                  <a:srgbClr val="BF0000"/>
                </a:solidFill>
                <a:latin typeface="Calibri"/>
                <a:cs typeface="Calibri"/>
              </a:rPr>
              <a:t>και</a:t>
            </a:r>
            <a:r>
              <a:rPr sz="800" i="1" spc="2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60" dirty="0">
                <a:solidFill>
                  <a:srgbClr val="BF0000"/>
                </a:solidFill>
                <a:latin typeface="Calibri"/>
                <a:cs typeface="Calibri"/>
              </a:rPr>
              <a:t>ανάλυση</a:t>
            </a:r>
            <a:r>
              <a:rPr sz="800" i="1" spc="2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60" dirty="0">
                <a:solidFill>
                  <a:srgbClr val="BF0000"/>
                </a:solidFill>
                <a:latin typeface="Calibri"/>
                <a:cs typeface="Calibri"/>
              </a:rPr>
              <a:t>συμβάντων</a:t>
            </a:r>
            <a:r>
              <a:rPr sz="800" i="1" spc="2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55" dirty="0">
                <a:solidFill>
                  <a:srgbClr val="BF0000"/>
                </a:solidFill>
                <a:latin typeface="Calibri"/>
                <a:cs typeface="Calibri"/>
              </a:rPr>
              <a:t>του</a:t>
            </a:r>
            <a:r>
              <a:rPr sz="800" i="1" spc="22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55" dirty="0">
                <a:solidFill>
                  <a:srgbClr val="BF0000"/>
                </a:solidFill>
                <a:latin typeface="Calibri"/>
                <a:cs typeface="Calibri"/>
              </a:rPr>
              <a:t>συστήματος</a:t>
            </a:r>
            <a:r>
              <a:rPr sz="800" i="1" spc="2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55" dirty="0">
                <a:solidFill>
                  <a:srgbClr val="BF0000"/>
                </a:solidFill>
                <a:latin typeface="Calibri"/>
                <a:cs typeface="Calibri"/>
              </a:rPr>
              <a:t>με</a:t>
            </a:r>
            <a:r>
              <a:rPr sz="800" i="1" spc="2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σκοπό</a:t>
            </a:r>
            <a:r>
              <a:rPr sz="800" i="1" spc="210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την</a:t>
            </a:r>
            <a:r>
              <a:rPr sz="800" i="1" spc="21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παρατήρηση</a:t>
            </a:r>
            <a:r>
              <a:rPr sz="800" i="1" spc="220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(δηλαδή,</a:t>
            </a:r>
            <a:r>
              <a:rPr sz="800" i="1" spc="215" dirty="0">
                <a:latin typeface="Calibri"/>
                <a:cs typeface="Calibri"/>
              </a:rPr>
              <a:t> </a:t>
            </a:r>
            <a:r>
              <a:rPr sz="800" i="1" spc="50" dirty="0">
                <a:latin typeface="Calibri"/>
                <a:cs typeface="Calibri"/>
              </a:rPr>
              <a:t>την</a:t>
            </a:r>
            <a:r>
              <a:rPr sz="800" i="1" spc="21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επίγνωση)</a:t>
            </a:r>
            <a:r>
              <a:rPr sz="800" i="1" spc="215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προσπαθειών </a:t>
            </a:r>
            <a:r>
              <a:rPr sz="800" i="1" spc="6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πρόσβασης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σε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πόρους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του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συστήματος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με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ανεξουσιοδοτημένο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τρόπο"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35" dirty="0">
                <a:latin typeface="Calibri"/>
                <a:cs typeface="Calibri"/>
              </a:rPr>
              <a:t>-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60" dirty="0">
                <a:latin typeface="Calibri"/>
                <a:cs typeface="Calibri"/>
              </a:rPr>
              <a:t>RFC</a:t>
            </a:r>
            <a:r>
              <a:rPr sz="800" i="1" spc="20" dirty="0">
                <a:latin typeface="Calibri"/>
                <a:cs typeface="Calibri"/>
              </a:rPr>
              <a:t> </a:t>
            </a:r>
            <a:r>
              <a:rPr sz="800" i="1" spc="55" dirty="0">
                <a:latin typeface="Calibri"/>
                <a:cs typeface="Calibri"/>
              </a:rPr>
              <a:t>4949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526655" y="2227262"/>
            <a:ext cx="4641215" cy="1223010"/>
            <a:chOff x="7526655" y="2227262"/>
            <a:chExt cx="4641215" cy="1223010"/>
          </a:xfrm>
        </p:grpSpPr>
        <p:sp>
          <p:nvSpPr>
            <p:cNvPr id="25" name="object 25"/>
            <p:cNvSpPr/>
            <p:nvPr/>
          </p:nvSpPr>
          <p:spPr>
            <a:xfrm>
              <a:off x="7547292" y="2247900"/>
              <a:ext cx="4599940" cy="1181735"/>
            </a:xfrm>
            <a:custGeom>
              <a:avLst/>
              <a:gdLst/>
              <a:ahLst/>
              <a:cxnLst/>
              <a:rect l="l" t="t" r="r" b="b"/>
              <a:pathLst>
                <a:path w="4599940" h="1181735">
                  <a:moveTo>
                    <a:pt x="4599940" y="0"/>
                  </a:moveTo>
                  <a:lnTo>
                    <a:pt x="0" y="0"/>
                  </a:lnTo>
                  <a:lnTo>
                    <a:pt x="0" y="1181735"/>
                  </a:lnTo>
                  <a:lnTo>
                    <a:pt x="4599940" y="1181735"/>
                  </a:lnTo>
                  <a:lnTo>
                    <a:pt x="4599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47292" y="2247900"/>
              <a:ext cx="4599940" cy="1181735"/>
            </a:xfrm>
            <a:custGeom>
              <a:avLst/>
              <a:gdLst/>
              <a:ahLst/>
              <a:cxnLst/>
              <a:rect l="l" t="t" r="r" b="b"/>
              <a:pathLst>
                <a:path w="4599940" h="1181735">
                  <a:moveTo>
                    <a:pt x="0" y="0"/>
                  </a:moveTo>
                  <a:lnTo>
                    <a:pt x="4599940" y="0"/>
                  </a:lnTo>
                  <a:lnTo>
                    <a:pt x="4599940" y="1181735"/>
                  </a:lnTo>
                  <a:lnTo>
                    <a:pt x="0" y="1181735"/>
                  </a:lnTo>
                  <a:lnTo>
                    <a:pt x="0" y="0"/>
                  </a:lnTo>
                </a:path>
              </a:pathLst>
            </a:custGeom>
            <a:ln w="41275">
              <a:solidFill>
                <a:srgbClr val="B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567930" y="2277109"/>
            <a:ext cx="4558665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9690" indent="635" algn="ctr">
              <a:lnSpc>
                <a:spcPct val="100000"/>
              </a:lnSpc>
              <a:spcBef>
                <a:spcPts val="100"/>
              </a:spcBef>
            </a:pPr>
            <a:r>
              <a:rPr sz="900" spc="75" dirty="0">
                <a:latin typeface="Calibri"/>
                <a:cs typeface="Calibri"/>
              </a:rPr>
              <a:t>Όπως </a:t>
            </a:r>
            <a:r>
              <a:rPr sz="900" spc="50" dirty="0">
                <a:latin typeface="Calibri"/>
                <a:cs typeface="Calibri"/>
              </a:rPr>
              <a:t>γίνεται </a:t>
            </a:r>
            <a:r>
              <a:rPr sz="900" spc="55" dirty="0">
                <a:latin typeface="Calibri"/>
                <a:cs typeface="Calibri"/>
              </a:rPr>
              <a:t>αντιληπτό, </a:t>
            </a:r>
            <a:r>
              <a:rPr sz="900" spc="60" dirty="0">
                <a:latin typeface="Calibri"/>
                <a:cs typeface="Calibri"/>
              </a:rPr>
              <a:t>ορισμοί έχουν </a:t>
            </a:r>
            <a:r>
              <a:rPr sz="900" spc="75" dirty="0">
                <a:latin typeface="Calibri"/>
                <a:cs typeface="Calibri"/>
              </a:rPr>
              <a:t>ως </a:t>
            </a:r>
            <a:r>
              <a:rPr sz="900" spc="55" dirty="0">
                <a:latin typeface="Calibri"/>
                <a:cs typeface="Calibri"/>
              </a:rPr>
              <a:t>κοινό στοιχείο </a:t>
            </a:r>
            <a:r>
              <a:rPr sz="900" spc="45" dirty="0">
                <a:latin typeface="Calibri"/>
                <a:cs typeface="Calibri"/>
              </a:rPr>
              <a:t>τις λέξεις: 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BF0000"/>
                </a:solidFill>
                <a:latin typeface="Calibri"/>
                <a:cs typeface="Calibri"/>
              </a:rPr>
              <a:t>"παρακολούθηση"</a:t>
            </a:r>
            <a:r>
              <a:rPr sz="900" b="1" spc="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BF0000"/>
                </a:solidFill>
                <a:latin typeface="Calibri"/>
                <a:cs typeface="Calibri"/>
              </a:rPr>
              <a:t>"ανάλυση"</a:t>
            </a:r>
            <a:r>
              <a:rPr sz="900" b="1" spc="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BF0000"/>
                </a:solidFill>
                <a:latin typeface="Calibri"/>
                <a:cs typeface="Calibri"/>
              </a:rPr>
              <a:t>των</a:t>
            </a:r>
            <a:r>
              <a:rPr sz="90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συμβάντων</a:t>
            </a:r>
            <a:r>
              <a:rPr sz="900" b="1" spc="60" dirty="0">
                <a:solidFill>
                  <a:srgbClr val="BF0000"/>
                </a:solidFill>
                <a:latin typeface="Calibri"/>
                <a:cs typeface="Calibri"/>
              </a:rPr>
              <a:t>,</a:t>
            </a:r>
            <a:r>
              <a:rPr sz="90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BF0000"/>
                </a:solidFill>
                <a:latin typeface="Calibri"/>
                <a:cs typeface="Calibri"/>
              </a:rPr>
              <a:t>τόσο</a:t>
            </a:r>
            <a:r>
              <a:rPr sz="90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65" dirty="0">
                <a:solidFill>
                  <a:srgbClr val="BF0000"/>
                </a:solidFill>
                <a:latin typeface="Calibri"/>
                <a:cs typeface="Calibri"/>
              </a:rPr>
              <a:t>σε</a:t>
            </a:r>
            <a:r>
              <a:rPr sz="900" b="1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επίπεδο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δικτύου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όσο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και </a:t>
            </a:r>
            <a:r>
              <a:rPr sz="900" spc="65" dirty="0">
                <a:latin typeface="Calibri"/>
                <a:cs typeface="Calibri"/>
              </a:rPr>
              <a:t>σε </a:t>
            </a:r>
            <a:r>
              <a:rPr sz="900" spc="60" dirty="0">
                <a:latin typeface="Calibri"/>
                <a:cs typeface="Calibri"/>
              </a:rPr>
              <a:t>ακραία σημεία </a:t>
            </a:r>
            <a:r>
              <a:rPr sz="900" spc="45" dirty="0">
                <a:latin typeface="Calibri"/>
                <a:cs typeface="Calibri"/>
              </a:rPr>
              <a:t>(π.χ. </a:t>
            </a:r>
            <a:r>
              <a:rPr sz="900" spc="65" dirty="0">
                <a:latin typeface="Calibri"/>
                <a:cs typeface="Calibri"/>
              </a:rPr>
              <a:t>HMI, </a:t>
            </a:r>
            <a:r>
              <a:rPr sz="900" spc="55" dirty="0">
                <a:latin typeface="Calibri"/>
                <a:cs typeface="Calibri"/>
              </a:rPr>
              <a:t>ελεγκτές, (επ)αισθητήρες, 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διακομιστές/εξυπηρετητές,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πύλες,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δρομολογητές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45" dirty="0">
                <a:latin typeface="Calibri"/>
                <a:cs typeface="Calibri"/>
              </a:rPr>
              <a:t>κ.λπ.).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4671695" cy="6878955"/>
            <a:chOff x="6884987" y="0"/>
            <a:chExt cx="4671695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1550" y="991870"/>
              <a:ext cx="1694815" cy="169513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8293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>
                <a:solidFill>
                  <a:srgbClr val="000000"/>
                </a:solidFill>
                <a:latin typeface="Times New Roman"/>
                <a:cs typeface="Times New Roman"/>
              </a:rPr>
              <a:t>Σ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τ</a:t>
            </a:r>
            <a:r>
              <a:rPr spc="125" dirty="0">
                <a:solidFill>
                  <a:srgbClr val="000000"/>
                </a:solidFill>
                <a:latin typeface="Times New Roman"/>
                <a:cs typeface="Times New Roman"/>
              </a:rPr>
              <a:t>ό</a:t>
            </a:r>
            <a:r>
              <a:rPr spc="114" dirty="0">
                <a:solidFill>
                  <a:srgbClr val="000000"/>
                </a:solidFill>
                <a:latin typeface="Times New Roman"/>
                <a:cs typeface="Times New Roman"/>
              </a:rPr>
              <a:t>χ</a:t>
            </a:r>
            <a:r>
              <a:rPr spc="125" dirty="0">
                <a:solidFill>
                  <a:srgbClr val="000000"/>
                </a:solidFill>
                <a:latin typeface="Times New Roman"/>
                <a:cs typeface="Times New Roman"/>
              </a:rPr>
              <a:t>ο</a:t>
            </a:r>
            <a:r>
              <a:rPr spc="30" dirty="0">
                <a:solidFill>
                  <a:srgbClr val="000000"/>
                </a:solidFill>
                <a:latin typeface="Times New Roman"/>
                <a:cs typeface="Times New Roman"/>
              </a:rPr>
              <a:t>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5494" y="1394142"/>
            <a:ext cx="4658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Calibri"/>
                <a:cs typeface="Calibri"/>
              </a:rPr>
              <a:t>Στο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τέλος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αυτής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της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συνεδρίας,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θα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πρέπει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είστε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σε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θέση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40" dirty="0">
                <a:latin typeface="Calibri"/>
                <a:cs typeface="Calibri"/>
              </a:rPr>
              <a:t> ...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2194" y="2151697"/>
            <a:ext cx="533146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  <a:tabLst>
                <a:tab pos="354965" algn="l"/>
              </a:tabLst>
            </a:pPr>
            <a:r>
              <a:rPr sz="1800" spc="-5" dirty="0">
                <a:latin typeface="Calibri"/>
                <a:cs typeface="Calibri"/>
              </a:rPr>
              <a:t>1.	</a:t>
            </a:r>
            <a:r>
              <a:rPr sz="1200" spc="85" dirty="0">
                <a:latin typeface="Calibri"/>
                <a:cs typeface="Calibri"/>
              </a:rPr>
              <a:t>Περιγραφή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των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διαφόρων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πληροφοριών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συμβάντων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ασφαλείας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2194" y="2832417"/>
            <a:ext cx="8978265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  <a:tabLst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2.	</a:t>
            </a:r>
            <a:r>
              <a:rPr sz="1200" b="1" spc="85" dirty="0">
                <a:latin typeface="Calibri"/>
                <a:cs typeface="Calibri"/>
              </a:rPr>
              <a:t>Συνδέστε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τους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διάφορους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τύπους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πληροφοριών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συμβάντων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ασφαλείας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με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εργαλεία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που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παράγουν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π.χ.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οι</a:t>
            </a:r>
            <a:endParaRPr sz="1200">
              <a:latin typeface="Calibri"/>
              <a:cs typeface="Calibri"/>
            </a:endParaRPr>
          </a:p>
          <a:p>
            <a:pPr marL="356235">
              <a:lnSpc>
                <a:spcPts val="1370"/>
              </a:lnSpc>
            </a:pPr>
            <a:r>
              <a:rPr sz="1200" spc="75" dirty="0">
                <a:latin typeface="Calibri"/>
                <a:cs typeface="Calibri"/>
              </a:rPr>
              <a:t>ειδοποιήσεις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ανίχνευσης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επιθέσεων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προέρχονται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από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IDS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(Intrusion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Detection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System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-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Σύστημα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ανίχνευσης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εισβολών)</a:t>
            </a:r>
            <a:endParaRPr sz="1200">
              <a:latin typeface="Calibri"/>
              <a:cs typeface="Calibri"/>
            </a:endParaRPr>
          </a:p>
          <a:p>
            <a:pPr marL="356235">
              <a:lnSpc>
                <a:spcPts val="1435"/>
              </a:lnSpc>
            </a:pPr>
            <a:r>
              <a:rPr sz="1200" spc="65" dirty="0">
                <a:latin typeface="Calibri"/>
                <a:cs typeface="Calibri"/>
              </a:rPr>
              <a:t>κ.λπ.)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2194" y="3878579"/>
            <a:ext cx="945515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3.	</a:t>
            </a:r>
            <a:r>
              <a:rPr sz="1200" spc="80" dirty="0">
                <a:latin typeface="Calibri"/>
                <a:cs typeface="Calibri"/>
              </a:rPr>
              <a:t>Εξηγήστε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τις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προκλήσεις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της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διαχείρισης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πληροφοριών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συμβάντων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ασφαλείας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πώς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οι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λύσεις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SIEM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διευθυνσιοδοτούν</a:t>
            </a:r>
            <a:endParaRPr sz="1200">
              <a:latin typeface="Calibri"/>
              <a:cs typeface="Calibri"/>
            </a:endParaRPr>
          </a:p>
          <a:p>
            <a:pPr marL="356235">
              <a:lnSpc>
                <a:spcPts val="1375"/>
              </a:lnSpc>
            </a:pPr>
            <a:r>
              <a:rPr sz="1200" spc="80" dirty="0">
                <a:latin typeface="Calibri"/>
                <a:cs typeface="Calibri"/>
              </a:rPr>
              <a:t>αυτές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τις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προκλήσεις,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δηλαδή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περιγράψτε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τον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σκοπό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τους.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2194" y="4742815"/>
            <a:ext cx="533527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  <a:tabLst>
                <a:tab pos="354965" algn="l"/>
              </a:tabLst>
            </a:pPr>
            <a:r>
              <a:rPr sz="1800" b="1" spc="-5" dirty="0">
                <a:latin typeface="Calibri"/>
                <a:cs typeface="Calibri"/>
              </a:rPr>
              <a:t>4.	</a:t>
            </a:r>
            <a:r>
              <a:rPr sz="1200" b="1" spc="55" dirty="0">
                <a:latin typeface="Calibri"/>
                <a:cs typeface="Calibri"/>
              </a:rPr>
              <a:t>Περιγράψτε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τη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λειτουργικότητα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που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παρέχουν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συνήθως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οι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λύσεις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SIEM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2194" y="5423534"/>
            <a:ext cx="846645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5.	</a:t>
            </a:r>
            <a:r>
              <a:rPr sz="1200" spc="105" dirty="0">
                <a:latin typeface="Calibri"/>
                <a:cs typeface="Calibri"/>
              </a:rPr>
              <a:t>Να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αναφέρετε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τις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κύριες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λύσεις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SIEM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που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είναι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διαθέσιμες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στην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αγορά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(εμπορικές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και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ανοικτού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κώδικα)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και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τα</a:t>
            </a:r>
            <a:endParaRPr sz="1200">
              <a:latin typeface="Calibri"/>
              <a:cs typeface="Calibri"/>
            </a:endParaRPr>
          </a:p>
          <a:p>
            <a:pPr marL="356235">
              <a:lnSpc>
                <a:spcPts val="1375"/>
              </a:lnSpc>
            </a:pPr>
            <a:r>
              <a:rPr sz="1200" spc="80" dirty="0">
                <a:latin typeface="Calibri"/>
                <a:cs typeface="Calibri"/>
              </a:rPr>
              <a:t>χαρακτηριστικά/χαρακτηριστικά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τους.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43309" y="5816600"/>
            <a:ext cx="755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5" dirty="0">
                <a:latin typeface="Calibri"/>
                <a:cs typeface="Calibri"/>
              </a:rPr>
              <a:t>5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540" y="4759"/>
            <a:ext cx="5839460" cy="6853555"/>
            <a:chOff x="6352540" y="4759"/>
            <a:chExt cx="5839460" cy="6853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540" y="4759"/>
              <a:ext cx="5839460" cy="68532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90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8880" y="6167119"/>
              <a:ext cx="3294379" cy="612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993630" y="1652587"/>
              <a:ext cx="1704339" cy="1616710"/>
            </a:xfrm>
            <a:custGeom>
              <a:avLst/>
              <a:gdLst/>
              <a:ahLst/>
              <a:cxnLst/>
              <a:rect l="l" t="t" r="r" b="b"/>
              <a:pathLst>
                <a:path w="1704340" h="1616710">
                  <a:moveTo>
                    <a:pt x="445135" y="317"/>
                  </a:moveTo>
                  <a:lnTo>
                    <a:pt x="399097" y="635"/>
                  </a:lnTo>
                  <a:lnTo>
                    <a:pt x="353695" y="6985"/>
                  </a:lnTo>
                  <a:lnTo>
                    <a:pt x="309562" y="18732"/>
                  </a:lnTo>
                  <a:lnTo>
                    <a:pt x="267017" y="35877"/>
                  </a:lnTo>
                  <a:lnTo>
                    <a:pt x="226377" y="57467"/>
                  </a:lnTo>
                  <a:lnTo>
                    <a:pt x="188277" y="83502"/>
                  </a:lnTo>
                  <a:lnTo>
                    <a:pt x="152400" y="113029"/>
                  </a:lnTo>
                  <a:lnTo>
                    <a:pt x="119379" y="145732"/>
                  </a:lnTo>
                  <a:lnTo>
                    <a:pt x="89852" y="181292"/>
                  </a:lnTo>
                  <a:lnTo>
                    <a:pt x="63817" y="219392"/>
                  </a:lnTo>
                  <a:lnTo>
                    <a:pt x="41910" y="259397"/>
                  </a:lnTo>
                  <a:lnTo>
                    <a:pt x="22225" y="306704"/>
                  </a:lnTo>
                  <a:lnTo>
                    <a:pt x="8890" y="354647"/>
                  </a:lnTo>
                  <a:lnTo>
                    <a:pt x="1904" y="403225"/>
                  </a:lnTo>
                  <a:lnTo>
                    <a:pt x="0" y="452120"/>
                  </a:lnTo>
                  <a:lnTo>
                    <a:pt x="3175" y="501014"/>
                  </a:lnTo>
                  <a:lnTo>
                    <a:pt x="10795" y="549910"/>
                  </a:lnTo>
                  <a:lnTo>
                    <a:pt x="22225" y="598170"/>
                  </a:lnTo>
                  <a:lnTo>
                    <a:pt x="37465" y="645795"/>
                  </a:lnTo>
                  <a:lnTo>
                    <a:pt x="55245" y="692785"/>
                  </a:lnTo>
                  <a:lnTo>
                    <a:pt x="75565" y="738504"/>
                  </a:lnTo>
                  <a:lnTo>
                    <a:pt x="97790" y="782954"/>
                  </a:lnTo>
                  <a:lnTo>
                    <a:pt x="121602" y="826135"/>
                  </a:lnTo>
                  <a:lnTo>
                    <a:pt x="147320" y="869632"/>
                  </a:lnTo>
                  <a:lnTo>
                    <a:pt x="174307" y="912177"/>
                  </a:lnTo>
                  <a:lnTo>
                    <a:pt x="202565" y="953770"/>
                  </a:lnTo>
                  <a:lnTo>
                    <a:pt x="232092" y="995045"/>
                  </a:lnTo>
                  <a:lnTo>
                    <a:pt x="262572" y="1035050"/>
                  </a:lnTo>
                  <a:lnTo>
                    <a:pt x="293687" y="1074737"/>
                  </a:lnTo>
                  <a:lnTo>
                    <a:pt x="326072" y="1113472"/>
                  </a:lnTo>
                  <a:lnTo>
                    <a:pt x="358775" y="1151889"/>
                  </a:lnTo>
                  <a:lnTo>
                    <a:pt x="392429" y="1189354"/>
                  </a:lnTo>
                  <a:lnTo>
                    <a:pt x="426720" y="1226502"/>
                  </a:lnTo>
                  <a:lnTo>
                    <a:pt x="461327" y="1262697"/>
                  </a:lnTo>
                  <a:lnTo>
                    <a:pt x="496570" y="1298892"/>
                  </a:lnTo>
                  <a:lnTo>
                    <a:pt x="533717" y="1336357"/>
                  </a:lnTo>
                  <a:lnTo>
                    <a:pt x="571500" y="1373504"/>
                  </a:lnTo>
                  <a:lnTo>
                    <a:pt x="609917" y="1410017"/>
                  </a:lnTo>
                  <a:lnTo>
                    <a:pt x="648970" y="1445895"/>
                  </a:lnTo>
                  <a:lnTo>
                    <a:pt x="688340" y="1481137"/>
                  </a:lnTo>
                  <a:lnTo>
                    <a:pt x="728345" y="1516062"/>
                  </a:lnTo>
                  <a:lnTo>
                    <a:pt x="768985" y="1550352"/>
                  </a:lnTo>
                  <a:lnTo>
                    <a:pt x="809942" y="1583689"/>
                  </a:lnTo>
                  <a:lnTo>
                    <a:pt x="851535" y="1616710"/>
                  </a:lnTo>
                  <a:lnTo>
                    <a:pt x="858520" y="1611312"/>
                  </a:lnTo>
                  <a:lnTo>
                    <a:pt x="899477" y="1578292"/>
                  </a:lnTo>
                  <a:lnTo>
                    <a:pt x="940117" y="1544954"/>
                  </a:lnTo>
                  <a:lnTo>
                    <a:pt x="980122" y="1510982"/>
                  </a:lnTo>
                  <a:lnTo>
                    <a:pt x="1019810" y="1476375"/>
                  </a:lnTo>
                  <a:lnTo>
                    <a:pt x="1058862" y="1441132"/>
                  </a:lnTo>
                  <a:lnTo>
                    <a:pt x="1097279" y="1405572"/>
                  </a:lnTo>
                  <a:lnTo>
                    <a:pt x="1135379" y="1369060"/>
                  </a:lnTo>
                  <a:lnTo>
                    <a:pt x="1208404" y="1297622"/>
                  </a:lnTo>
                  <a:lnTo>
                    <a:pt x="1221104" y="1284922"/>
                  </a:lnTo>
                  <a:lnTo>
                    <a:pt x="778510" y="1284922"/>
                  </a:lnTo>
                  <a:lnTo>
                    <a:pt x="760729" y="1277937"/>
                  </a:lnTo>
                  <a:lnTo>
                    <a:pt x="746442" y="1263967"/>
                  </a:lnTo>
                  <a:lnTo>
                    <a:pt x="742315" y="1258252"/>
                  </a:lnTo>
                  <a:lnTo>
                    <a:pt x="739457" y="1251585"/>
                  </a:lnTo>
                  <a:lnTo>
                    <a:pt x="738187" y="1244600"/>
                  </a:lnTo>
                  <a:lnTo>
                    <a:pt x="734377" y="1227137"/>
                  </a:lnTo>
                  <a:lnTo>
                    <a:pt x="731202" y="1209357"/>
                  </a:lnTo>
                  <a:lnTo>
                    <a:pt x="728345" y="1191895"/>
                  </a:lnTo>
                  <a:lnTo>
                    <a:pt x="725170" y="1174432"/>
                  </a:lnTo>
                  <a:lnTo>
                    <a:pt x="666115" y="860107"/>
                  </a:lnTo>
                  <a:lnTo>
                    <a:pt x="433387" y="860107"/>
                  </a:lnTo>
                  <a:lnTo>
                    <a:pt x="372745" y="859472"/>
                  </a:lnTo>
                  <a:lnTo>
                    <a:pt x="259715" y="859472"/>
                  </a:lnTo>
                  <a:lnTo>
                    <a:pt x="243522" y="834389"/>
                  </a:lnTo>
                  <a:lnTo>
                    <a:pt x="227647" y="809307"/>
                  </a:lnTo>
                  <a:lnTo>
                    <a:pt x="212725" y="784225"/>
                  </a:lnTo>
                  <a:lnTo>
                    <a:pt x="198437" y="759142"/>
                  </a:lnTo>
                  <a:lnTo>
                    <a:pt x="449897" y="757872"/>
                  </a:lnTo>
                  <a:lnTo>
                    <a:pt x="569912" y="397827"/>
                  </a:lnTo>
                  <a:lnTo>
                    <a:pt x="580072" y="370839"/>
                  </a:lnTo>
                  <a:lnTo>
                    <a:pt x="594995" y="346392"/>
                  </a:lnTo>
                  <a:lnTo>
                    <a:pt x="616585" y="332739"/>
                  </a:lnTo>
                  <a:lnTo>
                    <a:pt x="849312" y="332739"/>
                  </a:lnTo>
                  <a:lnTo>
                    <a:pt x="828357" y="293052"/>
                  </a:lnTo>
                  <a:lnTo>
                    <a:pt x="802322" y="250189"/>
                  </a:lnTo>
                  <a:lnTo>
                    <a:pt x="773747" y="208279"/>
                  </a:lnTo>
                  <a:lnTo>
                    <a:pt x="742315" y="168275"/>
                  </a:lnTo>
                  <a:lnTo>
                    <a:pt x="708342" y="130810"/>
                  </a:lnTo>
                  <a:lnTo>
                    <a:pt x="671512" y="96520"/>
                  </a:lnTo>
                  <a:lnTo>
                    <a:pt x="632142" y="66357"/>
                  </a:lnTo>
                  <a:lnTo>
                    <a:pt x="589597" y="40957"/>
                  </a:lnTo>
                  <a:lnTo>
                    <a:pt x="544512" y="21272"/>
                  </a:lnTo>
                  <a:lnTo>
                    <a:pt x="496252" y="7302"/>
                  </a:lnTo>
                  <a:lnTo>
                    <a:pt x="445135" y="317"/>
                  </a:lnTo>
                  <a:close/>
                </a:path>
                <a:path w="1704340" h="1616710">
                  <a:moveTo>
                    <a:pt x="1030287" y="736282"/>
                  </a:moveTo>
                  <a:lnTo>
                    <a:pt x="1012825" y="782320"/>
                  </a:lnTo>
                  <a:lnTo>
                    <a:pt x="926782" y="1012507"/>
                  </a:lnTo>
                  <a:lnTo>
                    <a:pt x="909320" y="1058545"/>
                  </a:lnTo>
                  <a:lnTo>
                    <a:pt x="892175" y="1104582"/>
                  </a:lnTo>
                  <a:lnTo>
                    <a:pt x="874395" y="1150620"/>
                  </a:lnTo>
                  <a:lnTo>
                    <a:pt x="856932" y="1196339"/>
                  </a:lnTo>
                  <a:lnTo>
                    <a:pt x="838835" y="1242377"/>
                  </a:lnTo>
                  <a:lnTo>
                    <a:pt x="835342" y="1252220"/>
                  </a:lnTo>
                  <a:lnTo>
                    <a:pt x="797877" y="1284922"/>
                  </a:lnTo>
                  <a:lnTo>
                    <a:pt x="1221104" y="1284922"/>
                  </a:lnTo>
                  <a:lnTo>
                    <a:pt x="1277937" y="1226502"/>
                  </a:lnTo>
                  <a:lnTo>
                    <a:pt x="1311275" y="1189672"/>
                  </a:lnTo>
                  <a:lnTo>
                    <a:pt x="1344295" y="1152525"/>
                  </a:lnTo>
                  <a:lnTo>
                    <a:pt x="1376362" y="1114425"/>
                  </a:lnTo>
                  <a:lnTo>
                    <a:pt x="1407477" y="1076007"/>
                  </a:lnTo>
                  <a:lnTo>
                    <a:pt x="1423987" y="1054735"/>
                  </a:lnTo>
                  <a:lnTo>
                    <a:pt x="1165542" y="1054735"/>
                  </a:lnTo>
                  <a:lnTo>
                    <a:pt x="1146175" y="1052829"/>
                  </a:lnTo>
                  <a:lnTo>
                    <a:pt x="1114425" y="1022667"/>
                  </a:lnTo>
                  <a:lnTo>
                    <a:pt x="1106487" y="996950"/>
                  </a:lnTo>
                  <a:lnTo>
                    <a:pt x="1066250" y="859472"/>
                  </a:lnTo>
                  <a:lnTo>
                    <a:pt x="1030287" y="736282"/>
                  </a:lnTo>
                  <a:close/>
                </a:path>
                <a:path w="1704340" h="1616710">
                  <a:moveTo>
                    <a:pt x="1618297" y="757237"/>
                  </a:moveTo>
                  <a:lnTo>
                    <a:pt x="1358900" y="757237"/>
                  </a:lnTo>
                  <a:lnTo>
                    <a:pt x="1410335" y="759142"/>
                  </a:lnTo>
                  <a:lnTo>
                    <a:pt x="1503679" y="759142"/>
                  </a:lnTo>
                  <a:lnTo>
                    <a:pt x="1489392" y="784225"/>
                  </a:lnTo>
                  <a:lnTo>
                    <a:pt x="1474470" y="809307"/>
                  </a:lnTo>
                  <a:lnTo>
                    <a:pt x="1458912" y="834389"/>
                  </a:lnTo>
                  <a:lnTo>
                    <a:pt x="1442402" y="859472"/>
                  </a:lnTo>
                  <a:lnTo>
                    <a:pt x="1360804" y="859472"/>
                  </a:lnTo>
                  <a:lnTo>
                    <a:pt x="1329054" y="895032"/>
                  </a:lnTo>
                  <a:lnTo>
                    <a:pt x="1297304" y="931227"/>
                  </a:lnTo>
                  <a:lnTo>
                    <a:pt x="1265237" y="967422"/>
                  </a:lnTo>
                  <a:lnTo>
                    <a:pt x="1232852" y="1002664"/>
                  </a:lnTo>
                  <a:lnTo>
                    <a:pt x="1199515" y="1036954"/>
                  </a:lnTo>
                  <a:lnTo>
                    <a:pt x="1165542" y="1054735"/>
                  </a:lnTo>
                  <a:lnTo>
                    <a:pt x="1423987" y="1054735"/>
                  </a:lnTo>
                  <a:lnTo>
                    <a:pt x="1467802" y="996950"/>
                  </a:lnTo>
                  <a:lnTo>
                    <a:pt x="1497012" y="956627"/>
                  </a:lnTo>
                  <a:lnTo>
                    <a:pt x="1524952" y="915670"/>
                  </a:lnTo>
                  <a:lnTo>
                    <a:pt x="1552257" y="874395"/>
                  </a:lnTo>
                  <a:lnTo>
                    <a:pt x="1577340" y="832802"/>
                  </a:lnTo>
                  <a:lnTo>
                    <a:pt x="1601470" y="789622"/>
                  </a:lnTo>
                  <a:lnTo>
                    <a:pt x="1618297" y="757237"/>
                  </a:lnTo>
                  <a:close/>
                </a:path>
                <a:path w="1704340" h="1616710">
                  <a:moveTo>
                    <a:pt x="849312" y="332739"/>
                  </a:moveTo>
                  <a:lnTo>
                    <a:pt x="616585" y="332739"/>
                  </a:lnTo>
                  <a:lnTo>
                    <a:pt x="647382" y="336550"/>
                  </a:lnTo>
                  <a:lnTo>
                    <a:pt x="664527" y="348614"/>
                  </a:lnTo>
                  <a:lnTo>
                    <a:pt x="674370" y="365442"/>
                  </a:lnTo>
                  <a:lnTo>
                    <a:pt x="679767" y="385127"/>
                  </a:lnTo>
                  <a:lnTo>
                    <a:pt x="683260" y="405129"/>
                  </a:lnTo>
                  <a:lnTo>
                    <a:pt x="771266" y="874395"/>
                  </a:lnTo>
                  <a:lnTo>
                    <a:pt x="804227" y="1050925"/>
                  </a:lnTo>
                  <a:lnTo>
                    <a:pt x="876737" y="859472"/>
                  </a:lnTo>
                  <a:lnTo>
                    <a:pt x="982027" y="581025"/>
                  </a:lnTo>
                  <a:lnTo>
                    <a:pt x="989329" y="562610"/>
                  </a:lnTo>
                  <a:lnTo>
                    <a:pt x="998854" y="546100"/>
                  </a:lnTo>
                  <a:lnTo>
                    <a:pt x="1012190" y="534035"/>
                  </a:lnTo>
                  <a:lnTo>
                    <a:pt x="1032192" y="528002"/>
                  </a:lnTo>
                  <a:lnTo>
                    <a:pt x="1697037" y="528002"/>
                  </a:lnTo>
                  <a:lnTo>
                    <a:pt x="1700529" y="506412"/>
                  </a:lnTo>
                  <a:lnTo>
                    <a:pt x="1704340" y="457200"/>
                  </a:lnTo>
                  <a:lnTo>
                    <a:pt x="1703070" y="407987"/>
                  </a:lnTo>
                  <a:lnTo>
                    <a:pt x="1696085" y="359410"/>
                  </a:lnTo>
                  <a:lnTo>
                    <a:pt x="1689735" y="336550"/>
                  </a:lnTo>
                  <a:lnTo>
                    <a:pt x="851535" y="336550"/>
                  </a:lnTo>
                  <a:lnTo>
                    <a:pt x="849312" y="332739"/>
                  </a:lnTo>
                  <a:close/>
                </a:path>
                <a:path w="1704340" h="1616710">
                  <a:moveTo>
                    <a:pt x="1697037" y="528002"/>
                  </a:moveTo>
                  <a:lnTo>
                    <a:pt x="1032192" y="528002"/>
                  </a:lnTo>
                  <a:lnTo>
                    <a:pt x="1057275" y="531495"/>
                  </a:lnTo>
                  <a:lnTo>
                    <a:pt x="1074102" y="545464"/>
                  </a:lnTo>
                  <a:lnTo>
                    <a:pt x="1084897" y="565785"/>
                  </a:lnTo>
                  <a:lnTo>
                    <a:pt x="1092517" y="588327"/>
                  </a:lnTo>
                  <a:lnTo>
                    <a:pt x="1184592" y="904875"/>
                  </a:lnTo>
                  <a:lnTo>
                    <a:pt x="1245235" y="838200"/>
                  </a:lnTo>
                  <a:lnTo>
                    <a:pt x="1276032" y="801687"/>
                  </a:lnTo>
                  <a:lnTo>
                    <a:pt x="1310004" y="768667"/>
                  </a:lnTo>
                  <a:lnTo>
                    <a:pt x="1358900" y="757237"/>
                  </a:lnTo>
                  <a:lnTo>
                    <a:pt x="1618297" y="757237"/>
                  </a:lnTo>
                  <a:lnTo>
                    <a:pt x="1624329" y="744854"/>
                  </a:lnTo>
                  <a:lnTo>
                    <a:pt x="1645602" y="698817"/>
                  </a:lnTo>
                  <a:lnTo>
                    <a:pt x="1664335" y="651827"/>
                  </a:lnTo>
                  <a:lnTo>
                    <a:pt x="1679892" y="603885"/>
                  </a:lnTo>
                  <a:lnTo>
                    <a:pt x="1692275" y="555307"/>
                  </a:lnTo>
                  <a:lnTo>
                    <a:pt x="1697037" y="528002"/>
                  </a:lnTo>
                  <a:close/>
                </a:path>
                <a:path w="1704340" h="1616710">
                  <a:moveTo>
                    <a:pt x="614045" y="582295"/>
                  </a:moveTo>
                  <a:lnTo>
                    <a:pt x="543242" y="795020"/>
                  </a:lnTo>
                  <a:lnTo>
                    <a:pt x="524827" y="837564"/>
                  </a:lnTo>
                  <a:lnTo>
                    <a:pt x="483235" y="859472"/>
                  </a:lnTo>
                  <a:lnTo>
                    <a:pt x="455612" y="860107"/>
                  </a:lnTo>
                  <a:lnTo>
                    <a:pt x="666115" y="860107"/>
                  </a:lnTo>
                  <a:lnTo>
                    <a:pt x="614045" y="582295"/>
                  </a:lnTo>
                  <a:close/>
                </a:path>
                <a:path w="1704340" h="1616710">
                  <a:moveTo>
                    <a:pt x="1262062" y="0"/>
                  </a:moveTo>
                  <a:lnTo>
                    <a:pt x="1215390" y="5397"/>
                  </a:lnTo>
                  <a:lnTo>
                    <a:pt x="1171257" y="16510"/>
                  </a:lnTo>
                  <a:lnTo>
                    <a:pt x="1129029" y="33337"/>
                  </a:lnTo>
                  <a:lnTo>
                    <a:pt x="1089025" y="55245"/>
                  </a:lnTo>
                  <a:lnTo>
                    <a:pt x="1051242" y="81279"/>
                  </a:lnTo>
                  <a:lnTo>
                    <a:pt x="1016000" y="111125"/>
                  </a:lnTo>
                  <a:lnTo>
                    <a:pt x="982662" y="144145"/>
                  </a:lnTo>
                  <a:lnTo>
                    <a:pt x="951865" y="179704"/>
                  </a:lnTo>
                  <a:lnTo>
                    <a:pt x="923290" y="217170"/>
                  </a:lnTo>
                  <a:lnTo>
                    <a:pt x="896937" y="256539"/>
                  </a:lnTo>
                  <a:lnTo>
                    <a:pt x="873125" y="296227"/>
                  </a:lnTo>
                  <a:lnTo>
                    <a:pt x="851535" y="336550"/>
                  </a:lnTo>
                  <a:lnTo>
                    <a:pt x="1689735" y="336550"/>
                  </a:lnTo>
                  <a:lnTo>
                    <a:pt x="1665922" y="268604"/>
                  </a:lnTo>
                  <a:lnTo>
                    <a:pt x="1644650" y="227647"/>
                  </a:lnTo>
                  <a:lnTo>
                    <a:pt x="1619250" y="188595"/>
                  </a:lnTo>
                  <a:lnTo>
                    <a:pt x="1590357" y="152082"/>
                  </a:lnTo>
                  <a:lnTo>
                    <a:pt x="1557972" y="118427"/>
                  </a:lnTo>
                  <a:lnTo>
                    <a:pt x="1522412" y="88264"/>
                  </a:lnTo>
                  <a:lnTo>
                    <a:pt x="1484312" y="61595"/>
                  </a:lnTo>
                  <a:lnTo>
                    <a:pt x="1443672" y="39370"/>
                  </a:lnTo>
                  <a:lnTo>
                    <a:pt x="1400810" y="21589"/>
                  </a:lnTo>
                  <a:lnTo>
                    <a:pt x="1356360" y="8572"/>
                  </a:lnTo>
                  <a:lnTo>
                    <a:pt x="1310640" y="1270"/>
                  </a:lnTo>
                  <a:lnTo>
                    <a:pt x="1262062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77095" y="2673667"/>
              <a:ext cx="997585" cy="1300480"/>
            </a:xfrm>
            <a:custGeom>
              <a:avLst/>
              <a:gdLst/>
              <a:ahLst/>
              <a:cxnLst/>
              <a:rect l="l" t="t" r="r" b="b"/>
              <a:pathLst>
                <a:path w="997584" h="1300479">
                  <a:moveTo>
                    <a:pt x="498792" y="0"/>
                  </a:moveTo>
                  <a:lnTo>
                    <a:pt x="451802" y="2857"/>
                  </a:lnTo>
                  <a:lnTo>
                    <a:pt x="406717" y="11430"/>
                  </a:lnTo>
                  <a:lnTo>
                    <a:pt x="363537" y="25082"/>
                  </a:lnTo>
                  <a:lnTo>
                    <a:pt x="322897" y="43815"/>
                  </a:lnTo>
                  <a:lnTo>
                    <a:pt x="285114" y="66992"/>
                  </a:lnTo>
                  <a:lnTo>
                    <a:pt x="250189" y="94297"/>
                  </a:lnTo>
                  <a:lnTo>
                    <a:pt x="219075" y="125730"/>
                  </a:lnTo>
                  <a:lnTo>
                    <a:pt x="191770" y="160337"/>
                  </a:lnTo>
                  <a:lnTo>
                    <a:pt x="168592" y="198120"/>
                  </a:lnTo>
                  <a:lnTo>
                    <a:pt x="149859" y="238760"/>
                  </a:lnTo>
                  <a:lnTo>
                    <a:pt x="136207" y="281940"/>
                  </a:lnTo>
                  <a:lnTo>
                    <a:pt x="127634" y="327025"/>
                  </a:lnTo>
                  <a:lnTo>
                    <a:pt x="124777" y="374015"/>
                  </a:lnTo>
                  <a:lnTo>
                    <a:pt x="124777" y="578802"/>
                  </a:lnTo>
                  <a:lnTo>
                    <a:pt x="0" y="587692"/>
                  </a:lnTo>
                  <a:lnTo>
                    <a:pt x="0" y="1264602"/>
                  </a:lnTo>
                  <a:lnTo>
                    <a:pt x="498792" y="1300162"/>
                  </a:lnTo>
                  <a:lnTo>
                    <a:pt x="997267" y="1264602"/>
                  </a:lnTo>
                  <a:lnTo>
                    <a:pt x="997267" y="1122045"/>
                  </a:lnTo>
                  <a:lnTo>
                    <a:pt x="463232" y="1122045"/>
                  </a:lnTo>
                  <a:lnTo>
                    <a:pt x="463232" y="1027747"/>
                  </a:lnTo>
                  <a:lnTo>
                    <a:pt x="434657" y="1012825"/>
                  </a:lnTo>
                  <a:lnTo>
                    <a:pt x="412114" y="989647"/>
                  </a:lnTo>
                  <a:lnTo>
                    <a:pt x="397192" y="960437"/>
                  </a:lnTo>
                  <a:lnTo>
                    <a:pt x="391795" y="926147"/>
                  </a:lnTo>
                  <a:lnTo>
                    <a:pt x="400367" y="884872"/>
                  </a:lnTo>
                  <a:lnTo>
                    <a:pt x="423227" y="850900"/>
                  </a:lnTo>
                  <a:lnTo>
                    <a:pt x="457200" y="827722"/>
                  </a:lnTo>
                  <a:lnTo>
                    <a:pt x="498792" y="819467"/>
                  </a:lnTo>
                  <a:lnTo>
                    <a:pt x="997267" y="819467"/>
                  </a:lnTo>
                  <a:lnTo>
                    <a:pt x="997267" y="587692"/>
                  </a:lnTo>
                  <a:lnTo>
                    <a:pt x="872807" y="578802"/>
                  </a:lnTo>
                  <a:lnTo>
                    <a:pt x="872807" y="571817"/>
                  </a:lnTo>
                  <a:lnTo>
                    <a:pt x="231457" y="571817"/>
                  </a:lnTo>
                  <a:lnTo>
                    <a:pt x="231457" y="374015"/>
                  </a:lnTo>
                  <a:lnTo>
                    <a:pt x="235584" y="327025"/>
                  </a:lnTo>
                  <a:lnTo>
                    <a:pt x="248284" y="280670"/>
                  </a:lnTo>
                  <a:lnTo>
                    <a:pt x="267970" y="239077"/>
                  </a:lnTo>
                  <a:lnTo>
                    <a:pt x="294322" y="201930"/>
                  </a:lnTo>
                  <a:lnTo>
                    <a:pt x="326389" y="169545"/>
                  </a:lnTo>
                  <a:lnTo>
                    <a:pt x="363854" y="143192"/>
                  </a:lnTo>
                  <a:lnTo>
                    <a:pt x="405447" y="123507"/>
                  </a:lnTo>
                  <a:lnTo>
                    <a:pt x="450532" y="111125"/>
                  </a:lnTo>
                  <a:lnTo>
                    <a:pt x="498792" y="106997"/>
                  </a:lnTo>
                  <a:lnTo>
                    <a:pt x="759459" y="106997"/>
                  </a:lnTo>
                  <a:lnTo>
                    <a:pt x="747077" y="94297"/>
                  </a:lnTo>
                  <a:lnTo>
                    <a:pt x="712470" y="66992"/>
                  </a:lnTo>
                  <a:lnTo>
                    <a:pt x="674687" y="43815"/>
                  </a:lnTo>
                  <a:lnTo>
                    <a:pt x="633729" y="25082"/>
                  </a:lnTo>
                  <a:lnTo>
                    <a:pt x="590867" y="11430"/>
                  </a:lnTo>
                  <a:lnTo>
                    <a:pt x="545464" y="2857"/>
                  </a:lnTo>
                  <a:lnTo>
                    <a:pt x="498792" y="0"/>
                  </a:lnTo>
                  <a:close/>
                </a:path>
                <a:path w="997584" h="1300479">
                  <a:moveTo>
                    <a:pt x="997267" y="819467"/>
                  </a:moveTo>
                  <a:lnTo>
                    <a:pt x="498792" y="819467"/>
                  </a:lnTo>
                  <a:lnTo>
                    <a:pt x="540067" y="827722"/>
                  </a:lnTo>
                  <a:lnTo>
                    <a:pt x="574039" y="850900"/>
                  </a:lnTo>
                  <a:lnTo>
                    <a:pt x="597217" y="884872"/>
                  </a:lnTo>
                  <a:lnTo>
                    <a:pt x="605472" y="926147"/>
                  </a:lnTo>
                  <a:lnTo>
                    <a:pt x="600075" y="959485"/>
                  </a:lnTo>
                  <a:lnTo>
                    <a:pt x="585152" y="988377"/>
                  </a:lnTo>
                  <a:lnTo>
                    <a:pt x="562609" y="1011555"/>
                  </a:lnTo>
                  <a:lnTo>
                    <a:pt x="534352" y="1027747"/>
                  </a:lnTo>
                  <a:lnTo>
                    <a:pt x="534352" y="1122045"/>
                  </a:lnTo>
                  <a:lnTo>
                    <a:pt x="997267" y="1122045"/>
                  </a:lnTo>
                  <a:lnTo>
                    <a:pt x="997267" y="819467"/>
                  </a:lnTo>
                  <a:close/>
                </a:path>
                <a:path w="997584" h="1300479">
                  <a:moveTo>
                    <a:pt x="498792" y="552132"/>
                  </a:moveTo>
                  <a:lnTo>
                    <a:pt x="231457" y="571817"/>
                  </a:lnTo>
                  <a:lnTo>
                    <a:pt x="765809" y="571817"/>
                  </a:lnTo>
                  <a:lnTo>
                    <a:pt x="498792" y="552132"/>
                  </a:lnTo>
                  <a:close/>
                </a:path>
                <a:path w="997584" h="1300479">
                  <a:moveTo>
                    <a:pt x="759459" y="106997"/>
                  </a:moveTo>
                  <a:lnTo>
                    <a:pt x="498792" y="106997"/>
                  </a:lnTo>
                  <a:lnTo>
                    <a:pt x="546734" y="111125"/>
                  </a:lnTo>
                  <a:lnTo>
                    <a:pt x="592137" y="123507"/>
                  </a:lnTo>
                  <a:lnTo>
                    <a:pt x="633729" y="143192"/>
                  </a:lnTo>
                  <a:lnTo>
                    <a:pt x="670877" y="169545"/>
                  </a:lnTo>
                  <a:lnTo>
                    <a:pt x="702945" y="201930"/>
                  </a:lnTo>
                  <a:lnTo>
                    <a:pt x="729297" y="239077"/>
                  </a:lnTo>
                  <a:lnTo>
                    <a:pt x="749300" y="280670"/>
                  </a:lnTo>
                  <a:lnTo>
                    <a:pt x="761682" y="326072"/>
                  </a:lnTo>
                  <a:lnTo>
                    <a:pt x="765809" y="374015"/>
                  </a:lnTo>
                  <a:lnTo>
                    <a:pt x="765809" y="571817"/>
                  </a:lnTo>
                  <a:lnTo>
                    <a:pt x="872807" y="571817"/>
                  </a:lnTo>
                  <a:lnTo>
                    <a:pt x="872807" y="374015"/>
                  </a:lnTo>
                  <a:lnTo>
                    <a:pt x="869632" y="327025"/>
                  </a:lnTo>
                  <a:lnTo>
                    <a:pt x="861377" y="281940"/>
                  </a:lnTo>
                  <a:lnTo>
                    <a:pt x="847725" y="239077"/>
                  </a:lnTo>
                  <a:lnTo>
                    <a:pt x="828992" y="198120"/>
                  </a:lnTo>
                  <a:lnTo>
                    <a:pt x="805814" y="160337"/>
                  </a:lnTo>
                  <a:lnTo>
                    <a:pt x="778192" y="125730"/>
                  </a:lnTo>
                  <a:lnTo>
                    <a:pt x="759459" y="106997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3552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Παρακολούθηση</a:t>
            </a:r>
            <a:r>
              <a:rPr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65" dirty="0">
                <a:solidFill>
                  <a:srgbClr val="000000"/>
                </a:solidFill>
                <a:latin typeface="Times New Roman"/>
                <a:cs typeface="Times New Roman"/>
              </a:rPr>
              <a:t>ασφαλείας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3884" y="1367472"/>
            <a:ext cx="6773545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None/>
            </a:pPr>
            <a:r>
              <a:rPr lang="el-GR" dirty="0"/>
              <a:t>Η </a:t>
            </a:r>
            <a:r>
              <a:rPr lang="el-GR" b="1" dirty="0"/>
              <a:t>παρακολούθηση (</a:t>
            </a:r>
            <a:r>
              <a:rPr lang="el-GR" b="1" dirty="0" err="1"/>
              <a:t>monitoring</a:t>
            </a:r>
            <a:r>
              <a:rPr lang="el-GR" b="1" dirty="0"/>
              <a:t>)</a:t>
            </a:r>
            <a:r>
              <a:rPr lang="el-GR" dirty="0"/>
              <a:t> είναι απαραίτητη για να διαπιστωθεί αν έχει σημειωθεί </a:t>
            </a:r>
            <a:r>
              <a:rPr lang="el-GR" b="1" dirty="0"/>
              <a:t>παραβίαση ασφάλειας</a:t>
            </a:r>
            <a:r>
              <a:rPr lang="el-GR" dirty="0"/>
              <a:t> ή αν έχει </a:t>
            </a:r>
            <a:r>
              <a:rPr lang="el-GR" b="1" dirty="0"/>
              <a:t>παρακαμφθεί κάποιος μηχανισμός ελέγχου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Οι </a:t>
            </a:r>
            <a:r>
              <a:rPr lang="el-GR" b="1" dirty="0"/>
              <a:t>μηχανισμοί ασφαλείας</a:t>
            </a:r>
            <a:r>
              <a:rPr lang="el-GR" dirty="0"/>
              <a:t> μπορούν να παρέχουν </a:t>
            </a:r>
            <a:r>
              <a:rPr lang="el-GR" b="1" dirty="0"/>
              <a:t>ενδείξεις ύποπτης δραστηριότητας</a:t>
            </a:r>
            <a:r>
              <a:rPr lang="el-GR" dirty="0"/>
              <a:t> από πιθανούς επιτιθέμενους.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Τέτοιες ενδείξεις μπορούν να προέλθουν από: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err="1"/>
              <a:t>Anti-Virus</a:t>
            </a:r>
            <a:r>
              <a:rPr lang="el-GR" b="1" dirty="0"/>
              <a:t> Systems (AVS)</a:t>
            </a:r>
            <a:endParaRPr lang="el-G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 err="1"/>
              <a:t>Syslog</a:t>
            </a:r>
            <a:endParaRPr lang="el-G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Αρχεία καταγραφής (</a:t>
            </a:r>
            <a:r>
              <a:rPr lang="el-GR" b="1" dirty="0" err="1"/>
              <a:t>logs</a:t>
            </a:r>
            <a:r>
              <a:rPr lang="el-GR" b="1" dirty="0"/>
              <a:t>) από </a:t>
            </a:r>
            <a:r>
              <a:rPr lang="el-GR" b="1" dirty="0" err="1"/>
              <a:t>firewalls</a:t>
            </a:r>
            <a:endParaRPr lang="el-G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Συστήματα Ανίχνευσης Εισβολών Δικτύου (NIDS)</a:t>
            </a:r>
            <a:endParaRPr lang="el-G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Συστήματα Ανίχνευσης Εισβολών σε </a:t>
            </a:r>
            <a:r>
              <a:rPr lang="el-GR" b="1" dirty="0" err="1"/>
              <a:t>Hosts</a:t>
            </a:r>
            <a:r>
              <a:rPr lang="el-GR" b="1" dirty="0"/>
              <a:t> (HIDS)</a:t>
            </a:r>
            <a:endParaRPr lang="el-GR" dirty="0"/>
          </a:p>
          <a:p>
            <a:r>
              <a:rPr lang="el-GR" dirty="0"/>
              <a:t>✅ Η </a:t>
            </a:r>
            <a:r>
              <a:rPr lang="el-GR" b="1" dirty="0"/>
              <a:t>συνεχής παρακολούθηση ασφάλειας</a:t>
            </a:r>
            <a:r>
              <a:rPr lang="el-GR" dirty="0"/>
              <a:t> είναι </a:t>
            </a:r>
            <a:r>
              <a:rPr lang="el-GR" b="1" dirty="0"/>
              <a:t>απαραίτητη για την προστασία κρίσιμων συστημάτων</a:t>
            </a:r>
            <a:r>
              <a:rPr lang="el-GR" dirty="0"/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43309" y="6079172"/>
            <a:ext cx="755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5" dirty="0">
                <a:latin typeface="Calibri"/>
                <a:cs typeface="Calibri"/>
              </a:rPr>
              <a:t>6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2660" cy="6878955"/>
            <a:chOff x="0" y="0"/>
            <a:chExt cx="6042660" cy="6878955"/>
          </a:xfrm>
        </p:grpSpPr>
        <p:sp>
          <p:nvSpPr>
            <p:cNvPr id="4" name="object 4"/>
            <p:cNvSpPr/>
            <p:nvPr/>
          </p:nvSpPr>
          <p:spPr>
            <a:xfrm>
              <a:off x="4498340" y="5113972"/>
              <a:ext cx="798195" cy="1739264"/>
            </a:xfrm>
            <a:custGeom>
              <a:avLst/>
              <a:gdLst/>
              <a:ahLst/>
              <a:cxnLst/>
              <a:rect l="l" t="t" r="r" b="b"/>
              <a:pathLst>
                <a:path w="798195" h="1739265">
                  <a:moveTo>
                    <a:pt x="610235" y="0"/>
                  </a:moveTo>
                  <a:lnTo>
                    <a:pt x="561339" y="6667"/>
                  </a:lnTo>
                  <a:lnTo>
                    <a:pt x="516889" y="25400"/>
                  </a:lnTo>
                  <a:lnTo>
                    <a:pt x="478472" y="55244"/>
                  </a:lnTo>
                  <a:lnTo>
                    <a:pt x="448310" y="94614"/>
                  </a:lnTo>
                  <a:lnTo>
                    <a:pt x="428942" y="142239"/>
                  </a:lnTo>
                  <a:lnTo>
                    <a:pt x="0" y="1738947"/>
                  </a:lnTo>
                  <a:lnTo>
                    <a:pt x="27939" y="1738947"/>
                  </a:lnTo>
                  <a:lnTo>
                    <a:pt x="454025" y="148907"/>
                  </a:lnTo>
                  <a:lnTo>
                    <a:pt x="470535" y="107950"/>
                  </a:lnTo>
                  <a:lnTo>
                    <a:pt x="496252" y="74294"/>
                  </a:lnTo>
                  <a:lnTo>
                    <a:pt x="529589" y="48577"/>
                  </a:lnTo>
                  <a:lnTo>
                    <a:pt x="567689" y="32384"/>
                  </a:lnTo>
                  <a:lnTo>
                    <a:pt x="609600" y="26669"/>
                  </a:lnTo>
                  <a:lnTo>
                    <a:pt x="698750" y="26669"/>
                  </a:lnTo>
                  <a:lnTo>
                    <a:pt x="659130" y="6667"/>
                  </a:lnTo>
                  <a:lnTo>
                    <a:pt x="610235" y="0"/>
                  </a:lnTo>
                  <a:close/>
                </a:path>
                <a:path w="798195" h="1739265">
                  <a:moveTo>
                    <a:pt x="698750" y="26669"/>
                  </a:moveTo>
                  <a:lnTo>
                    <a:pt x="609600" y="26669"/>
                  </a:lnTo>
                  <a:lnTo>
                    <a:pt x="652462" y="32384"/>
                  </a:lnTo>
                  <a:lnTo>
                    <a:pt x="709612" y="60959"/>
                  </a:lnTo>
                  <a:lnTo>
                    <a:pt x="750570" y="109537"/>
                  </a:lnTo>
                  <a:lnTo>
                    <a:pt x="770889" y="170497"/>
                  </a:lnTo>
                  <a:lnTo>
                    <a:pt x="771842" y="202882"/>
                  </a:lnTo>
                  <a:lnTo>
                    <a:pt x="766445" y="235584"/>
                  </a:lnTo>
                  <a:lnTo>
                    <a:pt x="362585" y="1738947"/>
                  </a:lnTo>
                  <a:lnTo>
                    <a:pt x="390525" y="1738947"/>
                  </a:lnTo>
                  <a:lnTo>
                    <a:pt x="791527" y="242252"/>
                  </a:lnTo>
                  <a:lnTo>
                    <a:pt x="797877" y="204787"/>
                  </a:lnTo>
                  <a:lnTo>
                    <a:pt x="796607" y="167322"/>
                  </a:lnTo>
                  <a:lnTo>
                    <a:pt x="773112" y="96202"/>
                  </a:lnTo>
                  <a:lnTo>
                    <a:pt x="724535" y="39687"/>
                  </a:lnTo>
                  <a:lnTo>
                    <a:pt x="698750" y="2666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37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39" h="6856730">
                  <a:moveTo>
                    <a:pt x="1818322" y="0"/>
                  </a:moveTo>
                  <a:lnTo>
                    <a:pt x="0" y="685673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7779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35" y="2283142"/>
                  </a:moveTo>
                  <a:lnTo>
                    <a:pt x="1271587" y="2291397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510" y="2389187"/>
                  </a:lnTo>
                  <a:lnTo>
                    <a:pt x="1159510" y="2390457"/>
                  </a:lnTo>
                  <a:lnTo>
                    <a:pt x="819150" y="3658870"/>
                  </a:lnTo>
                  <a:lnTo>
                    <a:pt x="0" y="6836410"/>
                  </a:lnTo>
                  <a:lnTo>
                    <a:pt x="13335" y="6837680"/>
                  </a:lnTo>
                  <a:lnTo>
                    <a:pt x="26670" y="6837680"/>
                  </a:lnTo>
                  <a:lnTo>
                    <a:pt x="843365" y="3664902"/>
                  </a:lnTo>
                  <a:lnTo>
                    <a:pt x="1183322" y="2398077"/>
                  </a:lnTo>
                  <a:lnTo>
                    <a:pt x="1208087" y="2360612"/>
                  </a:lnTo>
                  <a:lnTo>
                    <a:pt x="1241107" y="2332355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680">
                  <a:moveTo>
                    <a:pt x="1417637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4260"/>
                  </a:lnTo>
                  <a:lnTo>
                    <a:pt x="1448435" y="2367280"/>
                  </a:lnTo>
                  <a:lnTo>
                    <a:pt x="1472565" y="2409190"/>
                  </a:lnTo>
                  <a:lnTo>
                    <a:pt x="1483042" y="2456815"/>
                  </a:lnTo>
                  <a:lnTo>
                    <a:pt x="1477962" y="2506662"/>
                  </a:lnTo>
                  <a:lnTo>
                    <a:pt x="1220152" y="3457892"/>
                  </a:lnTo>
                  <a:lnTo>
                    <a:pt x="1214120" y="3493452"/>
                  </a:lnTo>
                  <a:lnTo>
                    <a:pt x="1223010" y="3563620"/>
                  </a:lnTo>
                  <a:lnTo>
                    <a:pt x="1258570" y="3626802"/>
                  </a:lnTo>
                  <a:lnTo>
                    <a:pt x="1314767" y="3670300"/>
                  </a:lnTo>
                  <a:lnTo>
                    <a:pt x="1397635" y="3689350"/>
                  </a:lnTo>
                  <a:lnTo>
                    <a:pt x="1444625" y="3683000"/>
                  </a:lnTo>
                  <a:lnTo>
                    <a:pt x="1487805" y="3664902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600"/>
                  </a:lnTo>
                  <a:lnTo>
                    <a:pt x="1299210" y="3630612"/>
                  </a:lnTo>
                  <a:lnTo>
                    <a:pt x="1259205" y="3584257"/>
                  </a:lnTo>
                  <a:lnTo>
                    <a:pt x="1239202" y="3526155"/>
                  </a:lnTo>
                  <a:lnTo>
                    <a:pt x="1238567" y="3495357"/>
                  </a:lnTo>
                  <a:lnTo>
                    <a:pt x="1243965" y="3464242"/>
                  </a:lnTo>
                  <a:lnTo>
                    <a:pt x="1502092" y="2513012"/>
                  </a:lnTo>
                  <a:lnTo>
                    <a:pt x="1508442" y="2464435"/>
                  </a:lnTo>
                  <a:lnTo>
                    <a:pt x="1502092" y="2417445"/>
                  </a:lnTo>
                  <a:lnTo>
                    <a:pt x="1483995" y="2374265"/>
                  </a:lnTo>
                  <a:lnTo>
                    <a:pt x="1455737" y="2336800"/>
                  </a:lnTo>
                  <a:lnTo>
                    <a:pt x="1418272" y="2307907"/>
                  </a:lnTo>
                  <a:lnTo>
                    <a:pt x="1417637" y="2307590"/>
                  </a:lnTo>
                  <a:close/>
                </a:path>
                <a:path w="2545079" h="6837680">
                  <a:moveTo>
                    <a:pt x="2545080" y="0"/>
                  </a:moveTo>
                  <a:lnTo>
                    <a:pt x="2518410" y="0"/>
                  </a:lnTo>
                  <a:lnTo>
                    <a:pt x="1939290" y="2101215"/>
                  </a:lnTo>
                  <a:lnTo>
                    <a:pt x="1547495" y="3546475"/>
                  </a:lnTo>
                  <a:lnTo>
                    <a:pt x="1526540" y="3592195"/>
                  </a:lnTo>
                  <a:lnTo>
                    <a:pt x="1493520" y="3628072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645"/>
                  </a:lnTo>
                  <a:lnTo>
                    <a:pt x="1554162" y="3599180"/>
                  </a:lnTo>
                  <a:lnTo>
                    <a:pt x="1572895" y="3554095"/>
                  </a:lnTo>
                  <a:lnTo>
                    <a:pt x="1964690" y="2108835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41999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8537" y="2288222"/>
              <a:ext cx="2376170" cy="1828164"/>
            </a:xfrm>
            <a:custGeom>
              <a:avLst/>
              <a:gdLst/>
              <a:ahLst/>
              <a:cxnLst/>
              <a:rect l="l" t="t" r="r" b="b"/>
              <a:pathLst>
                <a:path w="2376170" h="1828164">
                  <a:moveTo>
                    <a:pt x="296862" y="1584007"/>
                  </a:moveTo>
                  <a:lnTo>
                    <a:pt x="251459" y="1587817"/>
                  </a:lnTo>
                  <a:lnTo>
                    <a:pt x="206375" y="1595437"/>
                  </a:lnTo>
                  <a:lnTo>
                    <a:pt x="161925" y="1606550"/>
                  </a:lnTo>
                  <a:lnTo>
                    <a:pt x="90169" y="1632267"/>
                  </a:lnTo>
                  <a:lnTo>
                    <a:pt x="30480" y="1646237"/>
                  </a:lnTo>
                  <a:lnTo>
                    <a:pt x="0" y="1649729"/>
                  </a:lnTo>
                  <a:lnTo>
                    <a:pt x="0" y="1827847"/>
                  </a:lnTo>
                  <a:lnTo>
                    <a:pt x="45719" y="1824354"/>
                  </a:lnTo>
                  <a:lnTo>
                    <a:pt x="90805" y="1816734"/>
                  </a:lnTo>
                  <a:lnTo>
                    <a:pt x="134937" y="1805304"/>
                  </a:lnTo>
                  <a:lnTo>
                    <a:pt x="236537" y="1770379"/>
                  </a:lnTo>
                  <a:lnTo>
                    <a:pt x="296862" y="1760537"/>
                  </a:lnTo>
                  <a:lnTo>
                    <a:pt x="2376170" y="1760537"/>
                  </a:lnTo>
                  <a:lnTo>
                    <a:pt x="2376170" y="1649729"/>
                  </a:lnTo>
                  <a:lnTo>
                    <a:pt x="594042" y="1649729"/>
                  </a:lnTo>
                  <a:lnTo>
                    <a:pt x="533400" y="1640522"/>
                  </a:lnTo>
                  <a:lnTo>
                    <a:pt x="432117" y="1606550"/>
                  </a:lnTo>
                  <a:lnTo>
                    <a:pt x="387667" y="1595437"/>
                  </a:lnTo>
                  <a:lnTo>
                    <a:pt x="342582" y="1587817"/>
                  </a:lnTo>
                  <a:lnTo>
                    <a:pt x="296862" y="1584007"/>
                  </a:lnTo>
                  <a:close/>
                </a:path>
                <a:path w="2376170" h="1828164">
                  <a:moveTo>
                    <a:pt x="890905" y="1760537"/>
                  </a:moveTo>
                  <a:lnTo>
                    <a:pt x="296862" y="1760537"/>
                  </a:lnTo>
                  <a:lnTo>
                    <a:pt x="357505" y="1770379"/>
                  </a:lnTo>
                  <a:lnTo>
                    <a:pt x="459105" y="1805304"/>
                  </a:lnTo>
                  <a:lnTo>
                    <a:pt x="503237" y="1816734"/>
                  </a:lnTo>
                  <a:lnTo>
                    <a:pt x="548322" y="1824354"/>
                  </a:lnTo>
                  <a:lnTo>
                    <a:pt x="594042" y="1827847"/>
                  </a:lnTo>
                  <a:lnTo>
                    <a:pt x="639762" y="1824354"/>
                  </a:lnTo>
                  <a:lnTo>
                    <a:pt x="684847" y="1816734"/>
                  </a:lnTo>
                  <a:lnTo>
                    <a:pt x="728980" y="1805304"/>
                  </a:lnTo>
                  <a:lnTo>
                    <a:pt x="830580" y="1770379"/>
                  </a:lnTo>
                  <a:lnTo>
                    <a:pt x="890905" y="1760537"/>
                  </a:lnTo>
                  <a:close/>
                </a:path>
                <a:path w="2376170" h="1828164">
                  <a:moveTo>
                    <a:pt x="1484947" y="1760537"/>
                  </a:moveTo>
                  <a:lnTo>
                    <a:pt x="890905" y="1760537"/>
                  </a:lnTo>
                  <a:lnTo>
                    <a:pt x="951547" y="1769745"/>
                  </a:lnTo>
                  <a:lnTo>
                    <a:pt x="1053147" y="1804034"/>
                  </a:lnTo>
                  <a:lnTo>
                    <a:pt x="1097280" y="1815782"/>
                  </a:lnTo>
                  <a:lnTo>
                    <a:pt x="1142364" y="1823720"/>
                  </a:lnTo>
                  <a:lnTo>
                    <a:pt x="1188085" y="1827847"/>
                  </a:lnTo>
                  <a:lnTo>
                    <a:pt x="1233805" y="1824354"/>
                  </a:lnTo>
                  <a:lnTo>
                    <a:pt x="1278889" y="1816734"/>
                  </a:lnTo>
                  <a:lnTo>
                    <a:pt x="1323022" y="1805304"/>
                  </a:lnTo>
                  <a:lnTo>
                    <a:pt x="1424622" y="1770379"/>
                  </a:lnTo>
                  <a:lnTo>
                    <a:pt x="1484947" y="1760537"/>
                  </a:lnTo>
                  <a:close/>
                </a:path>
                <a:path w="2376170" h="1828164">
                  <a:moveTo>
                    <a:pt x="2078989" y="1760537"/>
                  </a:moveTo>
                  <a:lnTo>
                    <a:pt x="1484947" y="1760537"/>
                  </a:lnTo>
                  <a:lnTo>
                    <a:pt x="1545589" y="1770379"/>
                  </a:lnTo>
                  <a:lnTo>
                    <a:pt x="1647189" y="1805304"/>
                  </a:lnTo>
                  <a:lnTo>
                    <a:pt x="1691322" y="1816734"/>
                  </a:lnTo>
                  <a:lnTo>
                    <a:pt x="1736407" y="1824354"/>
                  </a:lnTo>
                  <a:lnTo>
                    <a:pt x="1782127" y="1827847"/>
                  </a:lnTo>
                  <a:lnTo>
                    <a:pt x="1827847" y="1824354"/>
                  </a:lnTo>
                  <a:lnTo>
                    <a:pt x="1872932" y="1816734"/>
                  </a:lnTo>
                  <a:lnTo>
                    <a:pt x="1917064" y="1805304"/>
                  </a:lnTo>
                  <a:lnTo>
                    <a:pt x="2018664" y="1770379"/>
                  </a:lnTo>
                  <a:lnTo>
                    <a:pt x="2078989" y="1760537"/>
                  </a:lnTo>
                  <a:close/>
                </a:path>
                <a:path w="2376170" h="1828164">
                  <a:moveTo>
                    <a:pt x="2376170" y="1760537"/>
                  </a:moveTo>
                  <a:lnTo>
                    <a:pt x="2078989" y="1760537"/>
                  </a:lnTo>
                  <a:lnTo>
                    <a:pt x="2139632" y="1769745"/>
                  </a:lnTo>
                  <a:lnTo>
                    <a:pt x="2240915" y="1804034"/>
                  </a:lnTo>
                  <a:lnTo>
                    <a:pt x="2285365" y="1815782"/>
                  </a:lnTo>
                  <a:lnTo>
                    <a:pt x="2330450" y="1823720"/>
                  </a:lnTo>
                  <a:lnTo>
                    <a:pt x="2376170" y="1827847"/>
                  </a:lnTo>
                  <a:lnTo>
                    <a:pt x="2376170" y="1760537"/>
                  </a:lnTo>
                  <a:close/>
                </a:path>
                <a:path w="2376170" h="1828164">
                  <a:moveTo>
                    <a:pt x="890905" y="1584007"/>
                  </a:moveTo>
                  <a:lnTo>
                    <a:pt x="845502" y="1587817"/>
                  </a:lnTo>
                  <a:lnTo>
                    <a:pt x="800417" y="1595437"/>
                  </a:lnTo>
                  <a:lnTo>
                    <a:pt x="755967" y="1606550"/>
                  </a:lnTo>
                  <a:lnTo>
                    <a:pt x="684212" y="1632267"/>
                  </a:lnTo>
                  <a:lnTo>
                    <a:pt x="624522" y="1646237"/>
                  </a:lnTo>
                  <a:lnTo>
                    <a:pt x="594042" y="1649729"/>
                  </a:lnTo>
                  <a:lnTo>
                    <a:pt x="1188085" y="1649729"/>
                  </a:lnTo>
                  <a:lnTo>
                    <a:pt x="1127442" y="1640522"/>
                  </a:lnTo>
                  <a:lnTo>
                    <a:pt x="1026160" y="1606550"/>
                  </a:lnTo>
                  <a:lnTo>
                    <a:pt x="981710" y="1595437"/>
                  </a:lnTo>
                  <a:lnTo>
                    <a:pt x="936625" y="1587817"/>
                  </a:lnTo>
                  <a:lnTo>
                    <a:pt x="890905" y="1584007"/>
                  </a:lnTo>
                  <a:close/>
                </a:path>
                <a:path w="2376170" h="1828164">
                  <a:moveTo>
                    <a:pt x="1484947" y="1584007"/>
                  </a:moveTo>
                  <a:lnTo>
                    <a:pt x="1439545" y="1587817"/>
                  </a:lnTo>
                  <a:lnTo>
                    <a:pt x="1394460" y="1595437"/>
                  </a:lnTo>
                  <a:lnTo>
                    <a:pt x="1350010" y="1606550"/>
                  </a:lnTo>
                  <a:lnTo>
                    <a:pt x="1278255" y="1632267"/>
                  </a:lnTo>
                  <a:lnTo>
                    <a:pt x="1218564" y="1646237"/>
                  </a:lnTo>
                  <a:lnTo>
                    <a:pt x="1188085" y="1649729"/>
                  </a:lnTo>
                  <a:lnTo>
                    <a:pt x="1782127" y="1649729"/>
                  </a:lnTo>
                  <a:lnTo>
                    <a:pt x="1721485" y="1640522"/>
                  </a:lnTo>
                  <a:lnTo>
                    <a:pt x="1620202" y="1606550"/>
                  </a:lnTo>
                  <a:lnTo>
                    <a:pt x="1575752" y="1595437"/>
                  </a:lnTo>
                  <a:lnTo>
                    <a:pt x="1530667" y="1587817"/>
                  </a:lnTo>
                  <a:lnTo>
                    <a:pt x="1484947" y="1584007"/>
                  </a:lnTo>
                  <a:close/>
                </a:path>
                <a:path w="2376170" h="1828164">
                  <a:moveTo>
                    <a:pt x="2078989" y="1584007"/>
                  </a:moveTo>
                  <a:lnTo>
                    <a:pt x="2033587" y="1587817"/>
                  </a:lnTo>
                  <a:lnTo>
                    <a:pt x="1988502" y="1595437"/>
                  </a:lnTo>
                  <a:lnTo>
                    <a:pt x="1944052" y="1606550"/>
                  </a:lnTo>
                  <a:lnTo>
                    <a:pt x="1871980" y="1632267"/>
                  </a:lnTo>
                  <a:lnTo>
                    <a:pt x="1812607" y="1646237"/>
                  </a:lnTo>
                  <a:lnTo>
                    <a:pt x="1782127" y="1649729"/>
                  </a:lnTo>
                  <a:lnTo>
                    <a:pt x="2376170" y="1649729"/>
                  </a:lnTo>
                  <a:lnTo>
                    <a:pt x="2315527" y="1640522"/>
                  </a:lnTo>
                  <a:lnTo>
                    <a:pt x="2214245" y="1606550"/>
                  </a:lnTo>
                  <a:lnTo>
                    <a:pt x="2169795" y="1595437"/>
                  </a:lnTo>
                  <a:lnTo>
                    <a:pt x="2124710" y="1587817"/>
                  </a:lnTo>
                  <a:lnTo>
                    <a:pt x="2078989" y="1584007"/>
                  </a:lnTo>
                  <a:close/>
                </a:path>
                <a:path w="2376170" h="1828164">
                  <a:moveTo>
                    <a:pt x="1226502" y="0"/>
                  </a:moveTo>
                  <a:lnTo>
                    <a:pt x="1128712" y="4444"/>
                  </a:lnTo>
                  <a:lnTo>
                    <a:pt x="1045210" y="18414"/>
                  </a:lnTo>
                  <a:lnTo>
                    <a:pt x="963294" y="43497"/>
                  </a:lnTo>
                  <a:lnTo>
                    <a:pt x="882332" y="79692"/>
                  </a:lnTo>
                  <a:lnTo>
                    <a:pt x="803275" y="126364"/>
                  </a:lnTo>
                  <a:lnTo>
                    <a:pt x="725487" y="183832"/>
                  </a:lnTo>
                  <a:lnTo>
                    <a:pt x="649605" y="252094"/>
                  </a:lnTo>
                  <a:lnTo>
                    <a:pt x="575310" y="330835"/>
                  </a:lnTo>
                  <a:lnTo>
                    <a:pt x="274002" y="721677"/>
                  </a:lnTo>
                  <a:lnTo>
                    <a:pt x="178434" y="832167"/>
                  </a:lnTo>
                  <a:lnTo>
                    <a:pt x="110807" y="899477"/>
                  </a:lnTo>
                  <a:lnTo>
                    <a:pt x="39052" y="960754"/>
                  </a:lnTo>
                  <a:lnTo>
                    <a:pt x="1269" y="988377"/>
                  </a:lnTo>
                  <a:lnTo>
                    <a:pt x="1269" y="1471612"/>
                  </a:lnTo>
                  <a:lnTo>
                    <a:pt x="46672" y="1467802"/>
                  </a:lnTo>
                  <a:lnTo>
                    <a:pt x="91757" y="1460182"/>
                  </a:lnTo>
                  <a:lnTo>
                    <a:pt x="136207" y="1448752"/>
                  </a:lnTo>
                  <a:lnTo>
                    <a:pt x="237490" y="1414145"/>
                  </a:lnTo>
                  <a:lnTo>
                    <a:pt x="298132" y="1403984"/>
                  </a:lnTo>
                  <a:lnTo>
                    <a:pt x="2376170" y="1403984"/>
                  </a:lnTo>
                  <a:lnTo>
                    <a:pt x="2376170" y="1293177"/>
                  </a:lnTo>
                  <a:lnTo>
                    <a:pt x="2355258" y="1290002"/>
                  </a:lnTo>
                  <a:lnTo>
                    <a:pt x="1812607" y="1290002"/>
                  </a:lnTo>
                  <a:lnTo>
                    <a:pt x="1721485" y="1283969"/>
                  </a:lnTo>
                  <a:lnTo>
                    <a:pt x="1599882" y="1245235"/>
                  </a:lnTo>
                  <a:lnTo>
                    <a:pt x="1548764" y="1219200"/>
                  </a:lnTo>
                  <a:lnTo>
                    <a:pt x="1501457" y="1190307"/>
                  </a:lnTo>
                  <a:lnTo>
                    <a:pt x="1457642" y="1158557"/>
                  </a:lnTo>
                  <a:lnTo>
                    <a:pt x="1417955" y="1124585"/>
                  </a:lnTo>
                  <a:lnTo>
                    <a:pt x="1382077" y="1088389"/>
                  </a:lnTo>
                  <a:lnTo>
                    <a:pt x="1350010" y="1050607"/>
                  </a:lnTo>
                  <a:lnTo>
                    <a:pt x="1322070" y="1011237"/>
                  </a:lnTo>
                  <a:lnTo>
                    <a:pt x="1298257" y="971232"/>
                  </a:lnTo>
                  <a:lnTo>
                    <a:pt x="1278572" y="930592"/>
                  </a:lnTo>
                  <a:lnTo>
                    <a:pt x="1263014" y="889635"/>
                  </a:lnTo>
                  <a:lnTo>
                    <a:pt x="1251902" y="848677"/>
                  </a:lnTo>
                  <a:lnTo>
                    <a:pt x="1244600" y="808354"/>
                  </a:lnTo>
                  <a:lnTo>
                    <a:pt x="1242060" y="768985"/>
                  </a:lnTo>
                  <a:lnTo>
                    <a:pt x="1243647" y="730567"/>
                  </a:lnTo>
                  <a:lnTo>
                    <a:pt x="1250314" y="684847"/>
                  </a:lnTo>
                  <a:lnTo>
                    <a:pt x="1261427" y="639127"/>
                  </a:lnTo>
                  <a:lnTo>
                    <a:pt x="1277302" y="594042"/>
                  </a:lnTo>
                  <a:lnTo>
                    <a:pt x="1297622" y="551179"/>
                  </a:lnTo>
                  <a:lnTo>
                    <a:pt x="1322705" y="511175"/>
                  </a:lnTo>
                  <a:lnTo>
                    <a:pt x="1351914" y="475297"/>
                  </a:lnTo>
                  <a:lnTo>
                    <a:pt x="1385570" y="444182"/>
                  </a:lnTo>
                  <a:lnTo>
                    <a:pt x="1423987" y="419417"/>
                  </a:lnTo>
                  <a:lnTo>
                    <a:pt x="1466850" y="401954"/>
                  </a:lnTo>
                  <a:lnTo>
                    <a:pt x="1513839" y="392429"/>
                  </a:lnTo>
                  <a:lnTo>
                    <a:pt x="1560830" y="390842"/>
                  </a:lnTo>
                  <a:lnTo>
                    <a:pt x="1875041" y="390842"/>
                  </a:lnTo>
                  <a:lnTo>
                    <a:pt x="1838325" y="326389"/>
                  </a:lnTo>
                  <a:lnTo>
                    <a:pt x="1785302" y="255587"/>
                  </a:lnTo>
                  <a:lnTo>
                    <a:pt x="1724342" y="192087"/>
                  </a:lnTo>
                  <a:lnTo>
                    <a:pt x="1655762" y="136842"/>
                  </a:lnTo>
                  <a:lnTo>
                    <a:pt x="1580514" y="90169"/>
                  </a:lnTo>
                  <a:lnTo>
                    <a:pt x="1498917" y="52704"/>
                  </a:lnTo>
                  <a:lnTo>
                    <a:pt x="1412557" y="24764"/>
                  </a:lnTo>
                  <a:lnTo>
                    <a:pt x="1321435" y="6985"/>
                  </a:lnTo>
                  <a:lnTo>
                    <a:pt x="1226502" y="0"/>
                  </a:lnTo>
                  <a:close/>
                </a:path>
                <a:path w="2376170" h="1828164">
                  <a:moveTo>
                    <a:pt x="890905" y="1403984"/>
                  </a:moveTo>
                  <a:lnTo>
                    <a:pt x="298132" y="1403984"/>
                  </a:lnTo>
                  <a:lnTo>
                    <a:pt x="358775" y="1414145"/>
                  </a:lnTo>
                  <a:lnTo>
                    <a:pt x="460057" y="1448752"/>
                  </a:lnTo>
                  <a:lnTo>
                    <a:pt x="503872" y="1460182"/>
                  </a:lnTo>
                  <a:lnTo>
                    <a:pt x="548640" y="1467802"/>
                  </a:lnTo>
                  <a:lnTo>
                    <a:pt x="594042" y="1471612"/>
                  </a:lnTo>
                  <a:lnTo>
                    <a:pt x="639762" y="1467802"/>
                  </a:lnTo>
                  <a:lnTo>
                    <a:pt x="684847" y="1460182"/>
                  </a:lnTo>
                  <a:lnTo>
                    <a:pt x="728980" y="1448752"/>
                  </a:lnTo>
                  <a:lnTo>
                    <a:pt x="830580" y="1414145"/>
                  </a:lnTo>
                  <a:lnTo>
                    <a:pt x="890905" y="1403984"/>
                  </a:lnTo>
                  <a:close/>
                </a:path>
                <a:path w="2376170" h="1828164">
                  <a:moveTo>
                    <a:pt x="1484947" y="1403984"/>
                  </a:moveTo>
                  <a:lnTo>
                    <a:pt x="890905" y="1403984"/>
                  </a:lnTo>
                  <a:lnTo>
                    <a:pt x="951547" y="1413192"/>
                  </a:lnTo>
                  <a:lnTo>
                    <a:pt x="1053147" y="1447482"/>
                  </a:lnTo>
                  <a:lnTo>
                    <a:pt x="1097280" y="1459547"/>
                  </a:lnTo>
                  <a:lnTo>
                    <a:pt x="1142364" y="1467484"/>
                  </a:lnTo>
                  <a:lnTo>
                    <a:pt x="1188085" y="1471612"/>
                  </a:lnTo>
                  <a:lnTo>
                    <a:pt x="1233805" y="1467802"/>
                  </a:lnTo>
                  <a:lnTo>
                    <a:pt x="1278889" y="1460182"/>
                  </a:lnTo>
                  <a:lnTo>
                    <a:pt x="1323022" y="1448752"/>
                  </a:lnTo>
                  <a:lnTo>
                    <a:pt x="1424622" y="1414145"/>
                  </a:lnTo>
                  <a:lnTo>
                    <a:pt x="1484947" y="1403984"/>
                  </a:lnTo>
                  <a:close/>
                </a:path>
                <a:path w="2376170" h="1828164">
                  <a:moveTo>
                    <a:pt x="2078989" y="1403984"/>
                  </a:moveTo>
                  <a:lnTo>
                    <a:pt x="1484947" y="1403984"/>
                  </a:lnTo>
                  <a:lnTo>
                    <a:pt x="1545589" y="1414145"/>
                  </a:lnTo>
                  <a:lnTo>
                    <a:pt x="1647189" y="1448752"/>
                  </a:lnTo>
                  <a:lnTo>
                    <a:pt x="1691322" y="1460182"/>
                  </a:lnTo>
                  <a:lnTo>
                    <a:pt x="1736407" y="1467802"/>
                  </a:lnTo>
                  <a:lnTo>
                    <a:pt x="1782127" y="1471612"/>
                  </a:lnTo>
                  <a:lnTo>
                    <a:pt x="1827847" y="1467802"/>
                  </a:lnTo>
                  <a:lnTo>
                    <a:pt x="1872932" y="1460182"/>
                  </a:lnTo>
                  <a:lnTo>
                    <a:pt x="1917064" y="1448752"/>
                  </a:lnTo>
                  <a:lnTo>
                    <a:pt x="2018664" y="1414145"/>
                  </a:lnTo>
                  <a:lnTo>
                    <a:pt x="2078989" y="1403984"/>
                  </a:lnTo>
                  <a:close/>
                </a:path>
                <a:path w="2376170" h="1828164">
                  <a:moveTo>
                    <a:pt x="2376170" y="1403984"/>
                  </a:moveTo>
                  <a:lnTo>
                    <a:pt x="2078989" y="1403984"/>
                  </a:lnTo>
                  <a:lnTo>
                    <a:pt x="2139632" y="1413192"/>
                  </a:lnTo>
                  <a:lnTo>
                    <a:pt x="2240915" y="1447482"/>
                  </a:lnTo>
                  <a:lnTo>
                    <a:pt x="2285365" y="1459547"/>
                  </a:lnTo>
                  <a:lnTo>
                    <a:pt x="2330450" y="1467484"/>
                  </a:lnTo>
                  <a:lnTo>
                    <a:pt x="2376170" y="1471612"/>
                  </a:lnTo>
                  <a:lnTo>
                    <a:pt x="2376170" y="1403984"/>
                  </a:lnTo>
                  <a:close/>
                </a:path>
                <a:path w="2376170" h="1828164">
                  <a:moveTo>
                    <a:pt x="2078989" y="1227454"/>
                  </a:moveTo>
                  <a:lnTo>
                    <a:pt x="2033587" y="1231264"/>
                  </a:lnTo>
                  <a:lnTo>
                    <a:pt x="1988502" y="1238885"/>
                  </a:lnTo>
                  <a:lnTo>
                    <a:pt x="1944052" y="1250314"/>
                  </a:lnTo>
                  <a:lnTo>
                    <a:pt x="1871980" y="1276032"/>
                  </a:lnTo>
                  <a:lnTo>
                    <a:pt x="1812607" y="1290002"/>
                  </a:lnTo>
                  <a:lnTo>
                    <a:pt x="2355258" y="1290002"/>
                  </a:lnTo>
                  <a:lnTo>
                    <a:pt x="2315527" y="1283969"/>
                  </a:lnTo>
                  <a:lnTo>
                    <a:pt x="2257425" y="1265237"/>
                  </a:lnTo>
                  <a:lnTo>
                    <a:pt x="2214245" y="1250314"/>
                  </a:lnTo>
                  <a:lnTo>
                    <a:pt x="2169795" y="1238885"/>
                  </a:lnTo>
                  <a:lnTo>
                    <a:pt x="2124710" y="1231264"/>
                  </a:lnTo>
                  <a:lnTo>
                    <a:pt x="2078989" y="1227454"/>
                  </a:lnTo>
                  <a:close/>
                </a:path>
                <a:path w="2376170" h="1828164">
                  <a:moveTo>
                    <a:pt x="1875041" y="390842"/>
                  </a:moveTo>
                  <a:lnTo>
                    <a:pt x="1560830" y="390842"/>
                  </a:lnTo>
                  <a:lnTo>
                    <a:pt x="1606550" y="396239"/>
                  </a:lnTo>
                  <a:lnTo>
                    <a:pt x="1650047" y="408304"/>
                  </a:lnTo>
                  <a:lnTo>
                    <a:pt x="1691005" y="426402"/>
                  </a:lnTo>
                  <a:lnTo>
                    <a:pt x="1728787" y="450532"/>
                  </a:lnTo>
                  <a:lnTo>
                    <a:pt x="1762442" y="479742"/>
                  </a:lnTo>
                  <a:lnTo>
                    <a:pt x="1791970" y="513714"/>
                  </a:lnTo>
                  <a:lnTo>
                    <a:pt x="1815782" y="552132"/>
                  </a:lnTo>
                  <a:lnTo>
                    <a:pt x="1834197" y="594042"/>
                  </a:lnTo>
                  <a:lnTo>
                    <a:pt x="1852612" y="658177"/>
                  </a:lnTo>
                  <a:lnTo>
                    <a:pt x="1864995" y="672464"/>
                  </a:lnTo>
                  <a:lnTo>
                    <a:pt x="1921192" y="677544"/>
                  </a:lnTo>
                  <a:lnTo>
                    <a:pt x="1946910" y="645794"/>
                  </a:lnTo>
                  <a:lnTo>
                    <a:pt x="1948497" y="624839"/>
                  </a:lnTo>
                  <a:lnTo>
                    <a:pt x="1940560" y="577850"/>
                  </a:lnTo>
                  <a:lnTo>
                    <a:pt x="1916747" y="487997"/>
                  </a:lnTo>
                  <a:lnTo>
                    <a:pt x="1882457" y="403860"/>
                  </a:lnTo>
                  <a:lnTo>
                    <a:pt x="1875041" y="390842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76009" y="453072"/>
            <a:ext cx="5661660" cy="6330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spc="114" dirty="0">
                <a:latin typeface="Times New Roman"/>
                <a:cs typeface="Times New Roman"/>
              </a:rPr>
              <a:t>Μια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155" dirty="0">
                <a:latin typeface="Times New Roman"/>
                <a:cs typeface="Times New Roman"/>
              </a:rPr>
              <a:t>σημαντική</a:t>
            </a:r>
            <a:r>
              <a:rPr spc="180" dirty="0">
                <a:latin typeface="Times New Roman"/>
                <a:cs typeface="Times New Roman"/>
              </a:rPr>
              <a:t> πρόκληση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135" dirty="0">
                <a:latin typeface="Times New Roman"/>
                <a:cs typeface="Times New Roman"/>
              </a:rPr>
              <a:t>για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145" dirty="0">
                <a:latin typeface="Times New Roman"/>
                <a:cs typeface="Times New Roman"/>
              </a:rPr>
              <a:t>την</a:t>
            </a:r>
            <a:r>
              <a:rPr spc="200" dirty="0">
                <a:latin typeface="Times New Roman"/>
                <a:cs typeface="Times New Roman"/>
              </a:rPr>
              <a:t> </a:t>
            </a:r>
            <a:r>
              <a:rPr spc="165" dirty="0">
                <a:latin typeface="Times New Roman"/>
                <a:cs typeface="Times New Roman"/>
              </a:rPr>
              <a:t>ασφάλεια: </a:t>
            </a:r>
            <a:r>
              <a:rPr spc="-509" dirty="0">
                <a:latin typeface="Times New Roman"/>
                <a:cs typeface="Times New Roman"/>
              </a:rPr>
              <a:t> </a:t>
            </a:r>
            <a:r>
              <a:rPr spc="155" dirty="0">
                <a:latin typeface="Times New Roman"/>
                <a:cs typeface="Times New Roman"/>
              </a:rPr>
              <a:t>Δεδομένα:</a:t>
            </a:r>
            <a:r>
              <a:rPr spc="180" dirty="0">
                <a:latin typeface="Times New Roman"/>
                <a:cs typeface="Times New Roman"/>
              </a:rPr>
              <a:t> Υπερφόρτωση</a:t>
            </a:r>
            <a:r>
              <a:rPr spc="195"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δεδομένων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01359" y="1850813"/>
            <a:ext cx="6361430" cy="457304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Πνιγόμαστε στα δεδομένα ασφάλειας, όπως: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   Αρχεία καταγραφής συστήματος (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system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logs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)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   Καταγραφές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proxy</a:t>
            </a: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   Καταγραφές εφαρμογών (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application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logs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)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   Καταγραφές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firewall</a:t>
            </a: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   Καταγραφές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antivirus</a:t>
            </a: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   Συμβάντα από NIDS (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Network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Intrusion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Detection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Systems)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   Συμβάντα από HIDS (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Host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Intrusion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Detection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Systems)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   Καταγραφές πακέτων (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packet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captures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)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l-GR" sz="1200" spc="80" dirty="0">
              <a:solidFill>
                <a:srgbClr val="FFB800"/>
              </a:solidFill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⚠️ Κανένας δείκτης από μόνος του δεν είναι επαρκής για να προσδιορίσει αν ένα περιουσιακό στοιχείο έχει παραβιαστεί.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➡️ Απαιτείται συσχέτιση πολλαπλών πηγών για να εντοπιστούν πραγματικές απειλές.</a:t>
            </a:r>
            <a:endParaRPr lang="el-GR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Οι λύσεις 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SIEM (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Information and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Management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βοηθούν στην 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αντιμετώπιση της υπερφόρτωσης δεδομένων ασφαλείας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Ένα 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SIEM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είναι μια 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ολοκληρωμένη σουίτα εργαλείων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που διαχειρίζεται 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πολλαπλές εφαρμογές και συσκευές ασφαλείας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Παρέχει μια 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ολιστική εικόνα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της κατάστασης ασφαλείας ενός δικτύου ή οργανισμού.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Τα SIEM μπορούν να 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κανονικοποιούν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l-GR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normalize</a:t>
            </a:r>
            <a:r>
              <a:rPr kumimoji="0" lang="el-GR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τα δεδομένα από διαφορετικές πηγές καταγραφής (</a:t>
            </a:r>
            <a:r>
              <a:rPr kumimoji="0" lang="el-GR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logs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διευκολύνοντας την ανάλυση και τον εντοπισμό απειλών.</a:t>
            </a:r>
          </a:p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2660" cy="6878955"/>
            <a:chOff x="0" y="0"/>
            <a:chExt cx="6042660" cy="6878955"/>
          </a:xfrm>
        </p:grpSpPr>
        <p:sp>
          <p:nvSpPr>
            <p:cNvPr id="4" name="object 4"/>
            <p:cNvSpPr/>
            <p:nvPr/>
          </p:nvSpPr>
          <p:spPr>
            <a:xfrm>
              <a:off x="4498340" y="5113972"/>
              <a:ext cx="798195" cy="1739264"/>
            </a:xfrm>
            <a:custGeom>
              <a:avLst/>
              <a:gdLst/>
              <a:ahLst/>
              <a:cxnLst/>
              <a:rect l="l" t="t" r="r" b="b"/>
              <a:pathLst>
                <a:path w="798195" h="1739265">
                  <a:moveTo>
                    <a:pt x="610235" y="0"/>
                  </a:moveTo>
                  <a:lnTo>
                    <a:pt x="561339" y="6667"/>
                  </a:lnTo>
                  <a:lnTo>
                    <a:pt x="516889" y="25400"/>
                  </a:lnTo>
                  <a:lnTo>
                    <a:pt x="478472" y="55244"/>
                  </a:lnTo>
                  <a:lnTo>
                    <a:pt x="448310" y="94614"/>
                  </a:lnTo>
                  <a:lnTo>
                    <a:pt x="428942" y="142239"/>
                  </a:lnTo>
                  <a:lnTo>
                    <a:pt x="0" y="1738947"/>
                  </a:lnTo>
                  <a:lnTo>
                    <a:pt x="27939" y="1738947"/>
                  </a:lnTo>
                  <a:lnTo>
                    <a:pt x="454025" y="148907"/>
                  </a:lnTo>
                  <a:lnTo>
                    <a:pt x="470535" y="107950"/>
                  </a:lnTo>
                  <a:lnTo>
                    <a:pt x="496252" y="74294"/>
                  </a:lnTo>
                  <a:lnTo>
                    <a:pt x="529589" y="48577"/>
                  </a:lnTo>
                  <a:lnTo>
                    <a:pt x="567689" y="32384"/>
                  </a:lnTo>
                  <a:lnTo>
                    <a:pt x="609600" y="26669"/>
                  </a:lnTo>
                  <a:lnTo>
                    <a:pt x="698750" y="26669"/>
                  </a:lnTo>
                  <a:lnTo>
                    <a:pt x="659130" y="6667"/>
                  </a:lnTo>
                  <a:lnTo>
                    <a:pt x="610235" y="0"/>
                  </a:lnTo>
                  <a:close/>
                </a:path>
                <a:path w="798195" h="1739265">
                  <a:moveTo>
                    <a:pt x="698750" y="26669"/>
                  </a:moveTo>
                  <a:lnTo>
                    <a:pt x="609600" y="26669"/>
                  </a:lnTo>
                  <a:lnTo>
                    <a:pt x="652462" y="32384"/>
                  </a:lnTo>
                  <a:lnTo>
                    <a:pt x="709612" y="60959"/>
                  </a:lnTo>
                  <a:lnTo>
                    <a:pt x="750570" y="109537"/>
                  </a:lnTo>
                  <a:lnTo>
                    <a:pt x="770889" y="170497"/>
                  </a:lnTo>
                  <a:lnTo>
                    <a:pt x="771842" y="202882"/>
                  </a:lnTo>
                  <a:lnTo>
                    <a:pt x="766445" y="235584"/>
                  </a:lnTo>
                  <a:lnTo>
                    <a:pt x="362585" y="1738947"/>
                  </a:lnTo>
                  <a:lnTo>
                    <a:pt x="390525" y="1738947"/>
                  </a:lnTo>
                  <a:lnTo>
                    <a:pt x="791527" y="242252"/>
                  </a:lnTo>
                  <a:lnTo>
                    <a:pt x="797877" y="204787"/>
                  </a:lnTo>
                  <a:lnTo>
                    <a:pt x="796607" y="167322"/>
                  </a:lnTo>
                  <a:lnTo>
                    <a:pt x="773112" y="96202"/>
                  </a:lnTo>
                  <a:lnTo>
                    <a:pt x="724535" y="39687"/>
                  </a:lnTo>
                  <a:lnTo>
                    <a:pt x="698750" y="2666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37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39" h="6856730">
                  <a:moveTo>
                    <a:pt x="1818322" y="0"/>
                  </a:moveTo>
                  <a:lnTo>
                    <a:pt x="0" y="685673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7779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35" y="2283142"/>
                  </a:moveTo>
                  <a:lnTo>
                    <a:pt x="1271587" y="2291397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510" y="2389187"/>
                  </a:lnTo>
                  <a:lnTo>
                    <a:pt x="1159510" y="2390457"/>
                  </a:lnTo>
                  <a:lnTo>
                    <a:pt x="819150" y="3658870"/>
                  </a:lnTo>
                  <a:lnTo>
                    <a:pt x="0" y="6836410"/>
                  </a:lnTo>
                  <a:lnTo>
                    <a:pt x="13335" y="6837680"/>
                  </a:lnTo>
                  <a:lnTo>
                    <a:pt x="26670" y="6837680"/>
                  </a:lnTo>
                  <a:lnTo>
                    <a:pt x="843365" y="3664902"/>
                  </a:lnTo>
                  <a:lnTo>
                    <a:pt x="1183322" y="2398077"/>
                  </a:lnTo>
                  <a:lnTo>
                    <a:pt x="1208087" y="2360612"/>
                  </a:lnTo>
                  <a:lnTo>
                    <a:pt x="1241107" y="2332355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680">
                  <a:moveTo>
                    <a:pt x="1417637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4260"/>
                  </a:lnTo>
                  <a:lnTo>
                    <a:pt x="1448435" y="2367280"/>
                  </a:lnTo>
                  <a:lnTo>
                    <a:pt x="1472565" y="2409190"/>
                  </a:lnTo>
                  <a:lnTo>
                    <a:pt x="1483042" y="2456815"/>
                  </a:lnTo>
                  <a:lnTo>
                    <a:pt x="1477962" y="2506662"/>
                  </a:lnTo>
                  <a:lnTo>
                    <a:pt x="1220152" y="3457892"/>
                  </a:lnTo>
                  <a:lnTo>
                    <a:pt x="1214120" y="3493452"/>
                  </a:lnTo>
                  <a:lnTo>
                    <a:pt x="1223010" y="3563620"/>
                  </a:lnTo>
                  <a:lnTo>
                    <a:pt x="1258570" y="3626802"/>
                  </a:lnTo>
                  <a:lnTo>
                    <a:pt x="1314767" y="3670300"/>
                  </a:lnTo>
                  <a:lnTo>
                    <a:pt x="1397635" y="3689350"/>
                  </a:lnTo>
                  <a:lnTo>
                    <a:pt x="1444625" y="3683000"/>
                  </a:lnTo>
                  <a:lnTo>
                    <a:pt x="1487805" y="3664902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600"/>
                  </a:lnTo>
                  <a:lnTo>
                    <a:pt x="1299210" y="3630612"/>
                  </a:lnTo>
                  <a:lnTo>
                    <a:pt x="1259205" y="3584257"/>
                  </a:lnTo>
                  <a:lnTo>
                    <a:pt x="1239202" y="3526155"/>
                  </a:lnTo>
                  <a:lnTo>
                    <a:pt x="1238567" y="3495357"/>
                  </a:lnTo>
                  <a:lnTo>
                    <a:pt x="1243965" y="3464242"/>
                  </a:lnTo>
                  <a:lnTo>
                    <a:pt x="1502092" y="2513012"/>
                  </a:lnTo>
                  <a:lnTo>
                    <a:pt x="1508442" y="2464435"/>
                  </a:lnTo>
                  <a:lnTo>
                    <a:pt x="1502092" y="2417445"/>
                  </a:lnTo>
                  <a:lnTo>
                    <a:pt x="1483995" y="2374265"/>
                  </a:lnTo>
                  <a:lnTo>
                    <a:pt x="1455737" y="2336800"/>
                  </a:lnTo>
                  <a:lnTo>
                    <a:pt x="1418272" y="2307907"/>
                  </a:lnTo>
                  <a:lnTo>
                    <a:pt x="1417637" y="2307590"/>
                  </a:lnTo>
                  <a:close/>
                </a:path>
                <a:path w="2545079" h="6837680">
                  <a:moveTo>
                    <a:pt x="2545080" y="0"/>
                  </a:moveTo>
                  <a:lnTo>
                    <a:pt x="2518410" y="0"/>
                  </a:lnTo>
                  <a:lnTo>
                    <a:pt x="1939290" y="2101215"/>
                  </a:lnTo>
                  <a:lnTo>
                    <a:pt x="1547495" y="3546475"/>
                  </a:lnTo>
                  <a:lnTo>
                    <a:pt x="1526540" y="3592195"/>
                  </a:lnTo>
                  <a:lnTo>
                    <a:pt x="1493520" y="3628072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645"/>
                  </a:lnTo>
                  <a:lnTo>
                    <a:pt x="1554162" y="3599180"/>
                  </a:lnTo>
                  <a:lnTo>
                    <a:pt x="1572895" y="3554095"/>
                  </a:lnTo>
                  <a:lnTo>
                    <a:pt x="1964690" y="2108835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41999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37297" y="2492374"/>
              <a:ext cx="1939289" cy="1899285"/>
            </a:xfrm>
            <a:custGeom>
              <a:avLst/>
              <a:gdLst/>
              <a:ahLst/>
              <a:cxnLst/>
              <a:rect l="l" t="t" r="r" b="b"/>
              <a:pathLst>
                <a:path w="1939289" h="1899285">
                  <a:moveTo>
                    <a:pt x="167322" y="1182687"/>
                  </a:moveTo>
                  <a:lnTo>
                    <a:pt x="0" y="1182687"/>
                  </a:lnTo>
                  <a:lnTo>
                    <a:pt x="0" y="1899285"/>
                  </a:lnTo>
                  <a:lnTo>
                    <a:pt x="771525" y="1899285"/>
                  </a:lnTo>
                  <a:lnTo>
                    <a:pt x="771525" y="1596072"/>
                  </a:lnTo>
                  <a:lnTo>
                    <a:pt x="991010" y="1596072"/>
                  </a:lnTo>
                  <a:lnTo>
                    <a:pt x="995362" y="1591627"/>
                  </a:lnTo>
                  <a:lnTo>
                    <a:pt x="1014095" y="1553845"/>
                  </a:lnTo>
                  <a:lnTo>
                    <a:pt x="1020762" y="1511935"/>
                  </a:lnTo>
                  <a:lnTo>
                    <a:pt x="1013777" y="1468437"/>
                  </a:lnTo>
                  <a:lnTo>
                    <a:pt x="994276" y="1430655"/>
                  </a:lnTo>
                  <a:lnTo>
                    <a:pt x="385762" y="1430655"/>
                  </a:lnTo>
                  <a:lnTo>
                    <a:pt x="341312" y="1426210"/>
                  </a:lnTo>
                  <a:lnTo>
                    <a:pt x="300037" y="1413510"/>
                  </a:lnTo>
                  <a:lnTo>
                    <a:pt x="262572" y="1393189"/>
                  </a:lnTo>
                  <a:lnTo>
                    <a:pt x="229870" y="1366202"/>
                  </a:lnTo>
                  <a:lnTo>
                    <a:pt x="202882" y="1333500"/>
                  </a:lnTo>
                  <a:lnTo>
                    <a:pt x="182562" y="1296035"/>
                  </a:lnTo>
                  <a:lnTo>
                    <a:pt x="169862" y="1254760"/>
                  </a:lnTo>
                  <a:lnTo>
                    <a:pt x="166370" y="1189672"/>
                  </a:lnTo>
                  <a:lnTo>
                    <a:pt x="167322" y="1182687"/>
                  </a:lnTo>
                  <a:close/>
                </a:path>
                <a:path w="1939289" h="1899285">
                  <a:moveTo>
                    <a:pt x="854075" y="1732597"/>
                  </a:moveTo>
                  <a:lnTo>
                    <a:pt x="854075" y="1898650"/>
                  </a:lnTo>
                  <a:lnTo>
                    <a:pt x="1570672" y="1898650"/>
                  </a:lnTo>
                  <a:lnTo>
                    <a:pt x="1570672" y="1733232"/>
                  </a:lnTo>
                  <a:lnTo>
                    <a:pt x="861060" y="1733232"/>
                  </a:lnTo>
                  <a:lnTo>
                    <a:pt x="854075" y="1732597"/>
                  </a:lnTo>
                  <a:close/>
                </a:path>
                <a:path w="1939289" h="1899285">
                  <a:moveTo>
                    <a:pt x="1570672" y="1293495"/>
                  </a:moveTo>
                  <a:lnTo>
                    <a:pt x="881697" y="1293495"/>
                  </a:lnTo>
                  <a:lnTo>
                    <a:pt x="926147" y="1297939"/>
                  </a:lnTo>
                  <a:lnTo>
                    <a:pt x="967422" y="1310957"/>
                  </a:lnTo>
                  <a:lnTo>
                    <a:pt x="1004887" y="1331277"/>
                  </a:lnTo>
                  <a:lnTo>
                    <a:pt x="1037590" y="1357947"/>
                  </a:lnTo>
                  <a:lnTo>
                    <a:pt x="1064577" y="1390650"/>
                  </a:lnTo>
                  <a:lnTo>
                    <a:pt x="1084897" y="1428114"/>
                  </a:lnTo>
                  <a:lnTo>
                    <a:pt x="1097597" y="1469389"/>
                  </a:lnTo>
                  <a:lnTo>
                    <a:pt x="1102042" y="1513839"/>
                  </a:lnTo>
                  <a:lnTo>
                    <a:pt x="1097597" y="1558289"/>
                  </a:lnTo>
                  <a:lnTo>
                    <a:pt x="1084897" y="1599882"/>
                  </a:lnTo>
                  <a:lnTo>
                    <a:pt x="1064577" y="1637347"/>
                  </a:lnTo>
                  <a:lnTo>
                    <a:pt x="1037590" y="1669732"/>
                  </a:lnTo>
                  <a:lnTo>
                    <a:pt x="1004887" y="1696720"/>
                  </a:lnTo>
                  <a:lnTo>
                    <a:pt x="967422" y="1717039"/>
                  </a:lnTo>
                  <a:lnTo>
                    <a:pt x="926147" y="1730057"/>
                  </a:lnTo>
                  <a:lnTo>
                    <a:pt x="861060" y="1733232"/>
                  </a:lnTo>
                  <a:lnTo>
                    <a:pt x="1570672" y="1733232"/>
                  </a:lnTo>
                  <a:lnTo>
                    <a:pt x="1570672" y="1293495"/>
                  </a:lnTo>
                  <a:close/>
                </a:path>
                <a:path w="1939289" h="1899285">
                  <a:moveTo>
                    <a:pt x="991010" y="1596072"/>
                  </a:moveTo>
                  <a:lnTo>
                    <a:pt x="771525" y="1596072"/>
                  </a:lnTo>
                  <a:lnTo>
                    <a:pt x="786765" y="1616075"/>
                  </a:lnTo>
                  <a:lnTo>
                    <a:pt x="813435" y="1636077"/>
                  </a:lnTo>
                  <a:lnTo>
                    <a:pt x="843915" y="1648142"/>
                  </a:lnTo>
                  <a:lnTo>
                    <a:pt x="876300" y="1652270"/>
                  </a:lnTo>
                  <a:lnTo>
                    <a:pt x="914082" y="1647825"/>
                  </a:lnTo>
                  <a:lnTo>
                    <a:pt x="926465" y="1642427"/>
                  </a:lnTo>
                  <a:lnTo>
                    <a:pt x="965517" y="1622107"/>
                  </a:lnTo>
                  <a:lnTo>
                    <a:pt x="991010" y="1596072"/>
                  </a:lnTo>
                  <a:close/>
                </a:path>
                <a:path w="1939289" h="1899285">
                  <a:moveTo>
                    <a:pt x="771525" y="1182687"/>
                  </a:moveTo>
                  <a:lnTo>
                    <a:pt x="604202" y="1182687"/>
                  </a:lnTo>
                  <a:lnTo>
                    <a:pt x="606107" y="1210310"/>
                  </a:lnTo>
                  <a:lnTo>
                    <a:pt x="601662" y="1254760"/>
                  </a:lnTo>
                  <a:lnTo>
                    <a:pt x="588962" y="1296035"/>
                  </a:lnTo>
                  <a:lnTo>
                    <a:pt x="568642" y="1333500"/>
                  </a:lnTo>
                  <a:lnTo>
                    <a:pt x="541654" y="1366202"/>
                  </a:lnTo>
                  <a:lnTo>
                    <a:pt x="508952" y="1393189"/>
                  </a:lnTo>
                  <a:lnTo>
                    <a:pt x="471487" y="1413510"/>
                  </a:lnTo>
                  <a:lnTo>
                    <a:pt x="430212" y="1426210"/>
                  </a:lnTo>
                  <a:lnTo>
                    <a:pt x="385762" y="1430655"/>
                  </a:lnTo>
                  <a:lnTo>
                    <a:pt x="771525" y="1430655"/>
                  </a:lnTo>
                  <a:lnTo>
                    <a:pt x="771525" y="1182687"/>
                  </a:lnTo>
                  <a:close/>
                </a:path>
                <a:path w="1939289" h="1899285">
                  <a:moveTo>
                    <a:pt x="883285" y="1373822"/>
                  </a:moveTo>
                  <a:lnTo>
                    <a:pt x="839787" y="1380807"/>
                  </a:lnTo>
                  <a:lnTo>
                    <a:pt x="801687" y="1400492"/>
                  </a:lnTo>
                  <a:lnTo>
                    <a:pt x="771525" y="1430655"/>
                  </a:lnTo>
                  <a:lnTo>
                    <a:pt x="994276" y="1430655"/>
                  </a:lnTo>
                  <a:lnTo>
                    <a:pt x="993457" y="1429067"/>
                  </a:lnTo>
                  <a:lnTo>
                    <a:pt x="962977" y="1399539"/>
                  </a:lnTo>
                  <a:lnTo>
                    <a:pt x="925512" y="1380489"/>
                  </a:lnTo>
                  <a:lnTo>
                    <a:pt x="883285" y="1373822"/>
                  </a:lnTo>
                  <a:close/>
                </a:path>
                <a:path w="1939289" h="1899285">
                  <a:moveTo>
                    <a:pt x="468312" y="1099502"/>
                  </a:moveTo>
                  <a:lnTo>
                    <a:pt x="303212" y="1099502"/>
                  </a:lnTo>
                  <a:lnTo>
                    <a:pt x="279717" y="1121727"/>
                  </a:lnTo>
                  <a:lnTo>
                    <a:pt x="262572" y="1148080"/>
                  </a:lnTo>
                  <a:lnTo>
                    <a:pt x="251777" y="1177925"/>
                  </a:lnTo>
                  <a:lnTo>
                    <a:pt x="247967" y="1209675"/>
                  </a:lnTo>
                  <a:lnTo>
                    <a:pt x="254952" y="1253172"/>
                  </a:lnTo>
                  <a:lnTo>
                    <a:pt x="274637" y="1290955"/>
                  </a:lnTo>
                  <a:lnTo>
                    <a:pt x="304482" y="1320800"/>
                  </a:lnTo>
                  <a:lnTo>
                    <a:pt x="342265" y="1340485"/>
                  </a:lnTo>
                  <a:lnTo>
                    <a:pt x="385762" y="1347470"/>
                  </a:lnTo>
                  <a:lnTo>
                    <a:pt x="429259" y="1340485"/>
                  </a:lnTo>
                  <a:lnTo>
                    <a:pt x="467042" y="1320800"/>
                  </a:lnTo>
                  <a:lnTo>
                    <a:pt x="496887" y="1290955"/>
                  </a:lnTo>
                  <a:lnTo>
                    <a:pt x="516572" y="1253172"/>
                  </a:lnTo>
                  <a:lnTo>
                    <a:pt x="523557" y="1209675"/>
                  </a:lnTo>
                  <a:lnTo>
                    <a:pt x="519747" y="1177925"/>
                  </a:lnTo>
                  <a:lnTo>
                    <a:pt x="508952" y="1148080"/>
                  </a:lnTo>
                  <a:lnTo>
                    <a:pt x="491807" y="1121727"/>
                  </a:lnTo>
                  <a:lnTo>
                    <a:pt x="468312" y="1099502"/>
                  </a:lnTo>
                  <a:close/>
                </a:path>
                <a:path w="1939289" h="1899285">
                  <a:moveTo>
                    <a:pt x="1570672" y="1182052"/>
                  </a:moveTo>
                  <a:lnTo>
                    <a:pt x="854075" y="1182052"/>
                  </a:lnTo>
                  <a:lnTo>
                    <a:pt x="854075" y="1295082"/>
                  </a:lnTo>
                  <a:lnTo>
                    <a:pt x="881697" y="1293495"/>
                  </a:lnTo>
                  <a:lnTo>
                    <a:pt x="1570672" y="1293495"/>
                  </a:lnTo>
                  <a:lnTo>
                    <a:pt x="1570672" y="1182052"/>
                  </a:lnTo>
                  <a:close/>
                </a:path>
                <a:path w="1939289" h="1899285">
                  <a:moveTo>
                    <a:pt x="1183957" y="935989"/>
                  </a:moveTo>
                  <a:lnTo>
                    <a:pt x="1140777" y="943927"/>
                  </a:lnTo>
                  <a:lnTo>
                    <a:pt x="1102042" y="965200"/>
                  </a:lnTo>
                  <a:lnTo>
                    <a:pt x="1073150" y="996314"/>
                  </a:lnTo>
                  <a:lnTo>
                    <a:pt x="1055052" y="1034414"/>
                  </a:lnTo>
                  <a:lnTo>
                    <a:pt x="1049337" y="1076642"/>
                  </a:lnTo>
                  <a:lnTo>
                    <a:pt x="1057275" y="1120139"/>
                  </a:lnTo>
                  <a:lnTo>
                    <a:pt x="1065212" y="1137920"/>
                  </a:lnTo>
                  <a:lnTo>
                    <a:pt x="1075372" y="1154430"/>
                  </a:lnTo>
                  <a:lnTo>
                    <a:pt x="1087755" y="1169035"/>
                  </a:lnTo>
                  <a:lnTo>
                    <a:pt x="1102042" y="1182052"/>
                  </a:lnTo>
                  <a:lnTo>
                    <a:pt x="1267460" y="1182052"/>
                  </a:lnTo>
                  <a:lnTo>
                    <a:pt x="1287462" y="1166812"/>
                  </a:lnTo>
                  <a:lnTo>
                    <a:pt x="1308735" y="1136967"/>
                  </a:lnTo>
                  <a:lnTo>
                    <a:pt x="1320800" y="1102995"/>
                  </a:lnTo>
                  <a:lnTo>
                    <a:pt x="1323657" y="1067435"/>
                  </a:lnTo>
                  <a:lnTo>
                    <a:pt x="1316672" y="1027429"/>
                  </a:lnTo>
                  <a:lnTo>
                    <a:pt x="1295400" y="988695"/>
                  </a:lnTo>
                  <a:lnTo>
                    <a:pt x="1264285" y="959485"/>
                  </a:lnTo>
                  <a:lnTo>
                    <a:pt x="1226185" y="941704"/>
                  </a:lnTo>
                  <a:lnTo>
                    <a:pt x="1183957" y="935989"/>
                  </a:lnTo>
                  <a:close/>
                </a:path>
                <a:path w="1939289" h="1899285">
                  <a:moveTo>
                    <a:pt x="771525" y="327977"/>
                  </a:moveTo>
                  <a:lnTo>
                    <a:pt x="0" y="327977"/>
                  </a:lnTo>
                  <a:lnTo>
                    <a:pt x="0" y="1099502"/>
                  </a:lnTo>
                  <a:lnTo>
                    <a:pt x="771525" y="1099502"/>
                  </a:lnTo>
                  <a:lnTo>
                    <a:pt x="771525" y="856297"/>
                  </a:lnTo>
                  <a:lnTo>
                    <a:pt x="643572" y="856297"/>
                  </a:lnTo>
                  <a:lnTo>
                    <a:pt x="599757" y="842962"/>
                  </a:lnTo>
                  <a:lnTo>
                    <a:pt x="560704" y="816292"/>
                  </a:lnTo>
                  <a:lnTo>
                    <a:pt x="533717" y="779779"/>
                  </a:lnTo>
                  <a:lnTo>
                    <a:pt x="520065" y="738504"/>
                  </a:lnTo>
                  <a:lnTo>
                    <a:pt x="519429" y="695007"/>
                  </a:lnTo>
                  <a:lnTo>
                    <a:pt x="532447" y="653414"/>
                  </a:lnTo>
                  <a:lnTo>
                    <a:pt x="560704" y="614045"/>
                  </a:lnTo>
                  <a:lnTo>
                    <a:pt x="599757" y="587375"/>
                  </a:lnTo>
                  <a:lnTo>
                    <a:pt x="643572" y="573722"/>
                  </a:lnTo>
                  <a:lnTo>
                    <a:pt x="771525" y="573722"/>
                  </a:lnTo>
                  <a:lnTo>
                    <a:pt x="771525" y="327977"/>
                  </a:lnTo>
                  <a:close/>
                </a:path>
                <a:path w="1939289" h="1899285">
                  <a:moveTo>
                    <a:pt x="1823721" y="554989"/>
                  </a:moveTo>
                  <a:lnTo>
                    <a:pt x="1345565" y="554989"/>
                  </a:lnTo>
                  <a:lnTo>
                    <a:pt x="1396682" y="565150"/>
                  </a:lnTo>
                  <a:lnTo>
                    <a:pt x="1442085" y="588645"/>
                  </a:lnTo>
                  <a:lnTo>
                    <a:pt x="1479550" y="623570"/>
                  </a:lnTo>
                  <a:lnTo>
                    <a:pt x="1505902" y="668654"/>
                  </a:lnTo>
                  <a:lnTo>
                    <a:pt x="1518602" y="719137"/>
                  </a:lnTo>
                  <a:lnTo>
                    <a:pt x="1517015" y="770254"/>
                  </a:lnTo>
                  <a:lnTo>
                    <a:pt x="1502092" y="819150"/>
                  </a:lnTo>
                  <a:lnTo>
                    <a:pt x="1473835" y="862647"/>
                  </a:lnTo>
                  <a:lnTo>
                    <a:pt x="1664017" y="941704"/>
                  </a:lnTo>
                  <a:lnTo>
                    <a:pt x="1823721" y="554989"/>
                  </a:lnTo>
                  <a:close/>
                </a:path>
                <a:path w="1939289" h="1899285">
                  <a:moveTo>
                    <a:pt x="771525" y="816292"/>
                  </a:moveTo>
                  <a:lnTo>
                    <a:pt x="732472" y="842962"/>
                  </a:lnTo>
                  <a:lnTo>
                    <a:pt x="688657" y="856297"/>
                  </a:lnTo>
                  <a:lnTo>
                    <a:pt x="771525" y="856297"/>
                  </a:lnTo>
                  <a:lnTo>
                    <a:pt x="771525" y="816292"/>
                  </a:lnTo>
                  <a:close/>
                </a:path>
                <a:path w="1939289" h="1899285">
                  <a:moveTo>
                    <a:pt x="1874202" y="432752"/>
                  </a:moveTo>
                  <a:lnTo>
                    <a:pt x="1095375" y="432752"/>
                  </a:lnTo>
                  <a:lnTo>
                    <a:pt x="1089977" y="445452"/>
                  </a:lnTo>
                  <a:lnTo>
                    <a:pt x="995997" y="664845"/>
                  </a:lnTo>
                  <a:lnTo>
                    <a:pt x="1151255" y="729297"/>
                  </a:lnTo>
                  <a:lnTo>
                    <a:pt x="1160462" y="680402"/>
                  </a:lnTo>
                  <a:lnTo>
                    <a:pt x="1181417" y="637539"/>
                  </a:lnTo>
                  <a:lnTo>
                    <a:pt x="1212215" y="601662"/>
                  </a:lnTo>
                  <a:lnTo>
                    <a:pt x="1251267" y="574992"/>
                  </a:lnTo>
                  <a:lnTo>
                    <a:pt x="1296035" y="558800"/>
                  </a:lnTo>
                  <a:lnTo>
                    <a:pt x="1345565" y="554989"/>
                  </a:lnTo>
                  <a:lnTo>
                    <a:pt x="1823721" y="554989"/>
                  </a:lnTo>
                  <a:lnTo>
                    <a:pt x="1874202" y="432752"/>
                  </a:lnTo>
                  <a:close/>
                </a:path>
                <a:path w="1939289" h="1899285">
                  <a:moveTo>
                    <a:pt x="771525" y="573722"/>
                  </a:moveTo>
                  <a:lnTo>
                    <a:pt x="688657" y="573722"/>
                  </a:lnTo>
                  <a:lnTo>
                    <a:pt x="732472" y="587375"/>
                  </a:lnTo>
                  <a:lnTo>
                    <a:pt x="771525" y="614045"/>
                  </a:lnTo>
                  <a:lnTo>
                    <a:pt x="771525" y="573722"/>
                  </a:lnTo>
                  <a:close/>
                </a:path>
                <a:path w="1939289" h="1899285">
                  <a:moveTo>
                    <a:pt x="1015047" y="177800"/>
                  </a:moveTo>
                  <a:lnTo>
                    <a:pt x="970597" y="188277"/>
                  </a:lnTo>
                  <a:lnTo>
                    <a:pt x="927417" y="216535"/>
                  </a:lnTo>
                  <a:lnTo>
                    <a:pt x="896937" y="257810"/>
                  </a:lnTo>
                  <a:lnTo>
                    <a:pt x="889000" y="302895"/>
                  </a:lnTo>
                  <a:lnTo>
                    <a:pt x="895350" y="346710"/>
                  </a:lnTo>
                  <a:lnTo>
                    <a:pt x="914400" y="386079"/>
                  </a:lnTo>
                  <a:lnTo>
                    <a:pt x="944879" y="417829"/>
                  </a:lnTo>
                  <a:lnTo>
                    <a:pt x="984885" y="439420"/>
                  </a:lnTo>
                  <a:lnTo>
                    <a:pt x="1036002" y="447357"/>
                  </a:lnTo>
                  <a:lnTo>
                    <a:pt x="1061720" y="444182"/>
                  </a:lnTo>
                  <a:lnTo>
                    <a:pt x="1086485" y="436562"/>
                  </a:lnTo>
                  <a:lnTo>
                    <a:pt x="1095375" y="432752"/>
                  </a:lnTo>
                  <a:lnTo>
                    <a:pt x="1874202" y="432752"/>
                  </a:lnTo>
                  <a:lnTo>
                    <a:pt x="1939289" y="275589"/>
                  </a:lnTo>
                  <a:lnTo>
                    <a:pt x="1936432" y="274320"/>
                  </a:lnTo>
                  <a:lnTo>
                    <a:pt x="1159510" y="274320"/>
                  </a:lnTo>
                  <a:lnTo>
                    <a:pt x="1133157" y="226695"/>
                  </a:lnTo>
                  <a:lnTo>
                    <a:pt x="1099502" y="198120"/>
                  </a:lnTo>
                  <a:lnTo>
                    <a:pt x="1058862" y="181610"/>
                  </a:lnTo>
                  <a:lnTo>
                    <a:pt x="1015047" y="177800"/>
                  </a:lnTo>
                  <a:close/>
                </a:path>
                <a:path w="1939289" h="1899285">
                  <a:moveTo>
                    <a:pt x="1271270" y="0"/>
                  </a:moveTo>
                  <a:lnTo>
                    <a:pt x="1167447" y="255587"/>
                  </a:lnTo>
                  <a:lnTo>
                    <a:pt x="1159510" y="274320"/>
                  </a:lnTo>
                  <a:lnTo>
                    <a:pt x="1936432" y="274320"/>
                  </a:lnTo>
                  <a:lnTo>
                    <a:pt x="127127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250940" y="704215"/>
            <a:ext cx="5191125" cy="6305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2240"/>
              </a:lnSpc>
              <a:spcBef>
                <a:spcPts val="405"/>
              </a:spcBef>
            </a:pPr>
            <a:r>
              <a:rPr spc="160" dirty="0">
                <a:latin typeface="Times New Roman"/>
                <a:cs typeface="Times New Roman"/>
              </a:rPr>
              <a:t>Διαχείριση</a:t>
            </a:r>
            <a:r>
              <a:rPr spc="204" dirty="0">
                <a:latin typeface="Times New Roman"/>
                <a:cs typeface="Times New Roman"/>
              </a:rPr>
              <a:t> </a:t>
            </a:r>
            <a:r>
              <a:rPr spc="170" dirty="0">
                <a:latin typeface="Times New Roman"/>
                <a:cs typeface="Times New Roman"/>
              </a:rPr>
              <a:t>πληροφοριών</a:t>
            </a:r>
            <a:r>
              <a:rPr spc="210"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και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spc="160" dirty="0">
                <a:latin typeface="Times New Roman"/>
                <a:cs typeface="Times New Roman"/>
              </a:rPr>
              <a:t>συμβάντων </a:t>
            </a:r>
            <a:r>
              <a:rPr spc="-509" dirty="0">
                <a:latin typeface="Times New Roman"/>
                <a:cs typeface="Times New Roman"/>
              </a:rPr>
              <a:t> </a:t>
            </a:r>
            <a:r>
              <a:rPr spc="165" dirty="0">
                <a:latin typeface="Times New Roman"/>
                <a:cs typeface="Times New Roman"/>
              </a:rPr>
              <a:t>ασφαλείας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8880" y="5652134"/>
            <a:ext cx="3294062" cy="612140"/>
          </a:xfrm>
          <a:prstGeom prst="rect">
            <a:avLst/>
          </a:prstGeom>
        </p:spPr>
      </p:pic>
      <p:sp>
        <p:nvSpPr>
          <p:cNvPr id="14" name="object 11">
            <a:extLst>
              <a:ext uri="{FF2B5EF4-FFF2-40B4-BE49-F238E27FC236}">
                <a16:creationId xmlns:a16="http://schemas.microsoft.com/office/drawing/2014/main" id="{4AAF0DDC-5B3C-58C0-7A29-D8FC1FF2B65F}"/>
              </a:ext>
            </a:extLst>
          </p:cNvPr>
          <p:cNvSpPr txBox="1"/>
          <p:nvPr/>
        </p:nvSpPr>
        <p:spPr>
          <a:xfrm>
            <a:off x="5801359" y="1850813"/>
            <a:ext cx="6361430" cy="178766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Οι λύσεις SIEM (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Security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Information and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Event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Management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) βοηθούν στην αντιμετώπιση της υπερφόρτωσης δεδομένων ασφαλείας.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Ένα SIEM είναι μια ολοκληρωμένη σουίτα εργαλείων που διαχειρίζεται πολλαπλές εφαρμογές και συσκευές ασφαλείας.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Παρέχει μια ολιστική εικόνα της κατάστασης ασφαλείας ενός δικτύου ή οργανισμού.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Τα SIEM μπορούν να 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κανονικοποιούν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 (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normalize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) τα δεδομένα από διαφορετικές πηγές καταγραφής (</a:t>
            </a:r>
            <a:r>
              <a:rPr lang="el-GR" sz="1200" spc="80" dirty="0" err="1">
                <a:solidFill>
                  <a:srgbClr val="FFB800"/>
                </a:solidFill>
                <a:latin typeface="Calibri"/>
                <a:cs typeface="Calibri"/>
              </a:rPr>
              <a:t>logs</a:t>
            </a:r>
            <a:r>
              <a:rPr lang="el-GR" sz="1200" spc="80" dirty="0">
                <a:solidFill>
                  <a:srgbClr val="FFB800"/>
                </a:solidFill>
                <a:latin typeface="Calibri"/>
                <a:cs typeface="Calibri"/>
              </a:rPr>
              <a:t>), διευκολύνοντας την ανάλυση και τον εντοπισμό απειλών.</a:t>
            </a:r>
          </a:p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l-GR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695" y="98742"/>
            <a:ext cx="10798175" cy="6878955"/>
            <a:chOff x="698182" y="0"/>
            <a:chExt cx="10798175" cy="6878955"/>
          </a:xfrm>
        </p:grpSpPr>
        <p:sp>
          <p:nvSpPr>
            <p:cNvPr id="3" name="object 3"/>
            <p:cNvSpPr/>
            <p:nvPr/>
          </p:nvSpPr>
          <p:spPr>
            <a:xfrm>
              <a:off x="6896099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4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79" y="6167120"/>
              <a:ext cx="3294379" cy="612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6119" y="1584959"/>
              <a:ext cx="10782300" cy="1996439"/>
            </a:xfrm>
            <a:custGeom>
              <a:avLst/>
              <a:gdLst/>
              <a:ahLst/>
              <a:cxnLst/>
              <a:rect l="l" t="t" r="r" b="b"/>
              <a:pathLst>
                <a:path w="10782300" h="1996439">
                  <a:moveTo>
                    <a:pt x="10582592" y="0"/>
                  </a:moveTo>
                  <a:lnTo>
                    <a:pt x="199707" y="0"/>
                  </a:lnTo>
                  <a:lnTo>
                    <a:pt x="153987" y="5397"/>
                  </a:lnTo>
                  <a:lnTo>
                    <a:pt x="111760" y="20319"/>
                  </a:lnTo>
                  <a:lnTo>
                    <a:pt x="74929" y="43814"/>
                  </a:lnTo>
                  <a:lnTo>
                    <a:pt x="43814" y="74929"/>
                  </a:lnTo>
                  <a:lnTo>
                    <a:pt x="20320" y="111760"/>
                  </a:lnTo>
                  <a:lnTo>
                    <a:pt x="5397" y="153987"/>
                  </a:lnTo>
                  <a:lnTo>
                    <a:pt x="0" y="199707"/>
                  </a:lnTo>
                  <a:lnTo>
                    <a:pt x="0" y="1796732"/>
                  </a:lnTo>
                  <a:lnTo>
                    <a:pt x="5397" y="1842452"/>
                  </a:lnTo>
                  <a:lnTo>
                    <a:pt x="20320" y="1884679"/>
                  </a:lnTo>
                  <a:lnTo>
                    <a:pt x="43814" y="1921510"/>
                  </a:lnTo>
                  <a:lnTo>
                    <a:pt x="74929" y="1952625"/>
                  </a:lnTo>
                  <a:lnTo>
                    <a:pt x="111760" y="1976119"/>
                  </a:lnTo>
                  <a:lnTo>
                    <a:pt x="153987" y="1991042"/>
                  </a:lnTo>
                  <a:lnTo>
                    <a:pt x="199707" y="1996439"/>
                  </a:lnTo>
                  <a:lnTo>
                    <a:pt x="10582592" y="1996439"/>
                  </a:lnTo>
                  <a:lnTo>
                    <a:pt x="10628312" y="1991042"/>
                  </a:lnTo>
                  <a:lnTo>
                    <a:pt x="10670540" y="1976119"/>
                  </a:lnTo>
                  <a:lnTo>
                    <a:pt x="10707370" y="1952625"/>
                  </a:lnTo>
                  <a:lnTo>
                    <a:pt x="10738485" y="1921510"/>
                  </a:lnTo>
                  <a:lnTo>
                    <a:pt x="10761980" y="1884679"/>
                  </a:lnTo>
                  <a:lnTo>
                    <a:pt x="10776902" y="1842452"/>
                  </a:lnTo>
                  <a:lnTo>
                    <a:pt x="10782300" y="1796732"/>
                  </a:lnTo>
                  <a:lnTo>
                    <a:pt x="10782300" y="199707"/>
                  </a:lnTo>
                  <a:lnTo>
                    <a:pt x="10776902" y="153987"/>
                  </a:lnTo>
                  <a:lnTo>
                    <a:pt x="10761980" y="111760"/>
                  </a:lnTo>
                  <a:lnTo>
                    <a:pt x="10738485" y="74929"/>
                  </a:lnTo>
                  <a:lnTo>
                    <a:pt x="10707370" y="43814"/>
                  </a:lnTo>
                  <a:lnTo>
                    <a:pt x="10670540" y="20319"/>
                  </a:lnTo>
                  <a:lnTo>
                    <a:pt x="10628312" y="5397"/>
                  </a:lnTo>
                  <a:lnTo>
                    <a:pt x="10582592" y="0"/>
                  </a:lnTo>
                  <a:close/>
                </a:path>
              </a:pathLst>
            </a:custGeom>
            <a:solidFill>
              <a:srgbClr val="FFDDB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6119" y="1584959"/>
              <a:ext cx="10782300" cy="1996439"/>
            </a:xfrm>
            <a:custGeom>
              <a:avLst/>
              <a:gdLst/>
              <a:ahLst/>
              <a:cxnLst/>
              <a:rect l="l" t="t" r="r" b="b"/>
              <a:pathLst>
                <a:path w="10782300" h="1996439">
                  <a:moveTo>
                    <a:pt x="0" y="199707"/>
                  </a:moveTo>
                  <a:lnTo>
                    <a:pt x="5397" y="153987"/>
                  </a:lnTo>
                  <a:lnTo>
                    <a:pt x="20320" y="111760"/>
                  </a:lnTo>
                  <a:lnTo>
                    <a:pt x="43814" y="74929"/>
                  </a:lnTo>
                  <a:lnTo>
                    <a:pt x="74929" y="43814"/>
                  </a:lnTo>
                  <a:lnTo>
                    <a:pt x="111760" y="20319"/>
                  </a:lnTo>
                  <a:lnTo>
                    <a:pt x="153987" y="5397"/>
                  </a:lnTo>
                  <a:lnTo>
                    <a:pt x="199707" y="0"/>
                  </a:lnTo>
                  <a:lnTo>
                    <a:pt x="10582592" y="0"/>
                  </a:lnTo>
                  <a:lnTo>
                    <a:pt x="10628312" y="5397"/>
                  </a:lnTo>
                  <a:lnTo>
                    <a:pt x="10670540" y="20319"/>
                  </a:lnTo>
                  <a:lnTo>
                    <a:pt x="10707370" y="43814"/>
                  </a:lnTo>
                  <a:lnTo>
                    <a:pt x="10738485" y="74929"/>
                  </a:lnTo>
                  <a:lnTo>
                    <a:pt x="10761980" y="111760"/>
                  </a:lnTo>
                  <a:lnTo>
                    <a:pt x="10776902" y="153987"/>
                  </a:lnTo>
                  <a:lnTo>
                    <a:pt x="10782300" y="199707"/>
                  </a:lnTo>
                  <a:lnTo>
                    <a:pt x="10782300" y="1796732"/>
                  </a:lnTo>
                  <a:lnTo>
                    <a:pt x="10776902" y="1842452"/>
                  </a:lnTo>
                  <a:lnTo>
                    <a:pt x="10761980" y="1884679"/>
                  </a:lnTo>
                  <a:lnTo>
                    <a:pt x="10738485" y="1921510"/>
                  </a:lnTo>
                  <a:lnTo>
                    <a:pt x="10707370" y="1952625"/>
                  </a:lnTo>
                  <a:lnTo>
                    <a:pt x="10670540" y="1976119"/>
                  </a:lnTo>
                  <a:lnTo>
                    <a:pt x="10628312" y="1991042"/>
                  </a:lnTo>
                  <a:lnTo>
                    <a:pt x="10582592" y="1996439"/>
                  </a:lnTo>
                  <a:lnTo>
                    <a:pt x="199707" y="1996439"/>
                  </a:lnTo>
                  <a:lnTo>
                    <a:pt x="153987" y="1991042"/>
                  </a:lnTo>
                  <a:lnTo>
                    <a:pt x="111760" y="1976119"/>
                  </a:lnTo>
                  <a:lnTo>
                    <a:pt x="74929" y="1952625"/>
                  </a:lnTo>
                  <a:lnTo>
                    <a:pt x="43814" y="1921510"/>
                  </a:lnTo>
                  <a:lnTo>
                    <a:pt x="20320" y="1884679"/>
                  </a:lnTo>
                  <a:lnTo>
                    <a:pt x="5397" y="1842452"/>
                  </a:lnTo>
                  <a:lnTo>
                    <a:pt x="0" y="1796732"/>
                  </a:lnTo>
                  <a:lnTo>
                    <a:pt x="0" y="19970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1150" y="1953577"/>
              <a:ext cx="1259522" cy="125952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33779" y="1851659"/>
              <a:ext cx="2354580" cy="1463040"/>
            </a:xfrm>
            <a:custGeom>
              <a:avLst/>
              <a:gdLst/>
              <a:ahLst/>
              <a:cxnLst/>
              <a:rect l="l" t="t" r="r" b="b"/>
              <a:pathLst>
                <a:path w="2354579" h="1463039">
                  <a:moveTo>
                    <a:pt x="0" y="146367"/>
                  </a:moveTo>
                  <a:lnTo>
                    <a:pt x="7302" y="100012"/>
                  </a:lnTo>
                  <a:lnTo>
                    <a:pt x="28257" y="60007"/>
                  </a:lnTo>
                  <a:lnTo>
                    <a:pt x="60007" y="28257"/>
                  </a:lnTo>
                  <a:lnTo>
                    <a:pt x="100012" y="7302"/>
                  </a:lnTo>
                  <a:lnTo>
                    <a:pt x="146367" y="0"/>
                  </a:lnTo>
                  <a:lnTo>
                    <a:pt x="2208212" y="0"/>
                  </a:lnTo>
                  <a:lnTo>
                    <a:pt x="2254567" y="7302"/>
                  </a:lnTo>
                  <a:lnTo>
                    <a:pt x="2294572" y="28257"/>
                  </a:lnTo>
                  <a:lnTo>
                    <a:pt x="2326322" y="60007"/>
                  </a:lnTo>
                  <a:lnTo>
                    <a:pt x="2346960" y="100012"/>
                  </a:lnTo>
                  <a:lnTo>
                    <a:pt x="2354580" y="146367"/>
                  </a:lnTo>
                  <a:lnTo>
                    <a:pt x="2354580" y="1316672"/>
                  </a:lnTo>
                  <a:lnTo>
                    <a:pt x="2346960" y="1363027"/>
                  </a:lnTo>
                  <a:lnTo>
                    <a:pt x="2326322" y="1403032"/>
                  </a:lnTo>
                  <a:lnTo>
                    <a:pt x="2294572" y="1434782"/>
                  </a:lnTo>
                  <a:lnTo>
                    <a:pt x="2254567" y="1455419"/>
                  </a:lnTo>
                  <a:lnTo>
                    <a:pt x="2208212" y="1463039"/>
                  </a:lnTo>
                  <a:lnTo>
                    <a:pt x="146367" y="1463039"/>
                  </a:lnTo>
                  <a:lnTo>
                    <a:pt x="100012" y="1455419"/>
                  </a:lnTo>
                  <a:lnTo>
                    <a:pt x="60007" y="1434782"/>
                  </a:lnTo>
                  <a:lnTo>
                    <a:pt x="28257" y="1403032"/>
                  </a:lnTo>
                  <a:lnTo>
                    <a:pt x="7302" y="1363027"/>
                  </a:lnTo>
                  <a:lnTo>
                    <a:pt x="0" y="1316672"/>
                  </a:lnTo>
                  <a:lnTo>
                    <a:pt x="0" y="14636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3779" y="3581399"/>
              <a:ext cx="2354580" cy="2438400"/>
            </a:xfrm>
            <a:custGeom>
              <a:avLst/>
              <a:gdLst/>
              <a:ahLst/>
              <a:cxnLst/>
              <a:rect l="l" t="t" r="r" b="b"/>
              <a:pathLst>
                <a:path w="2354579" h="2438400">
                  <a:moveTo>
                    <a:pt x="2354580" y="0"/>
                  </a:moveTo>
                  <a:lnTo>
                    <a:pt x="0" y="0"/>
                  </a:lnTo>
                  <a:lnTo>
                    <a:pt x="0" y="2191067"/>
                  </a:lnTo>
                  <a:lnTo>
                    <a:pt x="5079" y="2240915"/>
                  </a:lnTo>
                  <a:lnTo>
                    <a:pt x="19367" y="2287270"/>
                  </a:lnTo>
                  <a:lnTo>
                    <a:pt x="42227" y="2329497"/>
                  </a:lnTo>
                  <a:lnTo>
                    <a:pt x="72389" y="2366010"/>
                  </a:lnTo>
                  <a:lnTo>
                    <a:pt x="108902" y="2396172"/>
                  </a:lnTo>
                  <a:lnTo>
                    <a:pt x="151129" y="2419032"/>
                  </a:lnTo>
                  <a:lnTo>
                    <a:pt x="197484" y="2433320"/>
                  </a:lnTo>
                  <a:lnTo>
                    <a:pt x="247332" y="2438400"/>
                  </a:lnTo>
                  <a:lnTo>
                    <a:pt x="2107247" y="2438400"/>
                  </a:lnTo>
                  <a:lnTo>
                    <a:pt x="2157095" y="2433320"/>
                  </a:lnTo>
                  <a:lnTo>
                    <a:pt x="2203450" y="2419032"/>
                  </a:lnTo>
                  <a:lnTo>
                    <a:pt x="2245677" y="2396172"/>
                  </a:lnTo>
                  <a:lnTo>
                    <a:pt x="2282190" y="2366010"/>
                  </a:lnTo>
                  <a:lnTo>
                    <a:pt x="2312352" y="2329497"/>
                  </a:lnTo>
                  <a:lnTo>
                    <a:pt x="2335212" y="2287270"/>
                  </a:lnTo>
                  <a:lnTo>
                    <a:pt x="2349499" y="2240915"/>
                  </a:lnTo>
                  <a:lnTo>
                    <a:pt x="2354580" y="2191067"/>
                  </a:lnTo>
                  <a:lnTo>
                    <a:pt x="2354580" y="0"/>
                  </a:lnTo>
                  <a:close/>
                </a:path>
              </a:pathLst>
            </a:custGeom>
            <a:solidFill>
              <a:srgbClr val="BA8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3779" y="3581399"/>
              <a:ext cx="2354580" cy="2438400"/>
            </a:xfrm>
            <a:custGeom>
              <a:avLst/>
              <a:gdLst/>
              <a:ahLst/>
              <a:cxnLst/>
              <a:rect l="l" t="t" r="r" b="b"/>
              <a:pathLst>
                <a:path w="2354579" h="2438400">
                  <a:moveTo>
                    <a:pt x="2107247" y="2438400"/>
                  </a:moveTo>
                  <a:lnTo>
                    <a:pt x="247332" y="2438400"/>
                  </a:lnTo>
                  <a:lnTo>
                    <a:pt x="197484" y="2433320"/>
                  </a:lnTo>
                  <a:lnTo>
                    <a:pt x="151129" y="2419032"/>
                  </a:lnTo>
                  <a:lnTo>
                    <a:pt x="108902" y="2396172"/>
                  </a:lnTo>
                  <a:lnTo>
                    <a:pt x="72389" y="2366010"/>
                  </a:lnTo>
                  <a:lnTo>
                    <a:pt x="42227" y="2329497"/>
                  </a:lnTo>
                  <a:lnTo>
                    <a:pt x="19367" y="2287270"/>
                  </a:lnTo>
                  <a:lnTo>
                    <a:pt x="5079" y="2240915"/>
                  </a:lnTo>
                  <a:lnTo>
                    <a:pt x="0" y="2191067"/>
                  </a:lnTo>
                  <a:lnTo>
                    <a:pt x="0" y="0"/>
                  </a:lnTo>
                  <a:lnTo>
                    <a:pt x="2354580" y="0"/>
                  </a:lnTo>
                  <a:lnTo>
                    <a:pt x="2354580" y="2191067"/>
                  </a:lnTo>
                  <a:lnTo>
                    <a:pt x="2349499" y="2240915"/>
                  </a:lnTo>
                  <a:lnTo>
                    <a:pt x="2335212" y="2287270"/>
                  </a:lnTo>
                  <a:lnTo>
                    <a:pt x="2312352" y="2329497"/>
                  </a:lnTo>
                  <a:lnTo>
                    <a:pt x="2282190" y="2366010"/>
                  </a:lnTo>
                  <a:lnTo>
                    <a:pt x="2245677" y="2396172"/>
                  </a:lnTo>
                  <a:lnTo>
                    <a:pt x="2203450" y="2419032"/>
                  </a:lnTo>
                  <a:lnTo>
                    <a:pt x="2157095" y="2433320"/>
                  </a:lnTo>
                  <a:lnTo>
                    <a:pt x="2107247" y="24384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1949" y="1953577"/>
              <a:ext cx="1259522" cy="125952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24580" y="1851659"/>
              <a:ext cx="2354580" cy="1463040"/>
            </a:xfrm>
            <a:custGeom>
              <a:avLst/>
              <a:gdLst/>
              <a:ahLst/>
              <a:cxnLst/>
              <a:rect l="l" t="t" r="r" b="b"/>
              <a:pathLst>
                <a:path w="2354579" h="1463039">
                  <a:moveTo>
                    <a:pt x="0" y="146367"/>
                  </a:moveTo>
                  <a:lnTo>
                    <a:pt x="7302" y="100012"/>
                  </a:lnTo>
                  <a:lnTo>
                    <a:pt x="28257" y="60007"/>
                  </a:lnTo>
                  <a:lnTo>
                    <a:pt x="60007" y="28257"/>
                  </a:lnTo>
                  <a:lnTo>
                    <a:pt x="100012" y="7302"/>
                  </a:lnTo>
                  <a:lnTo>
                    <a:pt x="146367" y="0"/>
                  </a:lnTo>
                  <a:lnTo>
                    <a:pt x="2208212" y="0"/>
                  </a:lnTo>
                  <a:lnTo>
                    <a:pt x="2254567" y="7302"/>
                  </a:lnTo>
                  <a:lnTo>
                    <a:pt x="2294572" y="28257"/>
                  </a:lnTo>
                  <a:lnTo>
                    <a:pt x="2326322" y="60007"/>
                  </a:lnTo>
                  <a:lnTo>
                    <a:pt x="2346960" y="100012"/>
                  </a:lnTo>
                  <a:lnTo>
                    <a:pt x="2354580" y="146367"/>
                  </a:lnTo>
                  <a:lnTo>
                    <a:pt x="2354580" y="1316672"/>
                  </a:lnTo>
                  <a:lnTo>
                    <a:pt x="2346960" y="1363027"/>
                  </a:lnTo>
                  <a:lnTo>
                    <a:pt x="2326322" y="1403032"/>
                  </a:lnTo>
                  <a:lnTo>
                    <a:pt x="2294572" y="1434782"/>
                  </a:lnTo>
                  <a:lnTo>
                    <a:pt x="2254567" y="1455419"/>
                  </a:lnTo>
                  <a:lnTo>
                    <a:pt x="2208212" y="1463039"/>
                  </a:lnTo>
                  <a:lnTo>
                    <a:pt x="146367" y="1463039"/>
                  </a:lnTo>
                  <a:lnTo>
                    <a:pt x="100012" y="1455419"/>
                  </a:lnTo>
                  <a:lnTo>
                    <a:pt x="60007" y="1434782"/>
                  </a:lnTo>
                  <a:lnTo>
                    <a:pt x="28257" y="1403032"/>
                  </a:lnTo>
                  <a:lnTo>
                    <a:pt x="7302" y="1363027"/>
                  </a:lnTo>
                  <a:lnTo>
                    <a:pt x="0" y="1316672"/>
                  </a:lnTo>
                  <a:lnTo>
                    <a:pt x="0" y="146367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32199" y="3581399"/>
              <a:ext cx="2357120" cy="2438400"/>
            </a:xfrm>
            <a:custGeom>
              <a:avLst/>
              <a:gdLst/>
              <a:ahLst/>
              <a:cxnLst/>
              <a:rect l="l" t="t" r="r" b="b"/>
              <a:pathLst>
                <a:path w="2357120" h="2438400">
                  <a:moveTo>
                    <a:pt x="2357120" y="0"/>
                  </a:moveTo>
                  <a:lnTo>
                    <a:pt x="0" y="0"/>
                  </a:lnTo>
                  <a:lnTo>
                    <a:pt x="0" y="2190750"/>
                  </a:lnTo>
                  <a:lnTo>
                    <a:pt x="5079" y="2240915"/>
                  </a:lnTo>
                  <a:lnTo>
                    <a:pt x="19367" y="2287270"/>
                  </a:lnTo>
                  <a:lnTo>
                    <a:pt x="42227" y="2329180"/>
                  </a:lnTo>
                  <a:lnTo>
                    <a:pt x="72389" y="2366010"/>
                  </a:lnTo>
                  <a:lnTo>
                    <a:pt x="109220" y="2396172"/>
                  </a:lnTo>
                  <a:lnTo>
                    <a:pt x="151129" y="2419032"/>
                  </a:lnTo>
                  <a:lnTo>
                    <a:pt x="197802" y="2433320"/>
                  </a:lnTo>
                  <a:lnTo>
                    <a:pt x="247650" y="2438400"/>
                  </a:lnTo>
                  <a:lnTo>
                    <a:pt x="2109470" y="2438400"/>
                  </a:lnTo>
                  <a:lnTo>
                    <a:pt x="2159317" y="2433320"/>
                  </a:lnTo>
                  <a:lnTo>
                    <a:pt x="2205990" y="2419032"/>
                  </a:lnTo>
                  <a:lnTo>
                    <a:pt x="2247900" y="2396172"/>
                  </a:lnTo>
                  <a:lnTo>
                    <a:pt x="2284729" y="2366010"/>
                  </a:lnTo>
                  <a:lnTo>
                    <a:pt x="2314892" y="2329180"/>
                  </a:lnTo>
                  <a:lnTo>
                    <a:pt x="2337752" y="2287270"/>
                  </a:lnTo>
                  <a:lnTo>
                    <a:pt x="2352040" y="2240915"/>
                  </a:lnTo>
                  <a:lnTo>
                    <a:pt x="2357120" y="2190750"/>
                  </a:lnTo>
                  <a:lnTo>
                    <a:pt x="2357120" y="0"/>
                  </a:lnTo>
                  <a:close/>
                </a:path>
              </a:pathLst>
            </a:custGeom>
            <a:solidFill>
              <a:srgbClr val="FFB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32199" y="3581399"/>
              <a:ext cx="2357120" cy="2438400"/>
            </a:xfrm>
            <a:custGeom>
              <a:avLst/>
              <a:gdLst/>
              <a:ahLst/>
              <a:cxnLst/>
              <a:rect l="l" t="t" r="r" b="b"/>
              <a:pathLst>
                <a:path w="2357120" h="2438400">
                  <a:moveTo>
                    <a:pt x="2109470" y="2438400"/>
                  </a:moveTo>
                  <a:lnTo>
                    <a:pt x="247650" y="2438400"/>
                  </a:lnTo>
                  <a:lnTo>
                    <a:pt x="197802" y="2433320"/>
                  </a:lnTo>
                  <a:lnTo>
                    <a:pt x="151129" y="2419032"/>
                  </a:lnTo>
                  <a:lnTo>
                    <a:pt x="109220" y="2396172"/>
                  </a:lnTo>
                  <a:lnTo>
                    <a:pt x="72389" y="2366010"/>
                  </a:lnTo>
                  <a:lnTo>
                    <a:pt x="42227" y="2329180"/>
                  </a:lnTo>
                  <a:lnTo>
                    <a:pt x="19367" y="2287270"/>
                  </a:lnTo>
                  <a:lnTo>
                    <a:pt x="5079" y="2240915"/>
                  </a:lnTo>
                  <a:lnTo>
                    <a:pt x="0" y="2190750"/>
                  </a:lnTo>
                  <a:lnTo>
                    <a:pt x="0" y="0"/>
                  </a:lnTo>
                  <a:lnTo>
                    <a:pt x="2357120" y="0"/>
                  </a:lnTo>
                  <a:lnTo>
                    <a:pt x="2357120" y="2190750"/>
                  </a:lnTo>
                  <a:lnTo>
                    <a:pt x="2352040" y="2240915"/>
                  </a:lnTo>
                  <a:lnTo>
                    <a:pt x="2337752" y="2287270"/>
                  </a:lnTo>
                  <a:lnTo>
                    <a:pt x="2314892" y="2329180"/>
                  </a:lnTo>
                  <a:lnTo>
                    <a:pt x="2284729" y="2366010"/>
                  </a:lnTo>
                  <a:lnTo>
                    <a:pt x="2247900" y="2396172"/>
                  </a:lnTo>
                  <a:lnTo>
                    <a:pt x="2205990" y="2419032"/>
                  </a:lnTo>
                  <a:lnTo>
                    <a:pt x="2159317" y="2433320"/>
                  </a:lnTo>
                  <a:lnTo>
                    <a:pt x="2109470" y="2438400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2749" y="1953577"/>
              <a:ext cx="1259522" cy="125952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215379" y="1851659"/>
              <a:ext cx="2354580" cy="1463040"/>
            </a:xfrm>
            <a:custGeom>
              <a:avLst/>
              <a:gdLst/>
              <a:ahLst/>
              <a:cxnLst/>
              <a:rect l="l" t="t" r="r" b="b"/>
              <a:pathLst>
                <a:path w="2354579" h="1463039">
                  <a:moveTo>
                    <a:pt x="0" y="146367"/>
                  </a:moveTo>
                  <a:lnTo>
                    <a:pt x="7302" y="100012"/>
                  </a:lnTo>
                  <a:lnTo>
                    <a:pt x="28257" y="60007"/>
                  </a:lnTo>
                  <a:lnTo>
                    <a:pt x="60007" y="28257"/>
                  </a:lnTo>
                  <a:lnTo>
                    <a:pt x="100012" y="7302"/>
                  </a:lnTo>
                  <a:lnTo>
                    <a:pt x="146367" y="0"/>
                  </a:lnTo>
                  <a:lnTo>
                    <a:pt x="2208212" y="0"/>
                  </a:lnTo>
                  <a:lnTo>
                    <a:pt x="2254567" y="7302"/>
                  </a:lnTo>
                  <a:lnTo>
                    <a:pt x="2294572" y="28257"/>
                  </a:lnTo>
                  <a:lnTo>
                    <a:pt x="2326322" y="60007"/>
                  </a:lnTo>
                  <a:lnTo>
                    <a:pt x="2346960" y="100012"/>
                  </a:lnTo>
                  <a:lnTo>
                    <a:pt x="2354579" y="146367"/>
                  </a:lnTo>
                  <a:lnTo>
                    <a:pt x="2354579" y="1316672"/>
                  </a:lnTo>
                  <a:lnTo>
                    <a:pt x="2346960" y="1363027"/>
                  </a:lnTo>
                  <a:lnTo>
                    <a:pt x="2326322" y="1403032"/>
                  </a:lnTo>
                  <a:lnTo>
                    <a:pt x="2294572" y="1434782"/>
                  </a:lnTo>
                  <a:lnTo>
                    <a:pt x="2254567" y="1455419"/>
                  </a:lnTo>
                  <a:lnTo>
                    <a:pt x="2208212" y="1463039"/>
                  </a:lnTo>
                  <a:lnTo>
                    <a:pt x="146367" y="1463039"/>
                  </a:lnTo>
                  <a:lnTo>
                    <a:pt x="100012" y="1455419"/>
                  </a:lnTo>
                  <a:lnTo>
                    <a:pt x="60007" y="1434782"/>
                  </a:lnTo>
                  <a:lnTo>
                    <a:pt x="28257" y="1403032"/>
                  </a:lnTo>
                  <a:lnTo>
                    <a:pt x="7302" y="1363027"/>
                  </a:lnTo>
                  <a:lnTo>
                    <a:pt x="0" y="1316672"/>
                  </a:lnTo>
                  <a:lnTo>
                    <a:pt x="0" y="14636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15379" y="3581399"/>
              <a:ext cx="2354580" cy="2438400"/>
            </a:xfrm>
            <a:custGeom>
              <a:avLst/>
              <a:gdLst/>
              <a:ahLst/>
              <a:cxnLst/>
              <a:rect l="l" t="t" r="r" b="b"/>
              <a:pathLst>
                <a:path w="2354579" h="2438400">
                  <a:moveTo>
                    <a:pt x="2354579" y="0"/>
                  </a:moveTo>
                  <a:lnTo>
                    <a:pt x="0" y="0"/>
                  </a:lnTo>
                  <a:lnTo>
                    <a:pt x="0" y="2191067"/>
                  </a:lnTo>
                  <a:lnTo>
                    <a:pt x="5080" y="2240915"/>
                  </a:lnTo>
                  <a:lnTo>
                    <a:pt x="19367" y="2287270"/>
                  </a:lnTo>
                  <a:lnTo>
                    <a:pt x="42227" y="2329497"/>
                  </a:lnTo>
                  <a:lnTo>
                    <a:pt x="72390" y="2366010"/>
                  </a:lnTo>
                  <a:lnTo>
                    <a:pt x="108902" y="2396172"/>
                  </a:lnTo>
                  <a:lnTo>
                    <a:pt x="151130" y="2419032"/>
                  </a:lnTo>
                  <a:lnTo>
                    <a:pt x="197485" y="2433320"/>
                  </a:lnTo>
                  <a:lnTo>
                    <a:pt x="247332" y="2438400"/>
                  </a:lnTo>
                  <a:lnTo>
                    <a:pt x="2107247" y="2438400"/>
                  </a:lnTo>
                  <a:lnTo>
                    <a:pt x="2157095" y="2433320"/>
                  </a:lnTo>
                  <a:lnTo>
                    <a:pt x="2203450" y="2419032"/>
                  </a:lnTo>
                  <a:lnTo>
                    <a:pt x="2245677" y="2396172"/>
                  </a:lnTo>
                  <a:lnTo>
                    <a:pt x="2282190" y="2366010"/>
                  </a:lnTo>
                  <a:lnTo>
                    <a:pt x="2312352" y="2329497"/>
                  </a:lnTo>
                  <a:lnTo>
                    <a:pt x="2335212" y="2287270"/>
                  </a:lnTo>
                  <a:lnTo>
                    <a:pt x="2349500" y="2240915"/>
                  </a:lnTo>
                  <a:lnTo>
                    <a:pt x="2354579" y="2191067"/>
                  </a:lnTo>
                  <a:lnTo>
                    <a:pt x="2354579" y="0"/>
                  </a:lnTo>
                  <a:close/>
                </a:path>
              </a:pathLst>
            </a:custGeom>
            <a:solidFill>
              <a:srgbClr val="FFD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5379" y="3581399"/>
              <a:ext cx="2354580" cy="2438400"/>
            </a:xfrm>
            <a:custGeom>
              <a:avLst/>
              <a:gdLst/>
              <a:ahLst/>
              <a:cxnLst/>
              <a:rect l="l" t="t" r="r" b="b"/>
              <a:pathLst>
                <a:path w="2354579" h="2438400">
                  <a:moveTo>
                    <a:pt x="2107247" y="2438400"/>
                  </a:moveTo>
                  <a:lnTo>
                    <a:pt x="247332" y="2438400"/>
                  </a:lnTo>
                  <a:lnTo>
                    <a:pt x="197485" y="2433320"/>
                  </a:lnTo>
                  <a:lnTo>
                    <a:pt x="151130" y="2419032"/>
                  </a:lnTo>
                  <a:lnTo>
                    <a:pt x="108902" y="2396172"/>
                  </a:lnTo>
                  <a:lnTo>
                    <a:pt x="72390" y="2366010"/>
                  </a:lnTo>
                  <a:lnTo>
                    <a:pt x="42227" y="2329497"/>
                  </a:lnTo>
                  <a:lnTo>
                    <a:pt x="19367" y="2287270"/>
                  </a:lnTo>
                  <a:lnTo>
                    <a:pt x="5080" y="2240915"/>
                  </a:lnTo>
                  <a:lnTo>
                    <a:pt x="0" y="2191067"/>
                  </a:lnTo>
                  <a:lnTo>
                    <a:pt x="0" y="0"/>
                  </a:lnTo>
                  <a:lnTo>
                    <a:pt x="2354579" y="0"/>
                  </a:lnTo>
                  <a:lnTo>
                    <a:pt x="2354579" y="2191067"/>
                  </a:lnTo>
                  <a:lnTo>
                    <a:pt x="2349500" y="2240915"/>
                  </a:lnTo>
                  <a:lnTo>
                    <a:pt x="2335212" y="2287270"/>
                  </a:lnTo>
                  <a:lnTo>
                    <a:pt x="2312352" y="2329497"/>
                  </a:lnTo>
                  <a:lnTo>
                    <a:pt x="2282190" y="2366010"/>
                  </a:lnTo>
                  <a:lnTo>
                    <a:pt x="2245677" y="2396172"/>
                  </a:lnTo>
                  <a:lnTo>
                    <a:pt x="2203450" y="2419032"/>
                  </a:lnTo>
                  <a:lnTo>
                    <a:pt x="2157095" y="2433320"/>
                  </a:lnTo>
                  <a:lnTo>
                    <a:pt x="2107247" y="24384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3550" y="1953577"/>
              <a:ext cx="1259522" cy="125952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06179" y="1851659"/>
              <a:ext cx="2354580" cy="1463040"/>
            </a:xfrm>
            <a:custGeom>
              <a:avLst/>
              <a:gdLst/>
              <a:ahLst/>
              <a:cxnLst/>
              <a:rect l="l" t="t" r="r" b="b"/>
              <a:pathLst>
                <a:path w="2354579" h="1463039">
                  <a:moveTo>
                    <a:pt x="0" y="146367"/>
                  </a:moveTo>
                  <a:lnTo>
                    <a:pt x="7302" y="100012"/>
                  </a:lnTo>
                  <a:lnTo>
                    <a:pt x="28257" y="60007"/>
                  </a:lnTo>
                  <a:lnTo>
                    <a:pt x="60007" y="28257"/>
                  </a:lnTo>
                  <a:lnTo>
                    <a:pt x="100012" y="7302"/>
                  </a:lnTo>
                  <a:lnTo>
                    <a:pt x="146367" y="0"/>
                  </a:lnTo>
                  <a:lnTo>
                    <a:pt x="2208212" y="0"/>
                  </a:lnTo>
                  <a:lnTo>
                    <a:pt x="2254567" y="7302"/>
                  </a:lnTo>
                  <a:lnTo>
                    <a:pt x="2294572" y="28257"/>
                  </a:lnTo>
                  <a:lnTo>
                    <a:pt x="2326322" y="60007"/>
                  </a:lnTo>
                  <a:lnTo>
                    <a:pt x="2346960" y="100012"/>
                  </a:lnTo>
                  <a:lnTo>
                    <a:pt x="2354579" y="146367"/>
                  </a:lnTo>
                  <a:lnTo>
                    <a:pt x="2354579" y="1316672"/>
                  </a:lnTo>
                  <a:lnTo>
                    <a:pt x="2346960" y="1363027"/>
                  </a:lnTo>
                  <a:lnTo>
                    <a:pt x="2326322" y="1403032"/>
                  </a:lnTo>
                  <a:lnTo>
                    <a:pt x="2294572" y="1434782"/>
                  </a:lnTo>
                  <a:lnTo>
                    <a:pt x="2254567" y="1455419"/>
                  </a:lnTo>
                  <a:lnTo>
                    <a:pt x="2208212" y="1463039"/>
                  </a:lnTo>
                  <a:lnTo>
                    <a:pt x="146367" y="1463039"/>
                  </a:lnTo>
                  <a:lnTo>
                    <a:pt x="100012" y="1455419"/>
                  </a:lnTo>
                  <a:lnTo>
                    <a:pt x="60007" y="1434782"/>
                  </a:lnTo>
                  <a:lnTo>
                    <a:pt x="28257" y="1403032"/>
                  </a:lnTo>
                  <a:lnTo>
                    <a:pt x="7302" y="1363027"/>
                  </a:lnTo>
                  <a:lnTo>
                    <a:pt x="0" y="1316672"/>
                  </a:lnTo>
                  <a:lnTo>
                    <a:pt x="0" y="14636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06179" y="3581399"/>
              <a:ext cx="2354580" cy="2438400"/>
            </a:xfrm>
            <a:custGeom>
              <a:avLst/>
              <a:gdLst/>
              <a:ahLst/>
              <a:cxnLst/>
              <a:rect l="l" t="t" r="r" b="b"/>
              <a:pathLst>
                <a:path w="2354579" h="2438400">
                  <a:moveTo>
                    <a:pt x="2354579" y="0"/>
                  </a:moveTo>
                  <a:lnTo>
                    <a:pt x="0" y="0"/>
                  </a:lnTo>
                  <a:lnTo>
                    <a:pt x="0" y="2191067"/>
                  </a:lnTo>
                  <a:lnTo>
                    <a:pt x="5079" y="2240915"/>
                  </a:lnTo>
                  <a:lnTo>
                    <a:pt x="19367" y="2287270"/>
                  </a:lnTo>
                  <a:lnTo>
                    <a:pt x="42227" y="2329497"/>
                  </a:lnTo>
                  <a:lnTo>
                    <a:pt x="72390" y="2366010"/>
                  </a:lnTo>
                  <a:lnTo>
                    <a:pt x="108902" y="2396172"/>
                  </a:lnTo>
                  <a:lnTo>
                    <a:pt x="151129" y="2419032"/>
                  </a:lnTo>
                  <a:lnTo>
                    <a:pt x="197485" y="2433320"/>
                  </a:lnTo>
                  <a:lnTo>
                    <a:pt x="247332" y="2438400"/>
                  </a:lnTo>
                  <a:lnTo>
                    <a:pt x="2107247" y="2438400"/>
                  </a:lnTo>
                  <a:lnTo>
                    <a:pt x="2157095" y="2433320"/>
                  </a:lnTo>
                  <a:lnTo>
                    <a:pt x="2203450" y="2419032"/>
                  </a:lnTo>
                  <a:lnTo>
                    <a:pt x="2245677" y="2396172"/>
                  </a:lnTo>
                  <a:lnTo>
                    <a:pt x="2282190" y="2366010"/>
                  </a:lnTo>
                  <a:lnTo>
                    <a:pt x="2312352" y="2329497"/>
                  </a:lnTo>
                  <a:lnTo>
                    <a:pt x="2335212" y="2287270"/>
                  </a:lnTo>
                  <a:lnTo>
                    <a:pt x="2349500" y="2240915"/>
                  </a:lnTo>
                  <a:lnTo>
                    <a:pt x="2354579" y="2191067"/>
                  </a:lnTo>
                  <a:lnTo>
                    <a:pt x="2354579" y="0"/>
                  </a:lnTo>
                  <a:close/>
                </a:path>
              </a:pathLst>
            </a:custGeom>
            <a:solidFill>
              <a:srgbClr val="FFB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06179" y="3581399"/>
              <a:ext cx="2354580" cy="2438400"/>
            </a:xfrm>
            <a:custGeom>
              <a:avLst/>
              <a:gdLst/>
              <a:ahLst/>
              <a:cxnLst/>
              <a:rect l="l" t="t" r="r" b="b"/>
              <a:pathLst>
                <a:path w="2354579" h="2438400">
                  <a:moveTo>
                    <a:pt x="2107247" y="2438400"/>
                  </a:moveTo>
                  <a:lnTo>
                    <a:pt x="247332" y="2438400"/>
                  </a:lnTo>
                  <a:lnTo>
                    <a:pt x="197485" y="2433320"/>
                  </a:lnTo>
                  <a:lnTo>
                    <a:pt x="151129" y="2419032"/>
                  </a:lnTo>
                  <a:lnTo>
                    <a:pt x="108902" y="2396172"/>
                  </a:lnTo>
                  <a:lnTo>
                    <a:pt x="72390" y="2366010"/>
                  </a:lnTo>
                  <a:lnTo>
                    <a:pt x="42227" y="2329497"/>
                  </a:lnTo>
                  <a:lnTo>
                    <a:pt x="19367" y="2287270"/>
                  </a:lnTo>
                  <a:lnTo>
                    <a:pt x="5079" y="2240915"/>
                  </a:lnTo>
                  <a:lnTo>
                    <a:pt x="0" y="2191067"/>
                  </a:lnTo>
                  <a:lnTo>
                    <a:pt x="0" y="0"/>
                  </a:lnTo>
                  <a:lnTo>
                    <a:pt x="2354579" y="0"/>
                  </a:lnTo>
                  <a:lnTo>
                    <a:pt x="2354579" y="2191067"/>
                  </a:lnTo>
                  <a:lnTo>
                    <a:pt x="2349500" y="2240915"/>
                  </a:lnTo>
                  <a:lnTo>
                    <a:pt x="2335212" y="2287270"/>
                  </a:lnTo>
                  <a:lnTo>
                    <a:pt x="2312352" y="2329497"/>
                  </a:lnTo>
                  <a:lnTo>
                    <a:pt x="2282190" y="2366010"/>
                  </a:lnTo>
                  <a:lnTo>
                    <a:pt x="2245677" y="2396172"/>
                  </a:lnTo>
                  <a:lnTo>
                    <a:pt x="2203450" y="2419032"/>
                  </a:lnTo>
                  <a:lnTo>
                    <a:pt x="2157095" y="2433320"/>
                  </a:lnTo>
                  <a:lnTo>
                    <a:pt x="2107247" y="24384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875030" y="677545"/>
            <a:ext cx="537972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2400" spc="170" dirty="0">
                <a:solidFill>
                  <a:srgbClr val="000000"/>
                </a:solidFill>
              </a:rPr>
              <a:t>Πηγές</a:t>
            </a:r>
            <a:r>
              <a:rPr sz="2400" spc="165" dirty="0">
                <a:solidFill>
                  <a:srgbClr val="000000"/>
                </a:solidFill>
              </a:rPr>
              <a:t> </a:t>
            </a:r>
            <a:r>
              <a:rPr spc="175" dirty="0">
                <a:solidFill>
                  <a:srgbClr val="000000"/>
                </a:solidFill>
              </a:rPr>
              <a:t>π</a:t>
            </a:r>
            <a:r>
              <a:rPr spc="175" dirty="0" err="1">
                <a:solidFill>
                  <a:srgbClr val="000000"/>
                </a:solidFill>
              </a:rPr>
              <a:t>ληροφοριών</a:t>
            </a:r>
            <a:r>
              <a:rPr spc="325" dirty="0">
                <a:solidFill>
                  <a:srgbClr val="000000"/>
                </a:solidFill>
              </a:rPr>
              <a:t> </a:t>
            </a:r>
            <a:r>
              <a:rPr sz="2400" spc="190" dirty="0">
                <a:solidFill>
                  <a:srgbClr val="000000"/>
                </a:solidFill>
                <a:latin typeface="Times New Roman"/>
                <a:cs typeface="Times New Roman"/>
              </a:rPr>
              <a:t>SIEM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9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308975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3277" y="3737982"/>
            <a:ext cx="1841500" cy="2474588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b="1" spc="65" dirty="0">
                <a:latin typeface="Calibri"/>
                <a:cs typeface="Calibri"/>
              </a:rPr>
              <a:t>Συσκευές</a:t>
            </a:r>
            <a:r>
              <a:rPr sz="1400" b="1" dirty="0">
                <a:latin typeface="Calibri"/>
                <a:cs typeface="Calibri"/>
              </a:rPr>
              <a:t> </a:t>
            </a:r>
            <a:r>
              <a:rPr sz="1400" b="1" spc="75" dirty="0">
                <a:latin typeface="Calibri"/>
                <a:cs typeface="Calibri"/>
              </a:rPr>
              <a:t>ασφαλείας</a:t>
            </a:r>
            <a:endParaRPr sz="1400" dirty="0">
              <a:latin typeface="Calibri"/>
              <a:cs typeface="Calibri"/>
            </a:endParaRPr>
          </a:p>
          <a:p>
            <a:pPr marL="127000" marR="5080" indent="-114300">
              <a:lnSpc>
                <a:spcPct val="84400"/>
              </a:lnSpc>
              <a:spcBef>
                <a:spcPts val="765"/>
              </a:spcBef>
              <a:buSzPct val="150000"/>
              <a:buChar char="•"/>
              <a:tabLst>
                <a:tab pos="127000" algn="l"/>
              </a:tabLst>
            </a:pPr>
            <a:r>
              <a:rPr sz="1050" spc="35" dirty="0">
                <a:latin typeface="Calibri"/>
                <a:cs typeface="Calibri"/>
              </a:rPr>
              <a:t>Συστήματα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ανίχνευσης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εισβολών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στο </a:t>
            </a:r>
            <a:r>
              <a:rPr sz="1050" spc="-165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δίκτυο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(NIDS)</a:t>
            </a:r>
            <a:endParaRPr sz="1050" dirty="0">
              <a:latin typeface="Calibri"/>
              <a:cs typeface="Calibri"/>
            </a:endParaRPr>
          </a:p>
          <a:p>
            <a:pPr marL="127000" marR="93345" indent="-114300">
              <a:lnSpc>
                <a:spcPct val="87800"/>
              </a:lnSpc>
              <a:spcBef>
                <a:spcPts val="260"/>
              </a:spcBef>
              <a:buSzPct val="150000"/>
              <a:buChar char="•"/>
              <a:tabLst>
                <a:tab pos="127000" algn="l"/>
              </a:tabLst>
            </a:pPr>
            <a:r>
              <a:rPr sz="1050" spc="35" dirty="0">
                <a:latin typeface="Calibri"/>
                <a:cs typeface="Calibri"/>
              </a:rPr>
              <a:t>Συστήματα ανίχνευσης εισβολών 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βασισμένα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σε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κεντρικό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υπολογιστή </a:t>
            </a:r>
            <a:r>
              <a:rPr sz="1050" spc="-165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(HIDS)</a:t>
            </a:r>
            <a:endParaRPr sz="1050" dirty="0">
              <a:latin typeface="Calibri"/>
              <a:cs typeface="Calibri"/>
            </a:endParaRPr>
          </a:p>
          <a:p>
            <a:pPr marL="127000" marR="700405" indent="-114300">
              <a:lnSpc>
                <a:spcPct val="84400"/>
              </a:lnSpc>
              <a:spcBef>
                <a:spcPts val="330"/>
              </a:spcBef>
              <a:buSzPct val="150000"/>
              <a:buChar char="•"/>
              <a:tabLst>
                <a:tab pos="127000" algn="l"/>
              </a:tabLst>
            </a:pPr>
            <a:r>
              <a:rPr sz="1050" spc="35" dirty="0">
                <a:latin typeface="Calibri"/>
                <a:cs typeface="Calibri"/>
              </a:rPr>
              <a:t>Συστήματα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πρόληψης </a:t>
            </a:r>
            <a:r>
              <a:rPr sz="1050" spc="-170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εισβολών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spc="25" dirty="0">
                <a:latin typeface="Calibri"/>
                <a:cs typeface="Calibri"/>
              </a:rPr>
              <a:t>(IPS)</a:t>
            </a:r>
            <a:endParaRPr sz="1050" dirty="0">
              <a:latin typeface="Calibri"/>
              <a:cs typeface="Calibri"/>
            </a:endParaRPr>
          </a:p>
          <a:p>
            <a:pPr marL="126364" indent="-113664">
              <a:lnSpc>
                <a:spcPts val="1435"/>
              </a:lnSpc>
              <a:spcBef>
                <a:spcPts val="85"/>
              </a:spcBef>
              <a:buSzPct val="150000"/>
              <a:buChar char="•"/>
              <a:tabLst>
                <a:tab pos="126364" algn="l"/>
              </a:tabLst>
            </a:pPr>
            <a:r>
              <a:rPr sz="1050" spc="15" dirty="0">
                <a:latin typeface="Calibri"/>
                <a:cs typeface="Calibri"/>
              </a:rPr>
              <a:t>Αντιϊικό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20" dirty="0">
                <a:latin typeface="Calibri"/>
                <a:cs typeface="Calibri"/>
              </a:rPr>
              <a:t>λογισμικό</a:t>
            </a:r>
            <a:endParaRPr sz="1050" dirty="0">
              <a:latin typeface="Calibri"/>
              <a:cs typeface="Calibri"/>
            </a:endParaRPr>
          </a:p>
          <a:p>
            <a:pPr marL="127000" indent="-114300">
              <a:lnSpc>
                <a:spcPts val="1435"/>
              </a:lnSpc>
              <a:buSzPct val="150000"/>
              <a:buChar char="•"/>
              <a:tabLst>
                <a:tab pos="127000" algn="l"/>
              </a:tabLst>
            </a:pPr>
            <a:r>
              <a:rPr sz="1050" spc="45" dirty="0">
                <a:latin typeface="Calibri"/>
                <a:cs typeface="Calibri"/>
              </a:rPr>
              <a:t>Honeypots</a:t>
            </a:r>
            <a:endParaRPr lang="el-GR" sz="1050" spc="45" dirty="0">
              <a:latin typeface="Calibri"/>
              <a:cs typeface="Calibri"/>
            </a:endParaRPr>
          </a:p>
          <a:p>
            <a:pPr marL="127000" indent="-114300">
              <a:lnSpc>
                <a:spcPts val="1435"/>
              </a:lnSpc>
              <a:buSzPct val="150000"/>
              <a:buFontTx/>
              <a:buChar char="•"/>
              <a:tabLst>
                <a:tab pos="127000" algn="l"/>
              </a:tabLst>
            </a:pPr>
            <a:r>
              <a:rPr lang="el-GR" sz="1050" spc="20" dirty="0">
                <a:latin typeface="Calibri"/>
                <a:cs typeface="Calibri"/>
              </a:rPr>
              <a:t>Τε</a:t>
            </a:r>
            <a:r>
              <a:rPr lang="el-GR" sz="1050" spc="5" dirty="0">
                <a:latin typeface="Calibri"/>
                <a:cs typeface="Calibri"/>
              </a:rPr>
              <a:t>ί</a:t>
            </a:r>
            <a:r>
              <a:rPr lang="el-GR" sz="1050" spc="15" dirty="0">
                <a:latin typeface="Calibri"/>
                <a:cs typeface="Calibri"/>
              </a:rPr>
              <a:t>χ</a:t>
            </a:r>
            <a:r>
              <a:rPr lang="el-GR" sz="1050" spc="40" dirty="0">
                <a:latin typeface="Calibri"/>
                <a:cs typeface="Calibri"/>
              </a:rPr>
              <a:t>η</a:t>
            </a:r>
            <a:r>
              <a:rPr lang="el-GR" sz="1050" spc="-10" dirty="0">
                <a:latin typeface="Calibri"/>
                <a:cs typeface="Calibri"/>
              </a:rPr>
              <a:t> </a:t>
            </a:r>
            <a:r>
              <a:rPr lang="el-GR" sz="1050" spc="5" dirty="0">
                <a:latin typeface="Calibri"/>
                <a:cs typeface="Calibri"/>
              </a:rPr>
              <a:t>(</a:t>
            </a:r>
            <a:r>
              <a:rPr lang="el-GR" sz="1050" spc="25" dirty="0">
                <a:latin typeface="Calibri"/>
                <a:cs typeface="Calibri"/>
              </a:rPr>
              <a:t>η</a:t>
            </a:r>
            <a:r>
              <a:rPr lang="el-GR" sz="1050" spc="20" dirty="0">
                <a:latin typeface="Calibri"/>
                <a:cs typeface="Calibri"/>
              </a:rPr>
              <a:t>λεκ</a:t>
            </a:r>
            <a:r>
              <a:rPr lang="el-GR" sz="1050" spc="15" dirty="0">
                <a:latin typeface="Calibri"/>
                <a:cs typeface="Calibri"/>
              </a:rPr>
              <a:t>τ</a:t>
            </a:r>
            <a:r>
              <a:rPr lang="el-GR" sz="1050" spc="25" dirty="0">
                <a:latin typeface="Calibri"/>
                <a:cs typeface="Calibri"/>
              </a:rPr>
              <a:t>ρο</a:t>
            </a:r>
            <a:r>
              <a:rPr lang="el-GR" sz="1050" spc="20" dirty="0">
                <a:latin typeface="Calibri"/>
                <a:cs typeface="Calibri"/>
              </a:rPr>
              <a:t>ν</a:t>
            </a:r>
            <a:r>
              <a:rPr lang="el-GR" sz="1050" spc="5" dirty="0">
                <a:latin typeface="Calibri"/>
                <a:cs typeface="Calibri"/>
              </a:rPr>
              <a:t>ι</a:t>
            </a:r>
            <a:r>
              <a:rPr lang="el-GR" sz="1050" spc="20" dirty="0">
                <a:latin typeface="Calibri"/>
                <a:cs typeface="Calibri"/>
              </a:rPr>
              <a:t>κ</a:t>
            </a:r>
            <a:r>
              <a:rPr lang="el-GR" sz="1050" spc="25" dirty="0">
                <a:latin typeface="Calibri"/>
                <a:cs typeface="Calibri"/>
              </a:rPr>
              <a:t>ή</a:t>
            </a:r>
            <a:r>
              <a:rPr lang="el-GR" sz="1050" spc="15" dirty="0">
                <a:latin typeface="Calibri"/>
                <a:cs typeface="Calibri"/>
              </a:rPr>
              <a:t>ς</a:t>
            </a:r>
            <a:r>
              <a:rPr lang="el-GR" sz="1050" spc="20" dirty="0">
                <a:latin typeface="Calibri"/>
                <a:cs typeface="Calibri"/>
              </a:rPr>
              <a:t>)  </a:t>
            </a:r>
            <a:r>
              <a:rPr lang="el-GR" sz="1050" spc="25" dirty="0">
                <a:latin typeface="Calibri"/>
                <a:cs typeface="Calibri"/>
              </a:rPr>
              <a:t>προστασίας</a:t>
            </a:r>
            <a:endParaRPr lang="el-GR" sz="1050" dirty="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  <a:buSzPct val="150000"/>
              <a:tabLst>
                <a:tab pos="127000" algn="l"/>
              </a:tabLst>
            </a:pPr>
            <a:r>
              <a:rPr sz="1050" spc="-10" dirty="0">
                <a:latin typeface="Calibri"/>
                <a:cs typeface="Calibri"/>
              </a:rPr>
              <a:t>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29337" y="3712276"/>
            <a:ext cx="1666875" cy="186557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b="1" spc="65" dirty="0">
                <a:latin typeface="Calibri"/>
                <a:cs typeface="Calibri"/>
              </a:rPr>
              <a:t>Συσκευές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45" dirty="0">
                <a:latin typeface="Calibri"/>
                <a:cs typeface="Calibri"/>
              </a:rPr>
              <a:t>δικτύου</a:t>
            </a:r>
            <a:endParaRPr sz="1400" dirty="0">
              <a:latin typeface="Calibri"/>
              <a:cs typeface="Calibri"/>
            </a:endParaRPr>
          </a:p>
          <a:p>
            <a:pPr marL="126364" indent="-113664">
              <a:lnSpc>
                <a:spcPts val="1435"/>
              </a:lnSpc>
              <a:spcBef>
                <a:spcPts val="540"/>
              </a:spcBef>
              <a:buSzPct val="150000"/>
              <a:buChar char="•"/>
              <a:tabLst>
                <a:tab pos="126364" algn="l"/>
              </a:tabLst>
            </a:pPr>
            <a:r>
              <a:rPr sz="1050" spc="25" dirty="0">
                <a:latin typeface="Calibri"/>
                <a:cs typeface="Calibri"/>
              </a:rPr>
              <a:t>Δρομολογητές</a:t>
            </a:r>
            <a:endParaRPr sz="1050" dirty="0">
              <a:latin typeface="Calibri"/>
              <a:cs typeface="Calibri"/>
            </a:endParaRPr>
          </a:p>
          <a:p>
            <a:pPr marL="126364" indent="-113664">
              <a:lnSpc>
                <a:spcPts val="1430"/>
              </a:lnSpc>
              <a:buSzPct val="150000"/>
              <a:buChar char="•"/>
              <a:tabLst>
                <a:tab pos="126364" algn="l"/>
              </a:tabLst>
            </a:pPr>
            <a:r>
              <a:rPr sz="1050" spc="45" dirty="0">
                <a:latin typeface="Calibri"/>
                <a:cs typeface="Calibri"/>
              </a:rPr>
              <a:t>Διακόπτες</a:t>
            </a:r>
            <a:endParaRPr sz="1050" dirty="0">
              <a:latin typeface="Calibri"/>
              <a:cs typeface="Calibri"/>
            </a:endParaRPr>
          </a:p>
          <a:p>
            <a:pPr marL="127000" indent="-114300">
              <a:lnSpc>
                <a:spcPts val="1435"/>
              </a:lnSpc>
              <a:buSzPct val="150000"/>
              <a:buChar char="•"/>
              <a:tabLst>
                <a:tab pos="127000" algn="l"/>
              </a:tabLst>
            </a:pPr>
            <a:r>
              <a:rPr sz="1050" spc="25" dirty="0">
                <a:latin typeface="Calibri"/>
                <a:cs typeface="Calibri"/>
              </a:rPr>
              <a:t>Σημεία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πρόσβασης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Wi-Fi</a:t>
            </a:r>
            <a:endParaRPr sz="1050" dirty="0">
              <a:latin typeface="Calibri"/>
              <a:cs typeface="Calibri"/>
            </a:endParaRPr>
          </a:p>
          <a:p>
            <a:pPr marL="125730" marR="5080" indent="-113664">
              <a:lnSpc>
                <a:spcPct val="99100"/>
              </a:lnSpc>
              <a:spcBef>
                <a:spcPts val="15"/>
              </a:spcBef>
              <a:buSzPct val="150000"/>
              <a:buChar char="•"/>
              <a:tabLst>
                <a:tab pos="126364" algn="l"/>
              </a:tabLst>
            </a:pPr>
            <a:r>
              <a:rPr sz="1050" spc="70" dirty="0">
                <a:latin typeface="Calibri"/>
                <a:cs typeface="Calibri"/>
              </a:rPr>
              <a:t>Πύλες </a:t>
            </a:r>
            <a:r>
              <a:rPr sz="1050" spc="90" dirty="0">
                <a:latin typeface="Calibri"/>
                <a:cs typeface="Calibri"/>
              </a:rPr>
              <a:t>VPN </a:t>
            </a:r>
            <a:r>
              <a:rPr sz="1050" spc="55" dirty="0">
                <a:latin typeface="Calibri"/>
                <a:cs typeface="Calibri"/>
              </a:rPr>
              <a:t>(Virtual </a:t>
            </a:r>
            <a:r>
              <a:rPr sz="1050" spc="60" dirty="0">
                <a:latin typeface="Calibri"/>
                <a:cs typeface="Calibri"/>
              </a:rPr>
              <a:t>Private </a:t>
            </a:r>
            <a:r>
              <a:rPr sz="1050" spc="6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Network </a:t>
            </a:r>
            <a:r>
              <a:rPr sz="1050" spc="45" dirty="0">
                <a:latin typeface="Calibri"/>
                <a:cs typeface="Calibri"/>
              </a:rPr>
              <a:t>- </a:t>
            </a:r>
            <a:r>
              <a:rPr sz="1050" spc="80" dirty="0">
                <a:latin typeface="Calibri"/>
                <a:cs typeface="Calibri"/>
              </a:rPr>
              <a:t>ασφαλής </a:t>
            </a:r>
            <a:r>
              <a:rPr sz="1050" spc="8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απομακρυσμένη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πρόσβαση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σε </a:t>
            </a:r>
            <a:r>
              <a:rPr sz="1050" spc="-16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δίκτυα)</a:t>
            </a: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buSzPct val="150000"/>
              <a:tabLst>
                <a:tab pos="126364" algn="l"/>
              </a:tabLst>
            </a:pPr>
            <a:endParaRPr sz="105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50952" y="3842602"/>
            <a:ext cx="8629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35" dirty="0">
                <a:latin typeface="Calibri"/>
                <a:cs typeface="Calibri"/>
              </a:rPr>
              <a:t>Εξυπηρετητής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08747" y="4012081"/>
            <a:ext cx="1409700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 indent="-113664">
              <a:lnSpc>
                <a:spcPts val="1185"/>
              </a:lnSpc>
              <a:buSzPct val="150000"/>
              <a:buChar char="•"/>
              <a:tabLst>
                <a:tab pos="126364" algn="l"/>
              </a:tabLst>
            </a:pPr>
            <a:r>
              <a:rPr sz="1050" spc="75" dirty="0">
                <a:latin typeface="Calibri"/>
                <a:cs typeface="Calibri"/>
              </a:rPr>
              <a:t>Web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Severs</a:t>
            </a:r>
            <a:endParaRPr sz="1050" dirty="0">
              <a:latin typeface="Calibri"/>
              <a:cs typeface="Calibri"/>
            </a:endParaRPr>
          </a:p>
          <a:p>
            <a:pPr marL="126364" indent="-113664">
              <a:lnSpc>
                <a:spcPts val="1430"/>
              </a:lnSpc>
              <a:buSzPct val="150000"/>
              <a:buChar char="•"/>
              <a:tabLst>
                <a:tab pos="126364" algn="l"/>
              </a:tabLst>
            </a:pPr>
            <a:r>
              <a:rPr sz="1050" spc="20" dirty="0">
                <a:latin typeface="Calibri"/>
                <a:cs typeface="Calibri"/>
              </a:rPr>
              <a:t>Εξυπηρετητές/Εξυπηρετητές</a:t>
            </a:r>
            <a:endParaRPr sz="1050" dirty="0">
              <a:latin typeface="Calibri"/>
              <a:cs typeface="Calibri"/>
            </a:endParaRPr>
          </a:p>
          <a:p>
            <a:pPr marL="127000" indent="-114300">
              <a:lnSpc>
                <a:spcPts val="1435"/>
              </a:lnSpc>
              <a:buSzPct val="150000"/>
              <a:buChar char="•"/>
              <a:tabLst>
                <a:tab pos="127000" algn="l"/>
              </a:tabLst>
            </a:pPr>
            <a:r>
              <a:rPr sz="1050" spc="25" dirty="0">
                <a:latin typeface="Calibri"/>
                <a:cs typeface="Calibri"/>
              </a:rPr>
              <a:t>Εξυπηρετητές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εφαρμογών</a:t>
            </a:r>
            <a:endParaRPr sz="1050" dirty="0">
              <a:latin typeface="Calibri"/>
              <a:cs typeface="Calibri"/>
            </a:endParaRPr>
          </a:p>
          <a:p>
            <a:pPr marL="126364" indent="-113664">
              <a:lnSpc>
                <a:spcPts val="1440"/>
              </a:lnSpc>
              <a:buSzPct val="150000"/>
              <a:buChar char="•"/>
              <a:tabLst>
                <a:tab pos="126364" algn="l"/>
              </a:tabLst>
            </a:pPr>
            <a:r>
              <a:rPr sz="1050" spc="80" dirty="0">
                <a:latin typeface="Calibri"/>
                <a:cs typeface="Calibri"/>
              </a:rPr>
              <a:t>Βάσεις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90" dirty="0">
                <a:latin typeface="Calibri"/>
                <a:cs typeface="Calibri"/>
              </a:rPr>
              <a:t>δεδομένων</a:t>
            </a:r>
            <a:endParaRPr sz="1050" dirty="0">
              <a:latin typeface="Calibri"/>
              <a:cs typeface="Calibri"/>
            </a:endParaRPr>
          </a:p>
          <a:p>
            <a:pPr marL="126364" indent="-113664">
              <a:lnSpc>
                <a:spcPct val="100000"/>
              </a:lnSpc>
              <a:spcBef>
                <a:spcPts val="10"/>
              </a:spcBef>
              <a:buSzPct val="150000"/>
              <a:buChar char="•"/>
              <a:tabLst>
                <a:tab pos="126364" algn="l"/>
              </a:tabLst>
            </a:pPr>
            <a:r>
              <a:rPr lang="el-GR" sz="1050" spc="45" dirty="0">
                <a:latin typeface="Calibri"/>
                <a:cs typeface="Calibri"/>
              </a:rPr>
              <a:t>παροχές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νέφους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33" name="object 2"/>
          <p:cNvSpPr txBox="1"/>
          <p:nvPr/>
        </p:nvSpPr>
        <p:spPr>
          <a:xfrm>
            <a:off x="9249406" y="3672673"/>
            <a:ext cx="1383665" cy="1059777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b="1" spc="70" dirty="0">
                <a:latin typeface="Calibri"/>
                <a:cs typeface="Calibri"/>
              </a:rPr>
              <a:t>Εφαρμογές</a:t>
            </a:r>
            <a:endParaRPr sz="1400" dirty="0">
              <a:latin typeface="Calibri"/>
              <a:cs typeface="Calibri"/>
            </a:endParaRPr>
          </a:p>
          <a:p>
            <a:pPr marL="126364" indent="-113664">
              <a:lnSpc>
                <a:spcPts val="1435"/>
              </a:lnSpc>
              <a:spcBef>
                <a:spcPts val="540"/>
              </a:spcBef>
              <a:buSzPct val="150000"/>
              <a:buChar char="•"/>
              <a:tabLst>
                <a:tab pos="126364" algn="l"/>
              </a:tabLst>
            </a:pPr>
            <a:r>
              <a:rPr sz="1050" spc="25" dirty="0">
                <a:latin typeface="Calibri"/>
                <a:cs typeface="Calibri"/>
              </a:rPr>
              <a:t>Εφαρμογές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35" dirty="0">
                <a:latin typeface="Calibri"/>
                <a:cs typeface="Calibri"/>
              </a:rPr>
              <a:t>Ενδοδικτύου</a:t>
            </a:r>
            <a:endParaRPr sz="1050" dirty="0">
              <a:latin typeface="Calibri"/>
              <a:cs typeface="Calibri"/>
            </a:endParaRPr>
          </a:p>
          <a:p>
            <a:pPr marL="126364" indent="-113664">
              <a:lnSpc>
                <a:spcPts val="1435"/>
              </a:lnSpc>
              <a:buSzPct val="150000"/>
              <a:buChar char="•"/>
              <a:tabLst>
                <a:tab pos="126364" algn="l"/>
              </a:tabLst>
            </a:pPr>
            <a:r>
              <a:rPr sz="1050" spc="70" dirty="0">
                <a:latin typeface="Calibri"/>
                <a:cs typeface="Calibri"/>
              </a:rPr>
              <a:t>Διαδικτυακές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εφαρμογές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7172" y="-304800"/>
            <a:ext cx="9177655" cy="6878955"/>
            <a:chOff x="1665922" y="0"/>
            <a:chExt cx="9177655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4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73860" y="1574800"/>
              <a:ext cx="8844280" cy="1028700"/>
            </a:xfrm>
            <a:custGeom>
              <a:avLst/>
              <a:gdLst/>
              <a:ahLst/>
              <a:cxnLst/>
              <a:rect l="l" t="t" r="r" b="b"/>
              <a:pathLst>
                <a:path w="8844280" h="1028700">
                  <a:moveTo>
                    <a:pt x="8741410" y="0"/>
                  </a:moveTo>
                  <a:lnTo>
                    <a:pt x="102869" y="0"/>
                  </a:lnTo>
                  <a:lnTo>
                    <a:pt x="62864" y="7937"/>
                  </a:lnTo>
                  <a:lnTo>
                    <a:pt x="30162" y="30162"/>
                  </a:lnTo>
                  <a:lnTo>
                    <a:pt x="7937" y="62864"/>
                  </a:lnTo>
                  <a:lnTo>
                    <a:pt x="0" y="102870"/>
                  </a:lnTo>
                  <a:lnTo>
                    <a:pt x="0" y="925829"/>
                  </a:lnTo>
                  <a:lnTo>
                    <a:pt x="7937" y="965835"/>
                  </a:lnTo>
                  <a:lnTo>
                    <a:pt x="30162" y="998537"/>
                  </a:lnTo>
                  <a:lnTo>
                    <a:pt x="62864" y="1020762"/>
                  </a:lnTo>
                  <a:lnTo>
                    <a:pt x="102869" y="1028700"/>
                  </a:lnTo>
                  <a:lnTo>
                    <a:pt x="8741410" y="1028700"/>
                  </a:lnTo>
                  <a:lnTo>
                    <a:pt x="8781415" y="1020762"/>
                  </a:lnTo>
                  <a:lnTo>
                    <a:pt x="8814117" y="998537"/>
                  </a:lnTo>
                  <a:lnTo>
                    <a:pt x="8836342" y="965835"/>
                  </a:lnTo>
                  <a:lnTo>
                    <a:pt x="8844280" y="925829"/>
                  </a:lnTo>
                  <a:lnTo>
                    <a:pt x="8844280" y="102870"/>
                  </a:lnTo>
                  <a:lnTo>
                    <a:pt x="8836342" y="62864"/>
                  </a:lnTo>
                  <a:lnTo>
                    <a:pt x="8814117" y="30162"/>
                  </a:lnTo>
                  <a:lnTo>
                    <a:pt x="8781415" y="7937"/>
                  </a:lnTo>
                  <a:lnTo>
                    <a:pt x="8741410" y="0"/>
                  </a:lnTo>
                  <a:close/>
                </a:path>
              </a:pathLst>
            </a:custGeom>
            <a:solidFill>
              <a:srgbClr val="BA8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3860" y="1574800"/>
              <a:ext cx="8844280" cy="1028700"/>
            </a:xfrm>
            <a:custGeom>
              <a:avLst/>
              <a:gdLst/>
              <a:ahLst/>
              <a:cxnLst/>
              <a:rect l="l" t="t" r="r" b="b"/>
              <a:pathLst>
                <a:path w="8844280" h="1028700">
                  <a:moveTo>
                    <a:pt x="0" y="102870"/>
                  </a:moveTo>
                  <a:lnTo>
                    <a:pt x="7937" y="62864"/>
                  </a:lnTo>
                  <a:lnTo>
                    <a:pt x="30162" y="30162"/>
                  </a:lnTo>
                  <a:lnTo>
                    <a:pt x="62864" y="7937"/>
                  </a:lnTo>
                  <a:lnTo>
                    <a:pt x="102869" y="0"/>
                  </a:lnTo>
                  <a:lnTo>
                    <a:pt x="8741410" y="0"/>
                  </a:lnTo>
                  <a:lnTo>
                    <a:pt x="8781415" y="7937"/>
                  </a:lnTo>
                  <a:lnTo>
                    <a:pt x="8814117" y="30162"/>
                  </a:lnTo>
                  <a:lnTo>
                    <a:pt x="8836342" y="62864"/>
                  </a:lnTo>
                  <a:lnTo>
                    <a:pt x="8844280" y="102870"/>
                  </a:lnTo>
                  <a:lnTo>
                    <a:pt x="8844280" y="925829"/>
                  </a:lnTo>
                  <a:lnTo>
                    <a:pt x="8836342" y="965835"/>
                  </a:lnTo>
                  <a:lnTo>
                    <a:pt x="8814117" y="998537"/>
                  </a:lnTo>
                  <a:lnTo>
                    <a:pt x="8781415" y="1020762"/>
                  </a:lnTo>
                  <a:lnTo>
                    <a:pt x="8741410" y="1028700"/>
                  </a:lnTo>
                  <a:lnTo>
                    <a:pt x="102869" y="1028700"/>
                  </a:lnTo>
                  <a:lnTo>
                    <a:pt x="62864" y="1020762"/>
                  </a:lnTo>
                  <a:lnTo>
                    <a:pt x="30162" y="998537"/>
                  </a:lnTo>
                  <a:lnTo>
                    <a:pt x="7937" y="965835"/>
                  </a:lnTo>
                  <a:lnTo>
                    <a:pt x="0" y="925829"/>
                  </a:lnTo>
                  <a:lnTo>
                    <a:pt x="0" y="10287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6475" y="1676399"/>
              <a:ext cx="768667" cy="825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75460" y="1676399"/>
              <a:ext cx="1770380" cy="825500"/>
            </a:xfrm>
            <a:custGeom>
              <a:avLst/>
              <a:gdLst/>
              <a:ahLst/>
              <a:cxnLst/>
              <a:rect l="l" t="t" r="r" b="b"/>
              <a:pathLst>
                <a:path w="1770379" h="825500">
                  <a:moveTo>
                    <a:pt x="0" y="82550"/>
                  </a:moveTo>
                  <a:lnTo>
                    <a:pt x="6350" y="50482"/>
                  </a:lnTo>
                  <a:lnTo>
                    <a:pt x="24129" y="24129"/>
                  </a:lnTo>
                  <a:lnTo>
                    <a:pt x="50482" y="6350"/>
                  </a:lnTo>
                  <a:lnTo>
                    <a:pt x="82550" y="0"/>
                  </a:lnTo>
                  <a:lnTo>
                    <a:pt x="1687829" y="0"/>
                  </a:lnTo>
                  <a:lnTo>
                    <a:pt x="1719897" y="6350"/>
                  </a:lnTo>
                  <a:lnTo>
                    <a:pt x="1746250" y="24129"/>
                  </a:lnTo>
                  <a:lnTo>
                    <a:pt x="1764029" y="50482"/>
                  </a:lnTo>
                  <a:lnTo>
                    <a:pt x="1770379" y="82550"/>
                  </a:lnTo>
                  <a:lnTo>
                    <a:pt x="1770379" y="742950"/>
                  </a:lnTo>
                  <a:lnTo>
                    <a:pt x="1764029" y="775017"/>
                  </a:lnTo>
                  <a:lnTo>
                    <a:pt x="1746250" y="801370"/>
                  </a:lnTo>
                  <a:lnTo>
                    <a:pt x="1719897" y="819150"/>
                  </a:lnTo>
                  <a:lnTo>
                    <a:pt x="1687829" y="825500"/>
                  </a:lnTo>
                  <a:lnTo>
                    <a:pt x="82550" y="825500"/>
                  </a:lnTo>
                  <a:lnTo>
                    <a:pt x="50482" y="819150"/>
                  </a:lnTo>
                  <a:lnTo>
                    <a:pt x="24129" y="801370"/>
                  </a:lnTo>
                  <a:lnTo>
                    <a:pt x="6350" y="775017"/>
                  </a:lnTo>
                  <a:lnTo>
                    <a:pt x="0" y="742950"/>
                  </a:lnTo>
                  <a:lnTo>
                    <a:pt x="0" y="8255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3860" y="2707640"/>
              <a:ext cx="8844280" cy="1031240"/>
            </a:xfrm>
            <a:custGeom>
              <a:avLst/>
              <a:gdLst/>
              <a:ahLst/>
              <a:cxnLst/>
              <a:rect l="l" t="t" r="r" b="b"/>
              <a:pathLst>
                <a:path w="8844280" h="1031239">
                  <a:moveTo>
                    <a:pt x="8741092" y="0"/>
                  </a:moveTo>
                  <a:lnTo>
                    <a:pt x="103187" y="0"/>
                  </a:lnTo>
                  <a:lnTo>
                    <a:pt x="62864" y="8255"/>
                  </a:lnTo>
                  <a:lnTo>
                    <a:pt x="30162" y="30162"/>
                  </a:lnTo>
                  <a:lnTo>
                    <a:pt x="8254" y="62864"/>
                  </a:lnTo>
                  <a:lnTo>
                    <a:pt x="0" y="103187"/>
                  </a:lnTo>
                  <a:lnTo>
                    <a:pt x="0" y="928052"/>
                  </a:lnTo>
                  <a:lnTo>
                    <a:pt x="8254" y="968375"/>
                  </a:lnTo>
                  <a:lnTo>
                    <a:pt x="30162" y="1001077"/>
                  </a:lnTo>
                  <a:lnTo>
                    <a:pt x="62864" y="1022985"/>
                  </a:lnTo>
                  <a:lnTo>
                    <a:pt x="103187" y="1031240"/>
                  </a:lnTo>
                  <a:lnTo>
                    <a:pt x="8741092" y="1031240"/>
                  </a:lnTo>
                  <a:lnTo>
                    <a:pt x="8781415" y="1022985"/>
                  </a:lnTo>
                  <a:lnTo>
                    <a:pt x="8814117" y="1001077"/>
                  </a:lnTo>
                  <a:lnTo>
                    <a:pt x="8836025" y="968375"/>
                  </a:lnTo>
                  <a:lnTo>
                    <a:pt x="8844280" y="928052"/>
                  </a:lnTo>
                  <a:lnTo>
                    <a:pt x="8844280" y="103187"/>
                  </a:lnTo>
                  <a:lnTo>
                    <a:pt x="8836025" y="62864"/>
                  </a:lnTo>
                  <a:lnTo>
                    <a:pt x="8814117" y="30162"/>
                  </a:lnTo>
                  <a:lnTo>
                    <a:pt x="8781415" y="8255"/>
                  </a:lnTo>
                  <a:lnTo>
                    <a:pt x="8741092" y="0"/>
                  </a:lnTo>
                  <a:close/>
                </a:path>
              </a:pathLst>
            </a:custGeom>
            <a:solidFill>
              <a:srgbClr val="FFB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3860" y="2707640"/>
              <a:ext cx="8844280" cy="1031240"/>
            </a:xfrm>
            <a:custGeom>
              <a:avLst/>
              <a:gdLst/>
              <a:ahLst/>
              <a:cxnLst/>
              <a:rect l="l" t="t" r="r" b="b"/>
              <a:pathLst>
                <a:path w="8844280" h="1031239">
                  <a:moveTo>
                    <a:pt x="0" y="103187"/>
                  </a:moveTo>
                  <a:lnTo>
                    <a:pt x="8254" y="62864"/>
                  </a:lnTo>
                  <a:lnTo>
                    <a:pt x="30162" y="30162"/>
                  </a:lnTo>
                  <a:lnTo>
                    <a:pt x="62864" y="8255"/>
                  </a:lnTo>
                  <a:lnTo>
                    <a:pt x="103187" y="0"/>
                  </a:lnTo>
                  <a:lnTo>
                    <a:pt x="8741092" y="0"/>
                  </a:lnTo>
                  <a:lnTo>
                    <a:pt x="8781415" y="8255"/>
                  </a:lnTo>
                  <a:lnTo>
                    <a:pt x="8814117" y="30162"/>
                  </a:lnTo>
                  <a:lnTo>
                    <a:pt x="8836025" y="62864"/>
                  </a:lnTo>
                  <a:lnTo>
                    <a:pt x="8844280" y="103187"/>
                  </a:lnTo>
                  <a:lnTo>
                    <a:pt x="8844280" y="928052"/>
                  </a:lnTo>
                  <a:lnTo>
                    <a:pt x="8836025" y="968375"/>
                  </a:lnTo>
                  <a:lnTo>
                    <a:pt x="8814117" y="1001077"/>
                  </a:lnTo>
                  <a:lnTo>
                    <a:pt x="8781415" y="1022985"/>
                  </a:lnTo>
                  <a:lnTo>
                    <a:pt x="8741092" y="1031240"/>
                  </a:lnTo>
                  <a:lnTo>
                    <a:pt x="103187" y="1031240"/>
                  </a:lnTo>
                  <a:lnTo>
                    <a:pt x="62864" y="1022985"/>
                  </a:lnTo>
                  <a:lnTo>
                    <a:pt x="30162" y="1001077"/>
                  </a:lnTo>
                  <a:lnTo>
                    <a:pt x="8254" y="968375"/>
                  </a:lnTo>
                  <a:lnTo>
                    <a:pt x="0" y="928052"/>
                  </a:lnTo>
                  <a:lnTo>
                    <a:pt x="0" y="10318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5057" y="2862580"/>
              <a:ext cx="591184" cy="7213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73860" y="3840479"/>
              <a:ext cx="8844280" cy="1031240"/>
            </a:xfrm>
            <a:custGeom>
              <a:avLst/>
              <a:gdLst/>
              <a:ahLst/>
              <a:cxnLst/>
              <a:rect l="l" t="t" r="r" b="b"/>
              <a:pathLst>
                <a:path w="8844280" h="1031239">
                  <a:moveTo>
                    <a:pt x="8741092" y="0"/>
                  </a:moveTo>
                  <a:lnTo>
                    <a:pt x="103187" y="0"/>
                  </a:lnTo>
                  <a:lnTo>
                    <a:pt x="62864" y="8255"/>
                  </a:lnTo>
                  <a:lnTo>
                    <a:pt x="30162" y="30162"/>
                  </a:lnTo>
                  <a:lnTo>
                    <a:pt x="8254" y="62865"/>
                  </a:lnTo>
                  <a:lnTo>
                    <a:pt x="0" y="103187"/>
                  </a:lnTo>
                  <a:lnTo>
                    <a:pt x="0" y="928052"/>
                  </a:lnTo>
                  <a:lnTo>
                    <a:pt x="8254" y="968375"/>
                  </a:lnTo>
                  <a:lnTo>
                    <a:pt x="30162" y="1001077"/>
                  </a:lnTo>
                  <a:lnTo>
                    <a:pt x="62864" y="1022985"/>
                  </a:lnTo>
                  <a:lnTo>
                    <a:pt x="103187" y="1031240"/>
                  </a:lnTo>
                  <a:lnTo>
                    <a:pt x="8741092" y="1031240"/>
                  </a:lnTo>
                  <a:lnTo>
                    <a:pt x="8781415" y="1022985"/>
                  </a:lnTo>
                  <a:lnTo>
                    <a:pt x="8814117" y="1001077"/>
                  </a:lnTo>
                  <a:lnTo>
                    <a:pt x="8836025" y="968375"/>
                  </a:lnTo>
                  <a:lnTo>
                    <a:pt x="8844280" y="928052"/>
                  </a:lnTo>
                  <a:lnTo>
                    <a:pt x="8844280" y="103187"/>
                  </a:lnTo>
                  <a:lnTo>
                    <a:pt x="8836025" y="62865"/>
                  </a:lnTo>
                  <a:lnTo>
                    <a:pt x="8814117" y="30162"/>
                  </a:lnTo>
                  <a:lnTo>
                    <a:pt x="8781415" y="8255"/>
                  </a:lnTo>
                  <a:lnTo>
                    <a:pt x="8741092" y="0"/>
                  </a:lnTo>
                  <a:close/>
                </a:path>
              </a:pathLst>
            </a:custGeom>
            <a:solidFill>
              <a:srgbClr val="FFD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3860" y="3840479"/>
              <a:ext cx="8844280" cy="1031240"/>
            </a:xfrm>
            <a:custGeom>
              <a:avLst/>
              <a:gdLst/>
              <a:ahLst/>
              <a:cxnLst/>
              <a:rect l="l" t="t" r="r" b="b"/>
              <a:pathLst>
                <a:path w="8844280" h="1031239">
                  <a:moveTo>
                    <a:pt x="0" y="103187"/>
                  </a:moveTo>
                  <a:lnTo>
                    <a:pt x="8254" y="62865"/>
                  </a:lnTo>
                  <a:lnTo>
                    <a:pt x="30162" y="30162"/>
                  </a:lnTo>
                  <a:lnTo>
                    <a:pt x="62864" y="8255"/>
                  </a:lnTo>
                  <a:lnTo>
                    <a:pt x="103187" y="0"/>
                  </a:lnTo>
                  <a:lnTo>
                    <a:pt x="8741092" y="0"/>
                  </a:lnTo>
                  <a:lnTo>
                    <a:pt x="8781415" y="8255"/>
                  </a:lnTo>
                  <a:lnTo>
                    <a:pt x="8814117" y="30162"/>
                  </a:lnTo>
                  <a:lnTo>
                    <a:pt x="8836025" y="62865"/>
                  </a:lnTo>
                  <a:lnTo>
                    <a:pt x="8844280" y="103187"/>
                  </a:lnTo>
                  <a:lnTo>
                    <a:pt x="8844280" y="928052"/>
                  </a:lnTo>
                  <a:lnTo>
                    <a:pt x="8836025" y="968375"/>
                  </a:lnTo>
                  <a:lnTo>
                    <a:pt x="8814117" y="1001077"/>
                  </a:lnTo>
                  <a:lnTo>
                    <a:pt x="8781415" y="1022985"/>
                  </a:lnTo>
                  <a:lnTo>
                    <a:pt x="8741092" y="1031240"/>
                  </a:lnTo>
                  <a:lnTo>
                    <a:pt x="103187" y="1031240"/>
                  </a:lnTo>
                  <a:lnTo>
                    <a:pt x="62864" y="1022985"/>
                  </a:lnTo>
                  <a:lnTo>
                    <a:pt x="30162" y="1001077"/>
                  </a:lnTo>
                  <a:lnTo>
                    <a:pt x="8254" y="968375"/>
                  </a:lnTo>
                  <a:lnTo>
                    <a:pt x="0" y="928052"/>
                  </a:lnTo>
                  <a:lnTo>
                    <a:pt x="0" y="10318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6475" y="3944620"/>
              <a:ext cx="768667" cy="8255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73860" y="4975860"/>
              <a:ext cx="8844280" cy="1031240"/>
            </a:xfrm>
            <a:custGeom>
              <a:avLst/>
              <a:gdLst/>
              <a:ahLst/>
              <a:cxnLst/>
              <a:rect l="l" t="t" r="r" b="b"/>
              <a:pathLst>
                <a:path w="8844280" h="1031239">
                  <a:moveTo>
                    <a:pt x="8741092" y="0"/>
                  </a:moveTo>
                  <a:lnTo>
                    <a:pt x="103187" y="0"/>
                  </a:lnTo>
                  <a:lnTo>
                    <a:pt x="62864" y="8254"/>
                  </a:lnTo>
                  <a:lnTo>
                    <a:pt x="30162" y="30162"/>
                  </a:lnTo>
                  <a:lnTo>
                    <a:pt x="8254" y="62864"/>
                  </a:lnTo>
                  <a:lnTo>
                    <a:pt x="0" y="103187"/>
                  </a:lnTo>
                  <a:lnTo>
                    <a:pt x="0" y="928052"/>
                  </a:lnTo>
                  <a:lnTo>
                    <a:pt x="8254" y="968374"/>
                  </a:lnTo>
                  <a:lnTo>
                    <a:pt x="30162" y="1001077"/>
                  </a:lnTo>
                  <a:lnTo>
                    <a:pt x="62864" y="1022984"/>
                  </a:lnTo>
                  <a:lnTo>
                    <a:pt x="103187" y="1031239"/>
                  </a:lnTo>
                  <a:lnTo>
                    <a:pt x="8741092" y="1031239"/>
                  </a:lnTo>
                  <a:lnTo>
                    <a:pt x="8781415" y="1022984"/>
                  </a:lnTo>
                  <a:lnTo>
                    <a:pt x="8814117" y="1001077"/>
                  </a:lnTo>
                  <a:lnTo>
                    <a:pt x="8836025" y="968374"/>
                  </a:lnTo>
                  <a:lnTo>
                    <a:pt x="8844280" y="928052"/>
                  </a:lnTo>
                  <a:lnTo>
                    <a:pt x="8844280" y="103187"/>
                  </a:lnTo>
                  <a:lnTo>
                    <a:pt x="8836025" y="62864"/>
                  </a:lnTo>
                  <a:lnTo>
                    <a:pt x="8814117" y="30162"/>
                  </a:lnTo>
                  <a:lnTo>
                    <a:pt x="8781415" y="8254"/>
                  </a:lnTo>
                  <a:lnTo>
                    <a:pt x="8741092" y="0"/>
                  </a:lnTo>
                  <a:close/>
                </a:path>
              </a:pathLst>
            </a:custGeom>
            <a:solidFill>
              <a:srgbClr val="FFB5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3860" y="4975860"/>
              <a:ext cx="8844280" cy="1031240"/>
            </a:xfrm>
            <a:custGeom>
              <a:avLst/>
              <a:gdLst/>
              <a:ahLst/>
              <a:cxnLst/>
              <a:rect l="l" t="t" r="r" b="b"/>
              <a:pathLst>
                <a:path w="8844280" h="1031239">
                  <a:moveTo>
                    <a:pt x="0" y="103187"/>
                  </a:moveTo>
                  <a:lnTo>
                    <a:pt x="8254" y="62864"/>
                  </a:lnTo>
                  <a:lnTo>
                    <a:pt x="30162" y="30162"/>
                  </a:lnTo>
                  <a:lnTo>
                    <a:pt x="62864" y="8254"/>
                  </a:lnTo>
                  <a:lnTo>
                    <a:pt x="103187" y="0"/>
                  </a:lnTo>
                  <a:lnTo>
                    <a:pt x="8741092" y="0"/>
                  </a:lnTo>
                  <a:lnTo>
                    <a:pt x="8781415" y="8254"/>
                  </a:lnTo>
                  <a:lnTo>
                    <a:pt x="8814117" y="30162"/>
                  </a:lnTo>
                  <a:lnTo>
                    <a:pt x="8836025" y="62864"/>
                  </a:lnTo>
                  <a:lnTo>
                    <a:pt x="8844280" y="103187"/>
                  </a:lnTo>
                  <a:lnTo>
                    <a:pt x="8844280" y="928052"/>
                  </a:lnTo>
                  <a:lnTo>
                    <a:pt x="8836025" y="968374"/>
                  </a:lnTo>
                  <a:lnTo>
                    <a:pt x="8814117" y="1001077"/>
                  </a:lnTo>
                  <a:lnTo>
                    <a:pt x="8781415" y="1022984"/>
                  </a:lnTo>
                  <a:lnTo>
                    <a:pt x="8741092" y="1031239"/>
                  </a:lnTo>
                  <a:lnTo>
                    <a:pt x="103187" y="1031239"/>
                  </a:lnTo>
                  <a:lnTo>
                    <a:pt x="62864" y="1022984"/>
                  </a:lnTo>
                  <a:lnTo>
                    <a:pt x="30162" y="1001077"/>
                  </a:lnTo>
                  <a:lnTo>
                    <a:pt x="8254" y="968374"/>
                  </a:lnTo>
                  <a:lnTo>
                    <a:pt x="0" y="928052"/>
                  </a:lnTo>
                  <a:lnTo>
                    <a:pt x="0" y="10318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5057" y="5129847"/>
              <a:ext cx="591819" cy="7207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75460" y="5077460"/>
              <a:ext cx="1770380" cy="825500"/>
            </a:xfrm>
            <a:custGeom>
              <a:avLst/>
              <a:gdLst/>
              <a:ahLst/>
              <a:cxnLst/>
              <a:rect l="l" t="t" r="r" b="b"/>
              <a:pathLst>
                <a:path w="1770379" h="825500">
                  <a:moveTo>
                    <a:pt x="0" y="82550"/>
                  </a:moveTo>
                  <a:lnTo>
                    <a:pt x="6350" y="50482"/>
                  </a:lnTo>
                  <a:lnTo>
                    <a:pt x="24129" y="24129"/>
                  </a:lnTo>
                  <a:lnTo>
                    <a:pt x="50482" y="6350"/>
                  </a:lnTo>
                  <a:lnTo>
                    <a:pt x="82550" y="0"/>
                  </a:lnTo>
                  <a:lnTo>
                    <a:pt x="1687829" y="0"/>
                  </a:lnTo>
                  <a:lnTo>
                    <a:pt x="1719897" y="6350"/>
                  </a:lnTo>
                  <a:lnTo>
                    <a:pt x="1746250" y="24129"/>
                  </a:lnTo>
                  <a:lnTo>
                    <a:pt x="1764029" y="50482"/>
                  </a:lnTo>
                  <a:lnTo>
                    <a:pt x="1770379" y="82550"/>
                  </a:lnTo>
                  <a:lnTo>
                    <a:pt x="1770379" y="742949"/>
                  </a:lnTo>
                  <a:lnTo>
                    <a:pt x="1764029" y="775017"/>
                  </a:lnTo>
                  <a:lnTo>
                    <a:pt x="1746250" y="801369"/>
                  </a:lnTo>
                  <a:lnTo>
                    <a:pt x="1719897" y="819149"/>
                  </a:lnTo>
                  <a:lnTo>
                    <a:pt x="1687829" y="825499"/>
                  </a:lnTo>
                  <a:lnTo>
                    <a:pt x="82550" y="825499"/>
                  </a:lnTo>
                  <a:lnTo>
                    <a:pt x="50482" y="819149"/>
                  </a:lnTo>
                  <a:lnTo>
                    <a:pt x="24129" y="801369"/>
                  </a:lnTo>
                  <a:lnTo>
                    <a:pt x="6350" y="775017"/>
                  </a:lnTo>
                  <a:lnTo>
                    <a:pt x="0" y="742949"/>
                  </a:lnTo>
                  <a:lnTo>
                    <a:pt x="0" y="8255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11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331977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>
                <a:solidFill>
                  <a:srgbClr val="000000"/>
                </a:solidFill>
                <a:latin typeface="Times New Roman"/>
                <a:cs typeface="Times New Roman"/>
              </a:rPr>
              <a:t>Τεχνολογίες</a:t>
            </a:r>
            <a:r>
              <a:rPr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25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35" dirty="0">
                <a:solidFill>
                  <a:srgbClr val="000000"/>
                </a:solidFill>
                <a:latin typeface="Times New Roman"/>
                <a:cs typeface="Times New Roman"/>
              </a:rPr>
              <a:t>δεδομένα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69042" y="1400995"/>
            <a:ext cx="2586355" cy="6223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300" b="1" spc="45" dirty="0">
                <a:latin typeface="Calibri"/>
                <a:cs typeface="Calibri"/>
              </a:rPr>
              <a:t>Τείχος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45" dirty="0">
                <a:latin typeface="Calibri"/>
                <a:cs typeface="Calibri"/>
              </a:rPr>
              <a:t>(ηλεκτρονικής)</a:t>
            </a:r>
            <a:r>
              <a:rPr sz="1300" b="1" spc="-15" dirty="0">
                <a:latin typeface="Calibri"/>
                <a:cs typeface="Calibri"/>
              </a:rPr>
              <a:t> </a:t>
            </a:r>
            <a:r>
              <a:rPr sz="1300" b="1" spc="50" dirty="0">
                <a:latin typeface="Calibri"/>
                <a:cs typeface="Calibri"/>
              </a:rPr>
              <a:t>προστασίας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SzPct val="152380"/>
              <a:buChar char="•"/>
              <a:tabLst>
                <a:tab pos="184785" algn="l"/>
              </a:tabLst>
            </a:pPr>
            <a:r>
              <a:rPr sz="1050" spc="140" dirty="0">
                <a:latin typeface="Calibri"/>
                <a:cs typeface="Calibri"/>
              </a:rPr>
              <a:t>Δεδομένα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130" dirty="0">
                <a:latin typeface="Calibri"/>
                <a:cs typeface="Calibri"/>
              </a:rPr>
              <a:t>καταγραφής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57600" y="2511835"/>
            <a:ext cx="6597015" cy="62230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300" b="1" spc="60" dirty="0">
                <a:latin typeface="Calibri"/>
                <a:cs typeface="Calibri"/>
              </a:rPr>
              <a:t>HIDS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55" dirty="0">
                <a:latin typeface="Calibri"/>
                <a:cs typeface="Calibri"/>
              </a:rPr>
              <a:t>(Host-based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50" dirty="0">
                <a:latin typeface="Calibri"/>
                <a:cs typeface="Calibri"/>
              </a:rPr>
              <a:t>Intrusion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55" dirty="0">
                <a:latin typeface="Calibri"/>
                <a:cs typeface="Calibri"/>
              </a:rPr>
              <a:t>Detection</a:t>
            </a:r>
            <a:r>
              <a:rPr sz="1300" b="1" spc="40" dirty="0">
                <a:latin typeface="Calibri"/>
                <a:cs typeface="Calibri"/>
              </a:rPr>
              <a:t> </a:t>
            </a:r>
            <a:r>
              <a:rPr sz="1300" b="1" spc="60" dirty="0">
                <a:latin typeface="Calibri"/>
                <a:cs typeface="Calibri"/>
              </a:rPr>
              <a:t>System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65" dirty="0">
                <a:latin typeface="Calibri"/>
                <a:cs typeface="Calibri"/>
              </a:rPr>
              <a:t>Σύστημα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60" dirty="0">
                <a:latin typeface="Calibri"/>
                <a:cs typeface="Calibri"/>
              </a:rPr>
              <a:t>ανίχνευσης</a:t>
            </a:r>
            <a:r>
              <a:rPr sz="1300" b="1" spc="35" dirty="0">
                <a:latin typeface="Calibri"/>
                <a:cs typeface="Calibri"/>
              </a:rPr>
              <a:t> </a:t>
            </a:r>
            <a:r>
              <a:rPr sz="1300" b="1" spc="60" dirty="0">
                <a:latin typeface="Calibri"/>
                <a:cs typeface="Calibri"/>
              </a:rPr>
              <a:t>εισβολών</a:t>
            </a:r>
            <a:r>
              <a:rPr sz="1300" b="1" spc="40" dirty="0">
                <a:latin typeface="Calibri"/>
                <a:cs typeface="Calibri"/>
              </a:rPr>
              <a:t> </a:t>
            </a:r>
            <a:r>
              <a:rPr sz="1300" b="1" spc="60" dirty="0">
                <a:latin typeface="Calibri"/>
                <a:cs typeface="Calibri"/>
              </a:rPr>
              <a:t>σε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55" dirty="0">
                <a:latin typeface="Calibri"/>
                <a:cs typeface="Calibri"/>
              </a:rPr>
              <a:t>δίκτυα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SzPct val="152380"/>
              <a:buChar char="•"/>
              <a:tabLst>
                <a:tab pos="184785" algn="l"/>
              </a:tabLst>
            </a:pPr>
            <a:r>
              <a:rPr sz="1050" spc="10" dirty="0">
                <a:latin typeface="Calibri"/>
                <a:cs typeface="Calibri"/>
              </a:rPr>
              <a:t>Ειδοποιήσεις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85632" y="3666332"/>
            <a:ext cx="5311140" cy="185356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1767205" algn="l"/>
              </a:tabLst>
            </a:pPr>
            <a:r>
              <a:rPr sz="1300" b="1" u="heavy" spc="4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60" dirty="0">
                <a:latin typeface="Calibri"/>
                <a:cs typeface="Calibri"/>
              </a:rPr>
              <a:t>Δρομολογητές,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60" dirty="0">
                <a:latin typeface="Calibri"/>
                <a:cs typeface="Calibri"/>
              </a:rPr>
              <a:t>βρύσες</a:t>
            </a:r>
            <a:r>
              <a:rPr sz="1300" b="1" dirty="0">
                <a:latin typeface="Calibri"/>
                <a:cs typeface="Calibri"/>
              </a:rPr>
              <a:t> </a:t>
            </a:r>
            <a:r>
              <a:rPr sz="1300" b="1" spc="60" dirty="0">
                <a:latin typeface="Calibri"/>
                <a:cs typeface="Calibri"/>
              </a:rPr>
              <a:t>δικτύου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798955" algn="l"/>
              </a:tabLst>
            </a:pPr>
            <a:r>
              <a:rPr sz="1600" u="heavy" spc="615" dirty="0">
                <a:uFill>
                  <a:solidFill>
                    <a:srgbClr val="242424"/>
                  </a:solidFill>
                </a:uFill>
                <a:latin typeface="Calibri"/>
                <a:cs typeface="Calibri"/>
              </a:rPr>
              <a:t> 	</a:t>
            </a:r>
            <a:r>
              <a:rPr sz="1600" spc="165" dirty="0">
                <a:latin typeface="Calibri"/>
                <a:cs typeface="Calibri"/>
              </a:rPr>
              <a:t>•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Πλήρεις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συλλήψεις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πακέτων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80" dirty="0">
                <a:latin typeface="Calibri"/>
                <a:cs typeface="Calibri"/>
              </a:rPr>
              <a:t>δεδομένων</a:t>
            </a:r>
            <a:endParaRPr sz="1050" dirty="0">
              <a:latin typeface="Calibri"/>
              <a:cs typeface="Calibri"/>
            </a:endParaRPr>
          </a:p>
          <a:p>
            <a:pPr marL="1981200" indent="-172085">
              <a:lnSpc>
                <a:spcPct val="100000"/>
              </a:lnSpc>
              <a:spcBef>
                <a:spcPts val="545"/>
              </a:spcBef>
              <a:buSzPct val="152380"/>
              <a:buChar char="•"/>
              <a:tabLst>
                <a:tab pos="1981200" algn="l"/>
              </a:tabLst>
            </a:pPr>
            <a:r>
              <a:rPr sz="1050" spc="85" dirty="0">
                <a:latin typeface="Calibri"/>
                <a:cs typeface="Calibri"/>
              </a:rPr>
              <a:t>Δεδομένα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ροής</a:t>
            </a:r>
            <a:endParaRPr sz="1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Char char="•"/>
            </a:pPr>
            <a:endParaRPr sz="1450" dirty="0">
              <a:latin typeface="Calibri"/>
              <a:cs typeface="Calibri"/>
            </a:endParaRPr>
          </a:p>
          <a:p>
            <a:pPr marL="1809114">
              <a:lnSpc>
                <a:spcPct val="100000"/>
              </a:lnSpc>
            </a:pPr>
            <a:r>
              <a:rPr sz="1300" b="1" spc="55" dirty="0">
                <a:latin typeface="Calibri"/>
                <a:cs typeface="Calibri"/>
              </a:rPr>
              <a:t>Διακομιστές/Εξυπηρετητές,</a:t>
            </a:r>
            <a:r>
              <a:rPr sz="1300" b="1" spc="30" dirty="0">
                <a:latin typeface="Calibri"/>
                <a:cs typeface="Calibri"/>
              </a:rPr>
              <a:t> </a:t>
            </a:r>
            <a:r>
              <a:rPr sz="1300" b="1" spc="50" dirty="0">
                <a:latin typeface="Calibri"/>
                <a:cs typeface="Calibri"/>
              </a:rPr>
              <a:t>σταθμοί</a:t>
            </a:r>
            <a:r>
              <a:rPr sz="1300" b="1" spc="10" dirty="0">
                <a:latin typeface="Calibri"/>
                <a:cs typeface="Calibri"/>
              </a:rPr>
              <a:t> </a:t>
            </a:r>
            <a:r>
              <a:rPr sz="1300" b="1" spc="50" dirty="0">
                <a:latin typeface="Calibri"/>
                <a:cs typeface="Calibri"/>
              </a:rPr>
              <a:t>εργασίας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 dirty="0">
              <a:latin typeface="Calibri"/>
              <a:cs typeface="Calibri"/>
            </a:endParaRPr>
          </a:p>
          <a:p>
            <a:pPr marL="1981200" indent="-172085">
              <a:lnSpc>
                <a:spcPct val="100000"/>
              </a:lnSpc>
              <a:buSzPct val="152380"/>
              <a:buChar char="•"/>
              <a:tabLst>
                <a:tab pos="1981200" algn="l"/>
              </a:tabLst>
            </a:pPr>
            <a:r>
              <a:rPr sz="1050" spc="50" dirty="0">
                <a:latin typeface="Calibri"/>
                <a:cs typeface="Calibri"/>
              </a:rPr>
              <a:t>Αρχεία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καταγραφής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συστήματος</a:t>
            </a:r>
            <a:endParaRPr sz="1050" dirty="0">
              <a:latin typeface="Calibri"/>
              <a:cs typeface="Calibri"/>
            </a:endParaRPr>
          </a:p>
          <a:p>
            <a:pPr marL="1981200" indent="-172085">
              <a:lnSpc>
                <a:spcPct val="100000"/>
              </a:lnSpc>
              <a:spcBef>
                <a:spcPts val="650"/>
              </a:spcBef>
              <a:buSzPct val="152380"/>
              <a:buChar char="•"/>
              <a:tabLst>
                <a:tab pos="1981200" algn="l"/>
              </a:tabLst>
            </a:pPr>
            <a:r>
              <a:rPr sz="1050" spc="90" dirty="0">
                <a:latin typeface="Calibri"/>
                <a:cs typeface="Calibri"/>
              </a:rPr>
              <a:t>Παράγοντες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παρακολούθησης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3958590" cy="6878955"/>
            <a:chOff x="6884987" y="0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12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10108565" cy="3411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60"/>
              </a:spcBef>
            </a:pPr>
            <a:r>
              <a:rPr spc="114" dirty="0" err="1">
                <a:solidFill>
                  <a:srgbClr val="000000"/>
                </a:solidFill>
                <a:latin typeface="Times New Roman"/>
                <a:cs typeface="Times New Roman"/>
              </a:rPr>
              <a:t>Λειτουργικότητ</a:t>
            </a:r>
            <a:r>
              <a:rPr spc="114" dirty="0">
                <a:solidFill>
                  <a:srgbClr val="000000"/>
                </a:solidFill>
                <a:latin typeface="Times New Roman"/>
                <a:cs typeface="Times New Roman"/>
              </a:rPr>
              <a:t>α</a:t>
            </a:r>
            <a:r>
              <a:rPr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SIEM</a:t>
            </a:r>
            <a:endParaRPr spc="105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659" y="2258377"/>
            <a:ext cx="2506980" cy="1503680"/>
          </a:xfrm>
          <a:prstGeom prst="rect">
            <a:avLst/>
          </a:prstGeom>
          <a:solidFill>
            <a:srgbClr val="E6A800"/>
          </a:solidFill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146050">
              <a:lnSpc>
                <a:spcPct val="100000"/>
              </a:lnSpc>
            </a:pPr>
            <a:r>
              <a:rPr sz="1500" b="1" spc="114" dirty="0">
                <a:latin typeface="Calibri"/>
                <a:cs typeface="Calibri"/>
              </a:rPr>
              <a:t>Ανακάλυψη</a:t>
            </a:r>
            <a:endParaRPr sz="1500">
              <a:latin typeface="Calibri"/>
              <a:cs typeface="Calibri"/>
            </a:endParaRPr>
          </a:p>
          <a:p>
            <a:pPr marL="263525" marR="143510" indent="-116839">
              <a:lnSpc>
                <a:spcPct val="148100"/>
              </a:lnSpc>
            </a:pPr>
            <a:r>
              <a:rPr sz="1500" spc="105" dirty="0">
                <a:latin typeface="Calibri"/>
                <a:cs typeface="Calibri"/>
              </a:rPr>
              <a:t>περιουσιακών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95" dirty="0">
                <a:latin typeface="Calibri"/>
                <a:cs typeface="Calibri"/>
              </a:rPr>
              <a:t>στοιχείων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125" dirty="0">
                <a:latin typeface="Calibri"/>
                <a:cs typeface="Calibri"/>
              </a:rPr>
              <a:t>και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spc="150" dirty="0">
                <a:latin typeface="Calibri"/>
                <a:cs typeface="Calibri"/>
              </a:rPr>
              <a:t>απογραφή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7100" y="2258377"/>
            <a:ext cx="2504440" cy="1503680"/>
          </a:xfrm>
          <a:prstGeom prst="rect">
            <a:avLst/>
          </a:prstGeom>
          <a:solidFill>
            <a:srgbClr val="FFB504"/>
          </a:solidFill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375920">
              <a:lnSpc>
                <a:spcPct val="100000"/>
              </a:lnSpc>
            </a:pPr>
            <a:r>
              <a:rPr sz="1500" spc="60" dirty="0">
                <a:latin typeface="Calibri"/>
                <a:cs typeface="Calibri"/>
              </a:rPr>
              <a:t>Ευπάθεια</a:t>
            </a:r>
            <a:endParaRPr sz="15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865"/>
              </a:spcBef>
            </a:pPr>
            <a:r>
              <a:rPr sz="1500" b="1" spc="100" dirty="0">
                <a:latin typeface="Calibri"/>
                <a:cs typeface="Calibri"/>
              </a:rPr>
              <a:t>αξιολόγηση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3000" y="2258377"/>
            <a:ext cx="2504440" cy="1503680"/>
          </a:xfrm>
          <a:prstGeom prst="rect">
            <a:avLst/>
          </a:prstGeom>
          <a:solidFill>
            <a:srgbClr val="FFB821"/>
          </a:solidFill>
          <a:ln w="15875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290195" marR="281940" indent="106045" algn="just">
              <a:lnSpc>
                <a:spcPts val="1650"/>
              </a:lnSpc>
            </a:pPr>
            <a:r>
              <a:rPr sz="1500" b="1" spc="160" dirty="0">
                <a:latin typeface="Calibri"/>
                <a:cs typeface="Calibri"/>
              </a:rPr>
              <a:t>Ανάλυση </a:t>
            </a:r>
            <a:r>
              <a:rPr sz="1500" spc="120" dirty="0">
                <a:latin typeface="Calibri"/>
                <a:cs typeface="Calibri"/>
              </a:rPr>
              <a:t>δικτύου</a:t>
            </a:r>
            <a:r>
              <a:rPr sz="1500" b="1" spc="120" dirty="0">
                <a:latin typeface="Calibri"/>
                <a:cs typeface="Calibri"/>
              </a:rPr>
              <a:t>, </a:t>
            </a:r>
            <a:r>
              <a:rPr sz="1500" b="1" spc="125" dirty="0">
                <a:latin typeface="Calibri"/>
                <a:cs typeface="Calibri"/>
              </a:rPr>
              <a:t> </a:t>
            </a:r>
            <a:r>
              <a:rPr sz="1500" spc="145" dirty="0">
                <a:latin typeface="Calibri"/>
                <a:cs typeface="Calibri"/>
              </a:rPr>
              <a:t>πλήρης </a:t>
            </a:r>
            <a:r>
              <a:rPr sz="1500" spc="150" dirty="0">
                <a:latin typeface="Calibri"/>
                <a:cs typeface="Calibri"/>
              </a:rPr>
              <a:t>καταγραφή </a:t>
            </a:r>
            <a:r>
              <a:rPr sz="1500" spc="155" dirty="0">
                <a:latin typeface="Calibri"/>
                <a:cs typeface="Calibri"/>
              </a:rPr>
              <a:t> </a:t>
            </a:r>
            <a:r>
              <a:rPr sz="1500" spc="150" dirty="0">
                <a:latin typeface="Calibri"/>
                <a:cs typeface="Calibri"/>
              </a:rPr>
              <a:t>πακέτων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150" dirty="0">
                <a:latin typeface="Calibri"/>
                <a:cs typeface="Calibri"/>
              </a:rPr>
              <a:t>δεδομένων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78900" y="2258377"/>
            <a:ext cx="2504440" cy="1503680"/>
          </a:xfrm>
          <a:prstGeom prst="rect">
            <a:avLst/>
          </a:prstGeom>
          <a:solidFill>
            <a:srgbClr val="FFBA3D"/>
          </a:solidFill>
          <a:ln w="15875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337185" marR="328295" algn="ctr">
              <a:lnSpc>
                <a:spcPts val="1650"/>
              </a:lnSpc>
              <a:spcBef>
                <a:spcPts val="815"/>
              </a:spcBef>
            </a:pPr>
            <a:r>
              <a:rPr sz="1500" spc="100" dirty="0">
                <a:latin typeface="Calibri"/>
                <a:cs typeface="Calibri"/>
              </a:rPr>
              <a:t>Σύστημα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90" dirty="0">
                <a:latin typeface="Calibri"/>
                <a:cs typeface="Calibri"/>
              </a:rPr>
              <a:t>ανίχνευσης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100" dirty="0">
                <a:latin typeface="Calibri"/>
                <a:cs typeface="Calibri"/>
              </a:rPr>
              <a:t>εισβολών </a:t>
            </a:r>
            <a:r>
              <a:rPr sz="1500" spc="105" dirty="0">
                <a:latin typeface="Calibri"/>
                <a:cs typeface="Calibri"/>
              </a:rPr>
              <a:t>με </a:t>
            </a:r>
            <a:r>
              <a:rPr sz="1500" spc="110" dirty="0">
                <a:latin typeface="Calibri"/>
                <a:cs typeface="Calibri"/>
              </a:rPr>
              <a:t>βάση </a:t>
            </a:r>
            <a:r>
              <a:rPr sz="1500" spc="114" dirty="0">
                <a:latin typeface="Calibri"/>
                <a:cs typeface="Calibri"/>
              </a:rPr>
              <a:t> </a:t>
            </a:r>
            <a:r>
              <a:rPr sz="1500" spc="95" dirty="0">
                <a:latin typeface="Calibri"/>
                <a:cs typeface="Calibri"/>
              </a:rPr>
              <a:t>τον </a:t>
            </a:r>
            <a:r>
              <a:rPr sz="1500" spc="85" dirty="0">
                <a:latin typeface="Calibri"/>
                <a:cs typeface="Calibri"/>
              </a:rPr>
              <a:t>κεντρικό 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95" dirty="0">
                <a:latin typeface="Calibri"/>
                <a:cs typeface="Calibri"/>
              </a:rPr>
              <a:t>υπολογιστή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90" dirty="0">
                <a:latin typeface="Calibri"/>
                <a:cs typeface="Calibri"/>
              </a:rPr>
              <a:t>HIDS)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7879" y="4010977"/>
            <a:ext cx="2504440" cy="1503680"/>
          </a:xfrm>
          <a:prstGeom prst="rect">
            <a:avLst/>
          </a:prstGeom>
          <a:solidFill>
            <a:srgbClr val="FFC15B"/>
          </a:solidFill>
          <a:ln w="15875">
            <a:solidFill>
              <a:srgbClr val="000000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256540" marR="250825" algn="ctr">
              <a:lnSpc>
                <a:spcPts val="1650"/>
              </a:lnSpc>
              <a:spcBef>
                <a:spcPts val="830"/>
              </a:spcBef>
            </a:pPr>
            <a:r>
              <a:rPr sz="1500" spc="110" dirty="0">
                <a:latin typeface="Calibri"/>
                <a:cs typeface="Calibri"/>
              </a:rPr>
              <a:t>Σύστημα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105" dirty="0">
                <a:latin typeface="Calibri"/>
                <a:cs typeface="Calibri"/>
              </a:rPr>
              <a:t>δικτυωμένης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90" dirty="0">
                <a:latin typeface="Calibri"/>
                <a:cs typeface="Calibri"/>
              </a:rPr>
              <a:t>ανίχνευσης </a:t>
            </a:r>
            <a:r>
              <a:rPr sz="1500" spc="100" dirty="0">
                <a:latin typeface="Calibri"/>
                <a:cs typeface="Calibri"/>
              </a:rPr>
              <a:t>εισβολών 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90" dirty="0">
                <a:latin typeface="Calibri"/>
                <a:cs typeface="Calibri"/>
              </a:rPr>
              <a:t>(NIDS)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43779" y="4010977"/>
            <a:ext cx="2506980" cy="1503680"/>
          </a:xfrm>
          <a:prstGeom prst="rect">
            <a:avLst/>
          </a:prstGeom>
          <a:solidFill>
            <a:srgbClr val="FFC877"/>
          </a:solidFill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487045" marR="659130" indent="-73660">
              <a:lnSpc>
                <a:spcPts val="1650"/>
              </a:lnSpc>
            </a:pPr>
            <a:r>
              <a:rPr sz="1500" b="1" spc="25" dirty="0">
                <a:latin typeface="Calibri"/>
                <a:cs typeface="Calibri"/>
              </a:rPr>
              <a:t>Παρακολούθηση </a:t>
            </a:r>
            <a:r>
              <a:rPr sz="1500" b="1" spc="-325" dirty="0">
                <a:latin typeface="Calibri"/>
                <a:cs typeface="Calibri"/>
              </a:rPr>
              <a:t> </a:t>
            </a:r>
            <a:r>
              <a:rPr sz="1500" b="1" spc="35" dirty="0">
                <a:latin typeface="Calibri"/>
                <a:cs typeface="Calibri"/>
              </a:rPr>
              <a:t>ολ</a:t>
            </a:r>
            <a:r>
              <a:rPr sz="1500" b="1" spc="40" dirty="0">
                <a:latin typeface="Calibri"/>
                <a:cs typeface="Calibri"/>
              </a:rPr>
              <a:t>ο</a:t>
            </a:r>
            <a:r>
              <a:rPr sz="1500" b="1" spc="35" dirty="0">
                <a:latin typeface="Calibri"/>
                <a:cs typeface="Calibri"/>
              </a:rPr>
              <a:t>κληρωμέ</a:t>
            </a:r>
            <a:r>
              <a:rPr sz="1500" b="1" spc="30" dirty="0">
                <a:latin typeface="Calibri"/>
                <a:cs typeface="Calibri"/>
              </a:rPr>
              <a:t>ν</a:t>
            </a:r>
            <a:r>
              <a:rPr sz="1500" b="1" spc="40" dirty="0">
                <a:latin typeface="Calibri"/>
                <a:cs typeface="Calibri"/>
              </a:rPr>
              <a:t>η</a:t>
            </a:r>
            <a:r>
              <a:rPr sz="1500" b="1" spc="20" dirty="0">
                <a:latin typeface="Calibri"/>
                <a:cs typeface="Calibri"/>
              </a:rPr>
              <a:t>ς  </a:t>
            </a:r>
            <a:r>
              <a:rPr sz="1500" b="1" spc="30" dirty="0">
                <a:latin typeface="Calibri"/>
                <a:cs typeface="Calibri"/>
              </a:rPr>
              <a:t>ακεραιότητας 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spc="30" dirty="0">
                <a:latin typeface="Calibri"/>
                <a:cs typeface="Calibri"/>
              </a:rPr>
              <a:t>αρχείων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99680" y="4010977"/>
            <a:ext cx="2506980" cy="1503680"/>
          </a:xfrm>
          <a:prstGeom prst="rect">
            <a:avLst/>
          </a:prstGeom>
          <a:solidFill>
            <a:srgbClr val="FFD193"/>
          </a:solidFill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254635" marR="473075" indent="730885">
              <a:lnSpc>
                <a:spcPts val="1650"/>
              </a:lnSpc>
            </a:pPr>
            <a:r>
              <a:rPr sz="1500" spc="200" dirty="0">
                <a:latin typeface="Calibri"/>
                <a:cs typeface="Calibri"/>
              </a:rPr>
              <a:t>Δ</a:t>
            </a:r>
            <a:r>
              <a:rPr sz="1500" spc="85" dirty="0">
                <a:latin typeface="Calibri"/>
                <a:cs typeface="Calibri"/>
              </a:rPr>
              <a:t>ι</a:t>
            </a:r>
            <a:r>
              <a:rPr sz="1500" spc="200" dirty="0">
                <a:latin typeface="Calibri"/>
                <a:cs typeface="Calibri"/>
              </a:rPr>
              <a:t>α</a:t>
            </a:r>
            <a:r>
              <a:rPr sz="1500" spc="145" dirty="0">
                <a:latin typeface="Calibri"/>
                <a:cs typeface="Calibri"/>
              </a:rPr>
              <a:t>χ</a:t>
            </a:r>
            <a:r>
              <a:rPr sz="1500" spc="155" dirty="0">
                <a:latin typeface="Calibri"/>
                <a:cs typeface="Calibri"/>
              </a:rPr>
              <a:t>ε</a:t>
            </a:r>
            <a:r>
              <a:rPr sz="1500" spc="85" dirty="0">
                <a:latin typeface="Calibri"/>
                <a:cs typeface="Calibri"/>
              </a:rPr>
              <a:t>ί</a:t>
            </a:r>
            <a:r>
              <a:rPr sz="1500" spc="180" dirty="0">
                <a:latin typeface="Calibri"/>
                <a:cs typeface="Calibri"/>
              </a:rPr>
              <a:t>ρ</a:t>
            </a:r>
            <a:r>
              <a:rPr sz="1500" spc="85" dirty="0">
                <a:latin typeface="Calibri"/>
                <a:cs typeface="Calibri"/>
              </a:rPr>
              <a:t>ι</a:t>
            </a:r>
            <a:r>
              <a:rPr sz="1500" spc="185" dirty="0">
                <a:latin typeface="Calibri"/>
                <a:cs typeface="Calibri"/>
              </a:rPr>
              <a:t>σ</a:t>
            </a:r>
            <a:r>
              <a:rPr sz="1500" spc="120" dirty="0">
                <a:latin typeface="Calibri"/>
                <a:cs typeface="Calibri"/>
              </a:rPr>
              <a:t>η  </a:t>
            </a:r>
            <a:r>
              <a:rPr sz="1500" spc="170" dirty="0">
                <a:latin typeface="Calibri"/>
                <a:cs typeface="Calibri"/>
              </a:rPr>
              <a:t>καταγραφής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2175" y="2743200"/>
            <a:ext cx="2367280" cy="856615"/>
          </a:xfrm>
          <a:custGeom>
            <a:avLst/>
            <a:gdLst/>
            <a:ahLst/>
            <a:cxnLst/>
            <a:rect l="l" t="t" r="r" b="b"/>
            <a:pathLst>
              <a:path w="2367279" h="856614">
                <a:moveTo>
                  <a:pt x="79057" y="856615"/>
                </a:moveTo>
                <a:lnTo>
                  <a:pt x="2287905" y="856615"/>
                </a:lnTo>
                <a:lnTo>
                  <a:pt x="2318702" y="850582"/>
                </a:lnTo>
                <a:lnTo>
                  <a:pt x="2343785" y="833755"/>
                </a:lnTo>
                <a:lnTo>
                  <a:pt x="2360612" y="808672"/>
                </a:lnTo>
                <a:lnTo>
                  <a:pt x="2366962" y="777875"/>
                </a:lnTo>
                <a:lnTo>
                  <a:pt x="2366962" y="78740"/>
                </a:lnTo>
                <a:lnTo>
                  <a:pt x="2360612" y="47942"/>
                </a:lnTo>
                <a:lnTo>
                  <a:pt x="2343785" y="23177"/>
                </a:lnTo>
                <a:lnTo>
                  <a:pt x="2318702" y="6032"/>
                </a:lnTo>
                <a:lnTo>
                  <a:pt x="2287905" y="0"/>
                </a:lnTo>
                <a:lnTo>
                  <a:pt x="79057" y="0"/>
                </a:lnTo>
                <a:lnTo>
                  <a:pt x="48260" y="6032"/>
                </a:lnTo>
                <a:lnTo>
                  <a:pt x="23177" y="23177"/>
                </a:lnTo>
                <a:lnTo>
                  <a:pt x="6350" y="47942"/>
                </a:lnTo>
                <a:lnTo>
                  <a:pt x="0" y="78740"/>
                </a:lnTo>
                <a:lnTo>
                  <a:pt x="0" y="777875"/>
                </a:lnTo>
                <a:lnTo>
                  <a:pt x="6350" y="808672"/>
                </a:lnTo>
                <a:lnTo>
                  <a:pt x="23177" y="833755"/>
                </a:lnTo>
                <a:lnTo>
                  <a:pt x="48260" y="850582"/>
                </a:lnTo>
                <a:lnTo>
                  <a:pt x="79057" y="856615"/>
                </a:lnTo>
              </a:path>
            </a:pathLst>
          </a:custGeom>
          <a:ln w="889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2175" y="3691891"/>
            <a:ext cx="2367280" cy="857250"/>
          </a:xfrm>
          <a:custGeom>
            <a:avLst/>
            <a:gdLst/>
            <a:ahLst/>
            <a:cxnLst/>
            <a:rect l="l" t="t" r="r" b="b"/>
            <a:pathLst>
              <a:path w="2367279" h="857250">
                <a:moveTo>
                  <a:pt x="79057" y="856932"/>
                </a:moveTo>
                <a:lnTo>
                  <a:pt x="2287905" y="856932"/>
                </a:lnTo>
                <a:lnTo>
                  <a:pt x="2318702" y="850582"/>
                </a:lnTo>
                <a:lnTo>
                  <a:pt x="2343785" y="833754"/>
                </a:lnTo>
                <a:lnTo>
                  <a:pt x="2360612" y="808672"/>
                </a:lnTo>
                <a:lnTo>
                  <a:pt x="2366962" y="777874"/>
                </a:lnTo>
                <a:lnTo>
                  <a:pt x="2366962" y="78739"/>
                </a:lnTo>
                <a:lnTo>
                  <a:pt x="2360612" y="48259"/>
                </a:lnTo>
                <a:lnTo>
                  <a:pt x="2343785" y="23177"/>
                </a:lnTo>
                <a:lnTo>
                  <a:pt x="2318702" y="6349"/>
                </a:lnTo>
                <a:lnTo>
                  <a:pt x="2287905" y="0"/>
                </a:lnTo>
                <a:lnTo>
                  <a:pt x="79057" y="0"/>
                </a:lnTo>
                <a:lnTo>
                  <a:pt x="48260" y="6349"/>
                </a:lnTo>
                <a:lnTo>
                  <a:pt x="23177" y="23177"/>
                </a:lnTo>
                <a:lnTo>
                  <a:pt x="6350" y="48259"/>
                </a:lnTo>
                <a:lnTo>
                  <a:pt x="0" y="78739"/>
                </a:lnTo>
                <a:lnTo>
                  <a:pt x="0" y="777874"/>
                </a:lnTo>
                <a:lnTo>
                  <a:pt x="6350" y="808672"/>
                </a:lnTo>
                <a:lnTo>
                  <a:pt x="23177" y="833754"/>
                </a:lnTo>
                <a:lnTo>
                  <a:pt x="48260" y="850582"/>
                </a:lnTo>
                <a:lnTo>
                  <a:pt x="79057" y="856932"/>
                </a:lnTo>
              </a:path>
            </a:pathLst>
          </a:custGeom>
          <a:ln w="889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4875" y="473075"/>
            <a:ext cx="2527300" cy="33470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635" algn="ctr">
              <a:lnSpc>
                <a:spcPct val="99400"/>
              </a:lnSpc>
              <a:spcBef>
                <a:spcPts val="114"/>
              </a:spcBef>
            </a:pPr>
            <a:r>
              <a:rPr sz="2100" spc="110" dirty="0">
                <a:latin typeface="Times New Roman"/>
                <a:cs typeface="Times New Roman"/>
              </a:rPr>
              <a:t>SIEM</a:t>
            </a:r>
            <a:r>
              <a:rPr lang="el-GR" sz="2100" spc="110" dirty="0">
                <a:latin typeface="Times New Roman"/>
                <a:cs typeface="Times New Roman"/>
              </a:rPr>
              <a:t> Διαδικασία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8340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45397" y="1444625"/>
            <a:ext cx="753745" cy="4519967"/>
            <a:chOff x="3795712" y="3408679"/>
            <a:chExt cx="753745" cy="34537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5712" y="3408679"/>
              <a:ext cx="753427" cy="34493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24922" y="3416299"/>
              <a:ext cx="686435" cy="3441700"/>
            </a:xfrm>
            <a:custGeom>
              <a:avLst/>
              <a:gdLst/>
              <a:ahLst/>
              <a:cxnLst/>
              <a:rect l="l" t="t" r="r" b="b"/>
              <a:pathLst>
                <a:path w="686435" h="3441700">
                  <a:moveTo>
                    <a:pt x="525779" y="0"/>
                  </a:moveTo>
                  <a:lnTo>
                    <a:pt x="160019" y="0"/>
                  </a:lnTo>
                  <a:lnTo>
                    <a:pt x="109537" y="8254"/>
                  </a:lnTo>
                  <a:lnTo>
                    <a:pt x="65404" y="30797"/>
                  </a:lnTo>
                  <a:lnTo>
                    <a:pt x="30797" y="65404"/>
                  </a:lnTo>
                  <a:lnTo>
                    <a:pt x="8254" y="109220"/>
                  </a:lnTo>
                  <a:lnTo>
                    <a:pt x="0" y="159702"/>
                  </a:lnTo>
                  <a:lnTo>
                    <a:pt x="0" y="3441700"/>
                  </a:lnTo>
                  <a:lnTo>
                    <a:pt x="686117" y="3441700"/>
                  </a:lnTo>
                  <a:lnTo>
                    <a:pt x="686117" y="159702"/>
                  </a:lnTo>
                  <a:lnTo>
                    <a:pt x="677862" y="109220"/>
                  </a:lnTo>
                  <a:lnTo>
                    <a:pt x="655319" y="65404"/>
                  </a:lnTo>
                  <a:lnTo>
                    <a:pt x="620394" y="30797"/>
                  </a:lnTo>
                  <a:lnTo>
                    <a:pt x="576579" y="8254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3FA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4922" y="3416299"/>
              <a:ext cx="686435" cy="3441700"/>
            </a:xfrm>
            <a:custGeom>
              <a:avLst/>
              <a:gdLst/>
              <a:ahLst/>
              <a:cxnLst/>
              <a:rect l="l" t="t" r="r" b="b"/>
              <a:pathLst>
                <a:path w="686435" h="3441700">
                  <a:moveTo>
                    <a:pt x="686117" y="3441700"/>
                  </a:moveTo>
                  <a:lnTo>
                    <a:pt x="686117" y="159702"/>
                  </a:lnTo>
                  <a:lnTo>
                    <a:pt x="677862" y="109220"/>
                  </a:lnTo>
                  <a:lnTo>
                    <a:pt x="655319" y="65404"/>
                  </a:lnTo>
                  <a:lnTo>
                    <a:pt x="620394" y="30797"/>
                  </a:lnTo>
                  <a:lnTo>
                    <a:pt x="576579" y="8254"/>
                  </a:lnTo>
                  <a:lnTo>
                    <a:pt x="525779" y="0"/>
                  </a:lnTo>
                  <a:lnTo>
                    <a:pt x="160019" y="0"/>
                  </a:lnTo>
                  <a:lnTo>
                    <a:pt x="109537" y="8254"/>
                  </a:lnTo>
                  <a:lnTo>
                    <a:pt x="65404" y="30797"/>
                  </a:lnTo>
                  <a:lnTo>
                    <a:pt x="30797" y="65404"/>
                  </a:lnTo>
                  <a:lnTo>
                    <a:pt x="8254" y="109220"/>
                  </a:lnTo>
                  <a:lnTo>
                    <a:pt x="0" y="159702"/>
                  </a:lnTo>
                  <a:lnTo>
                    <a:pt x="0" y="3441700"/>
                  </a:lnTo>
                </a:path>
              </a:pathLst>
            </a:custGeom>
            <a:ln w="8890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39432" y="1447483"/>
            <a:ext cx="1976437" cy="858281"/>
            <a:chOff x="1789747" y="3411537"/>
            <a:chExt cx="1788795" cy="7410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9747" y="3417252"/>
              <a:ext cx="1788477" cy="7353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12925" y="3415982"/>
              <a:ext cx="1732280" cy="685800"/>
            </a:xfrm>
            <a:custGeom>
              <a:avLst/>
              <a:gdLst/>
              <a:ahLst/>
              <a:cxnLst/>
              <a:rect l="l" t="t" r="r" b="b"/>
              <a:pathLst>
                <a:path w="1732279" h="685800">
                  <a:moveTo>
                    <a:pt x="1355089" y="0"/>
                  </a:moveTo>
                  <a:lnTo>
                    <a:pt x="1355089" y="171450"/>
                  </a:lnTo>
                  <a:lnTo>
                    <a:pt x="0" y="171450"/>
                  </a:lnTo>
                  <a:lnTo>
                    <a:pt x="0" y="514032"/>
                  </a:lnTo>
                  <a:lnTo>
                    <a:pt x="1355089" y="514032"/>
                  </a:lnTo>
                  <a:lnTo>
                    <a:pt x="1355089" y="685482"/>
                  </a:lnTo>
                  <a:lnTo>
                    <a:pt x="1732279" y="342582"/>
                  </a:lnTo>
                  <a:lnTo>
                    <a:pt x="1355089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2925" y="3415982"/>
              <a:ext cx="1732280" cy="685800"/>
            </a:xfrm>
            <a:custGeom>
              <a:avLst/>
              <a:gdLst/>
              <a:ahLst/>
              <a:cxnLst/>
              <a:rect l="l" t="t" r="r" b="b"/>
              <a:pathLst>
                <a:path w="1732279" h="685800">
                  <a:moveTo>
                    <a:pt x="1732279" y="342582"/>
                  </a:moveTo>
                  <a:lnTo>
                    <a:pt x="1355089" y="685482"/>
                  </a:lnTo>
                  <a:lnTo>
                    <a:pt x="1355089" y="514032"/>
                  </a:lnTo>
                  <a:lnTo>
                    <a:pt x="0" y="514032"/>
                  </a:lnTo>
                  <a:lnTo>
                    <a:pt x="0" y="171450"/>
                  </a:lnTo>
                  <a:lnTo>
                    <a:pt x="1355089" y="171450"/>
                  </a:lnTo>
                  <a:lnTo>
                    <a:pt x="1355089" y="0"/>
                  </a:lnTo>
                  <a:lnTo>
                    <a:pt x="1732279" y="342582"/>
                  </a:lnTo>
                </a:path>
              </a:pathLst>
            </a:custGeom>
            <a:ln w="889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5502" y="1656080"/>
            <a:ext cx="1456055" cy="33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FDFFFF"/>
                </a:solidFill>
                <a:latin typeface="Calibri"/>
                <a:cs typeface="Calibri"/>
              </a:rPr>
              <a:t>Αρχεία καταγραφής</a:t>
            </a:r>
            <a:r>
              <a:rPr sz="1000" dirty="0">
                <a:solidFill>
                  <a:srgbClr val="FD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DFFFF"/>
                </a:solidFill>
                <a:latin typeface="Calibri"/>
                <a:cs typeface="Calibri"/>
              </a:rPr>
              <a:t>τείχους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spc="-5" dirty="0">
                <a:solidFill>
                  <a:srgbClr val="FDFFFF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FDFFFF"/>
                </a:solidFill>
                <a:latin typeface="Calibri"/>
                <a:cs typeface="Calibri"/>
              </a:rPr>
              <a:t>ηλεκτρονικής</a:t>
            </a:r>
            <a:r>
              <a:rPr sz="1000" spc="-5" dirty="0">
                <a:solidFill>
                  <a:srgbClr val="FDFFFF"/>
                </a:solidFill>
                <a:latin typeface="Arial"/>
                <a:cs typeface="Arial"/>
              </a:rPr>
              <a:t>)</a:t>
            </a:r>
            <a:r>
              <a:rPr sz="1000" spc="-20" dirty="0">
                <a:solidFill>
                  <a:srgbClr val="FD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DFFFF"/>
                </a:solidFill>
                <a:latin typeface="Calibri"/>
                <a:cs typeface="Calibri"/>
              </a:rPr>
              <a:t>προστασίας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9432" y="2161560"/>
            <a:ext cx="1969770" cy="1810384"/>
            <a:chOff x="1789747" y="4268470"/>
            <a:chExt cx="1815464" cy="146113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9857" y="4270136"/>
              <a:ext cx="1806528" cy="74360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12925" y="4272915"/>
              <a:ext cx="1753870" cy="685800"/>
            </a:xfrm>
            <a:custGeom>
              <a:avLst/>
              <a:gdLst/>
              <a:ahLst/>
              <a:cxnLst/>
              <a:rect l="l" t="t" r="r" b="b"/>
              <a:pathLst>
                <a:path w="1753870" h="685800">
                  <a:moveTo>
                    <a:pt x="1376680" y="0"/>
                  </a:moveTo>
                  <a:lnTo>
                    <a:pt x="1376680" y="171450"/>
                  </a:lnTo>
                  <a:lnTo>
                    <a:pt x="0" y="171450"/>
                  </a:lnTo>
                  <a:lnTo>
                    <a:pt x="0" y="514032"/>
                  </a:lnTo>
                  <a:lnTo>
                    <a:pt x="1376680" y="514032"/>
                  </a:lnTo>
                  <a:lnTo>
                    <a:pt x="1376680" y="685482"/>
                  </a:lnTo>
                  <a:lnTo>
                    <a:pt x="1753870" y="342900"/>
                  </a:lnTo>
                  <a:lnTo>
                    <a:pt x="1376680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2925" y="4272915"/>
              <a:ext cx="1753870" cy="685800"/>
            </a:xfrm>
            <a:custGeom>
              <a:avLst/>
              <a:gdLst/>
              <a:ahLst/>
              <a:cxnLst/>
              <a:rect l="l" t="t" r="r" b="b"/>
              <a:pathLst>
                <a:path w="1753870" h="685800">
                  <a:moveTo>
                    <a:pt x="1753870" y="342900"/>
                  </a:moveTo>
                  <a:lnTo>
                    <a:pt x="1376680" y="685482"/>
                  </a:lnTo>
                  <a:lnTo>
                    <a:pt x="1376680" y="514032"/>
                  </a:lnTo>
                  <a:lnTo>
                    <a:pt x="0" y="514032"/>
                  </a:lnTo>
                  <a:lnTo>
                    <a:pt x="0" y="171450"/>
                  </a:lnTo>
                  <a:lnTo>
                    <a:pt x="1376680" y="171450"/>
                  </a:lnTo>
                  <a:lnTo>
                    <a:pt x="1376680" y="0"/>
                  </a:lnTo>
                  <a:lnTo>
                    <a:pt x="1753870" y="342900"/>
                  </a:lnTo>
                </a:path>
              </a:pathLst>
            </a:custGeom>
            <a:ln w="889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9747" y="4985702"/>
              <a:ext cx="1815464" cy="74358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12925" y="4993005"/>
              <a:ext cx="1756410" cy="685800"/>
            </a:xfrm>
            <a:custGeom>
              <a:avLst/>
              <a:gdLst/>
              <a:ahLst/>
              <a:cxnLst/>
              <a:rect l="l" t="t" r="r" b="b"/>
              <a:pathLst>
                <a:path w="1756410" h="685800">
                  <a:moveTo>
                    <a:pt x="1378902" y="0"/>
                  </a:moveTo>
                  <a:lnTo>
                    <a:pt x="1378902" y="171450"/>
                  </a:lnTo>
                  <a:lnTo>
                    <a:pt x="0" y="171450"/>
                  </a:lnTo>
                  <a:lnTo>
                    <a:pt x="0" y="514032"/>
                  </a:lnTo>
                  <a:lnTo>
                    <a:pt x="1378902" y="514032"/>
                  </a:lnTo>
                  <a:lnTo>
                    <a:pt x="1378902" y="685482"/>
                  </a:lnTo>
                  <a:lnTo>
                    <a:pt x="1756410" y="342582"/>
                  </a:lnTo>
                  <a:lnTo>
                    <a:pt x="1378902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2925" y="4993005"/>
              <a:ext cx="1756410" cy="685800"/>
            </a:xfrm>
            <a:custGeom>
              <a:avLst/>
              <a:gdLst/>
              <a:ahLst/>
              <a:cxnLst/>
              <a:rect l="l" t="t" r="r" b="b"/>
              <a:pathLst>
                <a:path w="1756410" h="685800">
                  <a:moveTo>
                    <a:pt x="1756410" y="342582"/>
                  </a:moveTo>
                  <a:lnTo>
                    <a:pt x="1378902" y="685482"/>
                  </a:lnTo>
                  <a:lnTo>
                    <a:pt x="1378902" y="514032"/>
                  </a:lnTo>
                  <a:lnTo>
                    <a:pt x="0" y="514032"/>
                  </a:lnTo>
                  <a:lnTo>
                    <a:pt x="0" y="171450"/>
                  </a:lnTo>
                  <a:lnTo>
                    <a:pt x="1378902" y="171450"/>
                  </a:lnTo>
                  <a:lnTo>
                    <a:pt x="1378902" y="0"/>
                  </a:lnTo>
                  <a:lnTo>
                    <a:pt x="1756410" y="342582"/>
                  </a:lnTo>
                </a:path>
              </a:pathLst>
            </a:custGeom>
            <a:ln w="889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87874" y="2468159"/>
            <a:ext cx="1090930" cy="109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41275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solidFill>
                  <a:srgbClr val="FDFFFF"/>
                </a:solidFill>
                <a:latin typeface="Calibri"/>
                <a:cs typeface="Calibri"/>
              </a:rPr>
              <a:t>Συναγερμοί</a:t>
            </a:r>
            <a:r>
              <a:rPr sz="1000" spc="25" dirty="0">
                <a:solidFill>
                  <a:srgbClr val="FD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DFFFF"/>
                </a:solidFill>
                <a:latin typeface="Arial"/>
                <a:cs typeface="Arial"/>
              </a:rPr>
              <a:t>NIDS </a:t>
            </a:r>
            <a:r>
              <a:rPr sz="1000" dirty="0">
                <a:solidFill>
                  <a:srgbClr val="FDFFFF"/>
                </a:solidFill>
                <a:latin typeface="Arial"/>
                <a:cs typeface="Arial"/>
              </a:rPr>
              <a:t> </a:t>
            </a:r>
            <a:endParaRPr lang="el-GR" sz="1000" dirty="0">
              <a:solidFill>
                <a:srgbClr val="FDFFFF"/>
              </a:solidFill>
              <a:latin typeface="Arial"/>
              <a:cs typeface="Arial"/>
            </a:endParaRPr>
          </a:p>
          <a:p>
            <a:pPr marL="11430" marR="41275">
              <a:lnSpc>
                <a:spcPct val="100000"/>
              </a:lnSpc>
              <a:spcBef>
                <a:spcPts val="100"/>
              </a:spcBef>
            </a:pPr>
            <a:endParaRPr lang="el-GR" sz="1000" dirty="0">
              <a:solidFill>
                <a:srgbClr val="FDFFFF"/>
              </a:solidFill>
              <a:latin typeface="Arial"/>
              <a:cs typeface="Arial"/>
            </a:endParaRPr>
          </a:p>
          <a:p>
            <a:pPr marL="11430" marR="41275">
              <a:lnSpc>
                <a:spcPct val="100000"/>
              </a:lnSpc>
              <a:spcBef>
                <a:spcPts val="100"/>
              </a:spcBef>
            </a:pPr>
            <a:endParaRPr lang="el-GR" sz="1000" dirty="0">
              <a:solidFill>
                <a:srgbClr val="FDFFFF"/>
              </a:solidFill>
              <a:latin typeface="Arial"/>
              <a:cs typeface="Arial"/>
            </a:endParaRPr>
          </a:p>
          <a:p>
            <a:pPr marL="11430" marR="41275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Arial"/>
              <a:cs typeface="Arial"/>
            </a:endParaRPr>
          </a:p>
          <a:p>
            <a:pPr marL="1038225">
              <a:lnSpc>
                <a:spcPts val="1185"/>
              </a:lnSpc>
            </a:pPr>
            <a:r>
              <a:rPr sz="1000" dirty="0">
                <a:solidFill>
                  <a:srgbClr val="FDFFFF"/>
                </a:solidFill>
                <a:latin typeface="Calibri"/>
                <a:cs typeface="Calibri"/>
              </a:rPr>
              <a:t>ς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latin typeface="Calibri"/>
              <a:cs typeface="Calibri"/>
            </a:endParaRPr>
          </a:p>
          <a:p>
            <a:pPr marL="12700" marR="12065" algn="just">
              <a:lnSpc>
                <a:spcPct val="96500"/>
              </a:lnSpc>
            </a:pPr>
            <a:r>
              <a:rPr sz="1000" spc="-5" dirty="0">
                <a:solidFill>
                  <a:srgbClr val="FDFFFF"/>
                </a:solidFill>
                <a:latin typeface="Arial"/>
                <a:cs typeface="Arial"/>
              </a:rPr>
              <a:t>HIDS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90825" y="3236951"/>
            <a:ext cx="165100" cy="1646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100" spc="-15" dirty="0">
                <a:solidFill>
                  <a:srgbClr val="FDFFFF"/>
                </a:solidFill>
                <a:latin typeface="Calibri"/>
                <a:cs typeface="Calibri"/>
              </a:rPr>
              <a:t>Κανονικοποίηση</a:t>
            </a:r>
            <a:r>
              <a:rPr sz="1100" spc="20" dirty="0">
                <a:solidFill>
                  <a:srgbClr val="FD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DFFFF"/>
                </a:solidFill>
                <a:latin typeface="Calibri"/>
                <a:cs typeface="Calibri"/>
              </a:rPr>
              <a:t>μηνυμάτων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13</a:t>
            </a:r>
          </a:p>
        </p:txBody>
      </p:sp>
      <p:grpSp>
        <p:nvGrpSpPr>
          <p:cNvPr id="33" name="object 2"/>
          <p:cNvGrpSpPr/>
          <p:nvPr/>
        </p:nvGrpSpPr>
        <p:grpSpPr>
          <a:xfrm>
            <a:off x="3404553" y="-201257"/>
            <a:ext cx="6212521" cy="6856730"/>
            <a:chOff x="4630737" y="1270"/>
            <a:chExt cx="6212521" cy="6856730"/>
          </a:xfrm>
        </p:grpSpPr>
        <p:sp>
          <p:nvSpPr>
            <p:cNvPr id="34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"/>
            <p:cNvSpPr/>
            <p:nvPr/>
          </p:nvSpPr>
          <p:spPr>
            <a:xfrm>
              <a:off x="7251064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5"/>
            <p:cNvSpPr/>
            <p:nvPr/>
          </p:nvSpPr>
          <p:spPr>
            <a:xfrm>
              <a:off x="7895590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8879" y="6167120"/>
              <a:ext cx="3294379" cy="612140"/>
            </a:xfrm>
            <a:prstGeom prst="rect">
              <a:avLst/>
            </a:prstGeom>
          </p:spPr>
        </p:pic>
        <p:pic>
          <p:nvPicPr>
            <p:cNvPr id="38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0737" y="1596707"/>
              <a:ext cx="2477770" cy="970279"/>
            </a:xfrm>
            <a:prstGeom prst="rect">
              <a:avLst/>
            </a:prstGeom>
          </p:spPr>
        </p:pic>
        <p:sp>
          <p:nvSpPr>
            <p:cNvPr id="39" name="object 8"/>
            <p:cNvSpPr/>
            <p:nvPr/>
          </p:nvSpPr>
          <p:spPr>
            <a:xfrm>
              <a:off x="4682489" y="1629727"/>
              <a:ext cx="2367280" cy="857250"/>
            </a:xfrm>
            <a:custGeom>
              <a:avLst/>
              <a:gdLst/>
              <a:ahLst/>
              <a:cxnLst/>
              <a:rect l="l" t="t" r="r" b="b"/>
              <a:pathLst>
                <a:path w="2367279" h="857250">
                  <a:moveTo>
                    <a:pt x="2287905" y="0"/>
                  </a:moveTo>
                  <a:lnTo>
                    <a:pt x="79057" y="0"/>
                  </a:lnTo>
                  <a:lnTo>
                    <a:pt x="48260" y="6350"/>
                  </a:lnTo>
                  <a:lnTo>
                    <a:pt x="23177" y="23177"/>
                  </a:lnTo>
                  <a:lnTo>
                    <a:pt x="6350" y="48260"/>
                  </a:lnTo>
                  <a:lnTo>
                    <a:pt x="0" y="78739"/>
                  </a:lnTo>
                  <a:lnTo>
                    <a:pt x="0" y="777875"/>
                  </a:lnTo>
                  <a:lnTo>
                    <a:pt x="6350" y="808672"/>
                  </a:lnTo>
                  <a:lnTo>
                    <a:pt x="23177" y="833755"/>
                  </a:lnTo>
                  <a:lnTo>
                    <a:pt x="48260" y="850582"/>
                  </a:lnTo>
                  <a:lnTo>
                    <a:pt x="79057" y="856932"/>
                  </a:lnTo>
                  <a:lnTo>
                    <a:pt x="2287905" y="856932"/>
                  </a:lnTo>
                  <a:lnTo>
                    <a:pt x="2318702" y="850582"/>
                  </a:lnTo>
                  <a:lnTo>
                    <a:pt x="2343785" y="833755"/>
                  </a:lnTo>
                  <a:lnTo>
                    <a:pt x="2360612" y="808672"/>
                  </a:lnTo>
                  <a:lnTo>
                    <a:pt x="2366962" y="777875"/>
                  </a:lnTo>
                  <a:lnTo>
                    <a:pt x="2366962" y="78739"/>
                  </a:lnTo>
                  <a:lnTo>
                    <a:pt x="2360612" y="48260"/>
                  </a:lnTo>
                  <a:lnTo>
                    <a:pt x="2343785" y="23177"/>
                  </a:lnTo>
                  <a:lnTo>
                    <a:pt x="2318702" y="6350"/>
                  </a:lnTo>
                  <a:lnTo>
                    <a:pt x="2287905" y="0"/>
                  </a:lnTo>
                  <a:close/>
                </a:path>
              </a:pathLst>
            </a:custGeom>
            <a:solidFill>
              <a:srgbClr val="1F569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l-GR" dirty="0"/>
                <a:t>Αγαθά</a:t>
              </a:r>
              <a:endParaRPr dirty="0"/>
            </a:p>
          </p:txBody>
        </p:sp>
        <p:sp>
          <p:nvSpPr>
            <p:cNvPr id="40" name="object 9"/>
            <p:cNvSpPr/>
            <p:nvPr/>
          </p:nvSpPr>
          <p:spPr>
            <a:xfrm>
              <a:off x="4682489" y="1629727"/>
              <a:ext cx="2367280" cy="857250"/>
            </a:xfrm>
            <a:custGeom>
              <a:avLst/>
              <a:gdLst/>
              <a:ahLst/>
              <a:cxnLst/>
              <a:rect l="l" t="t" r="r" b="b"/>
              <a:pathLst>
                <a:path w="2367279" h="857250">
                  <a:moveTo>
                    <a:pt x="79057" y="856932"/>
                  </a:moveTo>
                  <a:lnTo>
                    <a:pt x="2287905" y="856932"/>
                  </a:lnTo>
                  <a:lnTo>
                    <a:pt x="2318702" y="850582"/>
                  </a:lnTo>
                  <a:lnTo>
                    <a:pt x="2343785" y="833755"/>
                  </a:lnTo>
                  <a:lnTo>
                    <a:pt x="2360612" y="808672"/>
                  </a:lnTo>
                  <a:lnTo>
                    <a:pt x="2366962" y="777875"/>
                  </a:lnTo>
                  <a:lnTo>
                    <a:pt x="2366962" y="78739"/>
                  </a:lnTo>
                  <a:lnTo>
                    <a:pt x="2360612" y="48260"/>
                  </a:lnTo>
                  <a:lnTo>
                    <a:pt x="2343785" y="23177"/>
                  </a:lnTo>
                  <a:lnTo>
                    <a:pt x="2318702" y="6350"/>
                  </a:lnTo>
                  <a:lnTo>
                    <a:pt x="2287905" y="0"/>
                  </a:lnTo>
                  <a:lnTo>
                    <a:pt x="79057" y="0"/>
                  </a:lnTo>
                  <a:lnTo>
                    <a:pt x="48260" y="6350"/>
                  </a:lnTo>
                  <a:lnTo>
                    <a:pt x="23177" y="23177"/>
                  </a:lnTo>
                  <a:lnTo>
                    <a:pt x="6350" y="48260"/>
                  </a:lnTo>
                  <a:lnTo>
                    <a:pt x="0" y="78739"/>
                  </a:lnTo>
                  <a:lnTo>
                    <a:pt x="0" y="777875"/>
                  </a:lnTo>
                  <a:lnTo>
                    <a:pt x="6350" y="808672"/>
                  </a:lnTo>
                  <a:lnTo>
                    <a:pt x="23177" y="833755"/>
                  </a:lnTo>
                  <a:lnTo>
                    <a:pt x="48260" y="850582"/>
                  </a:lnTo>
                  <a:lnTo>
                    <a:pt x="79057" y="856932"/>
                  </a:lnTo>
                </a:path>
              </a:pathLst>
            </a:custGeom>
            <a:ln w="8890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0737" y="2675890"/>
              <a:ext cx="2477770" cy="979487"/>
            </a:xfrm>
            <a:prstGeom prst="rect">
              <a:avLst/>
            </a:prstGeom>
          </p:spPr>
        </p:pic>
        <p:sp>
          <p:nvSpPr>
            <p:cNvPr id="42" name="object 11"/>
            <p:cNvSpPr/>
            <p:nvPr/>
          </p:nvSpPr>
          <p:spPr>
            <a:xfrm>
              <a:off x="4682489" y="2714942"/>
              <a:ext cx="2367280" cy="856615"/>
            </a:xfrm>
            <a:custGeom>
              <a:avLst/>
              <a:gdLst/>
              <a:ahLst/>
              <a:cxnLst/>
              <a:rect l="l" t="t" r="r" b="b"/>
              <a:pathLst>
                <a:path w="2367279" h="856614">
                  <a:moveTo>
                    <a:pt x="2287905" y="0"/>
                  </a:moveTo>
                  <a:lnTo>
                    <a:pt x="79057" y="0"/>
                  </a:lnTo>
                  <a:lnTo>
                    <a:pt x="48260" y="6032"/>
                  </a:lnTo>
                  <a:lnTo>
                    <a:pt x="23177" y="23177"/>
                  </a:lnTo>
                  <a:lnTo>
                    <a:pt x="6350" y="47942"/>
                  </a:lnTo>
                  <a:lnTo>
                    <a:pt x="0" y="78740"/>
                  </a:lnTo>
                  <a:lnTo>
                    <a:pt x="0" y="777875"/>
                  </a:lnTo>
                  <a:lnTo>
                    <a:pt x="6350" y="808672"/>
                  </a:lnTo>
                  <a:lnTo>
                    <a:pt x="23177" y="833755"/>
                  </a:lnTo>
                  <a:lnTo>
                    <a:pt x="48260" y="850582"/>
                  </a:lnTo>
                  <a:lnTo>
                    <a:pt x="79057" y="856615"/>
                  </a:lnTo>
                  <a:lnTo>
                    <a:pt x="2287905" y="856615"/>
                  </a:lnTo>
                  <a:lnTo>
                    <a:pt x="2318702" y="850582"/>
                  </a:lnTo>
                  <a:lnTo>
                    <a:pt x="2343785" y="833755"/>
                  </a:lnTo>
                  <a:lnTo>
                    <a:pt x="2360612" y="808672"/>
                  </a:lnTo>
                  <a:lnTo>
                    <a:pt x="2366962" y="777875"/>
                  </a:lnTo>
                  <a:lnTo>
                    <a:pt x="2366962" y="78740"/>
                  </a:lnTo>
                  <a:lnTo>
                    <a:pt x="2360612" y="47942"/>
                  </a:lnTo>
                  <a:lnTo>
                    <a:pt x="2343785" y="23177"/>
                  </a:lnTo>
                  <a:lnTo>
                    <a:pt x="2318702" y="6032"/>
                  </a:lnTo>
                  <a:lnTo>
                    <a:pt x="2287905" y="0"/>
                  </a:lnTo>
                  <a:close/>
                </a:path>
              </a:pathLst>
            </a:custGeom>
            <a:solidFill>
              <a:srgbClr val="1F569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l-GR" dirty="0"/>
                <a:t>Ευπάθειες </a:t>
              </a:r>
              <a:endParaRPr dirty="0"/>
            </a:p>
          </p:txBody>
        </p:sp>
        <p:pic>
          <p:nvPicPr>
            <p:cNvPr id="43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0737" y="3763962"/>
              <a:ext cx="2477770" cy="979487"/>
            </a:xfrm>
            <a:prstGeom prst="rect">
              <a:avLst/>
            </a:prstGeom>
          </p:spPr>
        </p:pic>
        <p:sp>
          <p:nvSpPr>
            <p:cNvPr id="44" name="object 13"/>
            <p:cNvSpPr/>
            <p:nvPr/>
          </p:nvSpPr>
          <p:spPr>
            <a:xfrm>
              <a:off x="4682489" y="3800157"/>
              <a:ext cx="2367280" cy="857250"/>
            </a:xfrm>
            <a:custGeom>
              <a:avLst/>
              <a:gdLst/>
              <a:ahLst/>
              <a:cxnLst/>
              <a:rect l="l" t="t" r="r" b="b"/>
              <a:pathLst>
                <a:path w="2367279" h="857250">
                  <a:moveTo>
                    <a:pt x="2287905" y="0"/>
                  </a:moveTo>
                  <a:lnTo>
                    <a:pt x="79057" y="0"/>
                  </a:lnTo>
                  <a:lnTo>
                    <a:pt x="48260" y="6349"/>
                  </a:lnTo>
                  <a:lnTo>
                    <a:pt x="23177" y="23177"/>
                  </a:lnTo>
                  <a:lnTo>
                    <a:pt x="6350" y="48259"/>
                  </a:lnTo>
                  <a:lnTo>
                    <a:pt x="0" y="78739"/>
                  </a:lnTo>
                  <a:lnTo>
                    <a:pt x="0" y="777874"/>
                  </a:lnTo>
                  <a:lnTo>
                    <a:pt x="6350" y="808672"/>
                  </a:lnTo>
                  <a:lnTo>
                    <a:pt x="23177" y="833754"/>
                  </a:lnTo>
                  <a:lnTo>
                    <a:pt x="48260" y="850582"/>
                  </a:lnTo>
                  <a:lnTo>
                    <a:pt x="79057" y="856932"/>
                  </a:lnTo>
                  <a:lnTo>
                    <a:pt x="2287905" y="856932"/>
                  </a:lnTo>
                  <a:lnTo>
                    <a:pt x="2318702" y="850582"/>
                  </a:lnTo>
                  <a:lnTo>
                    <a:pt x="2343785" y="833754"/>
                  </a:lnTo>
                  <a:lnTo>
                    <a:pt x="2360612" y="808672"/>
                  </a:lnTo>
                  <a:lnTo>
                    <a:pt x="2366962" y="777874"/>
                  </a:lnTo>
                  <a:lnTo>
                    <a:pt x="2366962" y="78739"/>
                  </a:lnTo>
                  <a:lnTo>
                    <a:pt x="2360612" y="48259"/>
                  </a:lnTo>
                  <a:lnTo>
                    <a:pt x="2343785" y="23177"/>
                  </a:lnTo>
                  <a:lnTo>
                    <a:pt x="2318702" y="6349"/>
                  </a:lnTo>
                  <a:lnTo>
                    <a:pt x="2287905" y="0"/>
                  </a:lnTo>
                  <a:close/>
                </a:path>
              </a:pathLst>
            </a:custGeom>
            <a:solidFill>
              <a:srgbClr val="1F569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l-GR" dirty="0"/>
                <a:t>Απειλές</a:t>
              </a:r>
              <a:endParaRPr dirty="0"/>
            </a:p>
          </p:txBody>
        </p:sp>
        <p:pic>
          <p:nvPicPr>
            <p:cNvPr id="45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0737" y="4852352"/>
              <a:ext cx="2477770" cy="970280"/>
            </a:xfrm>
            <a:prstGeom prst="rect">
              <a:avLst/>
            </a:prstGeom>
          </p:spPr>
        </p:pic>
        <p:sp>
          <p:nvSpPr>
            <p:cNvPr id="46" name="object 15"/>
            <p:cNvSpPr/>
            <p:nvPr/>
          </p:nvSpPr>
          <p:spPr>
            <a:xfrm>
              <a:off x="4682489" y="4885372"/>
              <a:ext cx="2367280" cy="857250"/>
            </a:xfrm>
            <a:custGeom>
              <a:avLst/>
              <a:gdLst/>
              <a:ahLst/>
              <a:cxnLst/>
              <a:rect l="l" t="t" r="r" b="b"/>
              <a:pathLst>
                <a:path w="2367279" h="857250">
                  <a:moveTo>
                    <a:pt x="2287905" y="0"/>
                  </a:moveTo>
                  <a:lnTo>
                    <a:pt x="79057" y="0"/>
                  </a:lnTo>
                  <a:lnTo>
                    <a:pt x="48260" y="6350"/>
                  </a:lnTo>
                  <a:lnTo>
                    <a:pt x="23177" y="23177"/>
                  </a:lnTo>
                  <a:lnTo>
                    <a:pt x="6350" y="48259"/>
                  </a:lnTo>
                  <a:lnTo>
                    <a:pt x="0" y="78739"/>
                  </a:lnTo>
                  <a:lnTo>
                    <a:pt x="0" y="777874"/>
                  </a:lnTo>
                  <a:lnTo>
                    <a:pt x="6350" y="808672"/>
                  </a:lnTo>
                  <a:lnTo>
                    <a:pt x="23177" y="833754"/>
                  </a:lnTo>
                  <a:lnTo>
                    <a:pt x="48260" y="850582"/>
                  </a:lnTo>
                  <a:lnTo>
                    <a:pt x="79057" y="856932"/>
                  </a:lnTo>
                  <a:lnTo>
                    <a:pt x="2287905" y="856932"/>
                  </a:lnTo>
                  <a:lnTo>
                    <a:pt x="2318702" y="850582"/>
                  </a:lnTo>
                  <a:lnTo>
                    <a:pt x="2343785" y="833754"/>
                  </a:lnTo>
                  <a:lnTo>
                    <a:pt x="2360612" y="808672"/>
                  </a:lnTo>
                  <a:lnTo>
                    <a:pt x="2366962" y="777874"/>
                  </a:lnTo>
                  <a:lnTo>
                    <a:pt x="2366962" y="78739"/>
                  </a:lnTo>
                  <a:lnTo>
                    <a:pt x="2360612" y="48259"/>
                  </a:lnTo>
                  <a:lnTo>
                    <a:pt x="2343785" y="23177"/>
                  </a:lnTo>
                  <a:lnTo>
                    <a:pt x="2318702" y="6350"/>
                  </a:lnTo>
                  <a:lnTo>
                    <a:pt x="2287905" y="0"/>
                  </a:lnTo>
                  <a:close/>
                </a:path>
              </a:pathLst>
            </a:custGeom>
            <a:solidFill>
              <a:srgbClr val="1F569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l-GR" dirty="0"/>
                <a:t>Έκθεση </a:t>
              </a:r>
              <a:endParaRPr dirty="0"/>
            </a:p>
          </p:txBody>
        </p:sp>
        <p:sp>
          <p:nvSpPr>
            <p:cNvPr id="47" name="object 16"/>
            <p:cNvSpPr/>
            <p:nvPr/>
          </p:nvSpPr>
          <p:spPr>
            <a:xfrm>
              <a:off x="4682489" y="4885372"/>
              <a:ext cx="2367280" cy="857250"/>
            </a:xfrm>
            <a:custGeom>
              <a:avLst/>
              <a:gdLst/>
              <a:ahLst/>
              <a:cxnLst/>
              <a:rect l="l" t="t" r="r" b="b"/>
              <a:pathLst>
                <a:path w="2367279" h="857250">
                  <a:moveTo>
                    <a:pt x="79057" y="856932"/>
                  </a:moveTo>
                  <a:lnTo>
                    <a:pt x="2287905" y="856932"/>
                  </a:lnTo>
                  <a:lnTo>
                    <a:pt x="2318702" y="850582"/>
                  </a:lnTo>
                  <a:lnTo>
                    <a:pt x="2343785" y="833754"/>
                  </a:lnTo>
                  <a:lnTo>
                    <a:pt x="2360612" y="808672"/>
                  </a:lnTo>
                  <a:lnTo>
                    <a:pt x="2366962" y="777874"/>
                  </a:lnTo>
                  <a:lnTo>
                    <a:pt x="2366962" y="78739"/>
                  </a:lnTo>
                  <a:lnTo>
                    <a:pt x="2360612" y="48259"/>
                  </a:lnTo>
                  <a:lnTo>
                    <a:pt x="2343785" y="23177"/>
                  </a:lnTo>
                  <a:lnTo>
                    <a:pt x="2318702" y="6350"/>
                  </a:lnTo>
                  <a:lnTo>
                    <a:pt x="2287905" y="0"/>
                  </a:lnTo>
                  <a:lnTo>
                    <a:pt x="79057" y="0"/>
                  </a:lnTo>
                  <a:lnTo>
                    <a:pt x="48260" y="6350"/>
                  </a:lnTo>
                  <a:lnTo>
                    <a:pt x="23177" y="23177"/>
                  </a:lnTo>
                  <a:lnTo>
                    <a:pt x="6350" y="48259"/>
                  </a:lnTo>
                  <a:lnTo>
                    <a:pt x="0" y="78739"/>
                  </a:lnTo>
                  <a:lnTo>
                    <a:pt x="0" y="777874"/>
                  </a:lnTo>
                  <a:lnTo>
                    <a:pt x="6350" y="808672"/>
                  </a:lnTo>
                  <a:lnTo>
                    <a:pt x="23177" y="833754"/>
                  </a:lnTo>
                  <a:lnTo>
                    <a:pt x="48260" y="850582"/>
                  </a:lnTo>
                  <a:lnTo>
                    <a:pt x="79057" y="856932"/>
                  </a:lnTo>
                </a:path>
              </a:pathLst>
            </a:custGeom>
            <a:ln w="8890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99312" y="1252220"/>
              <a:ext cx="807720" cy="4914900"/>
            </a:xfrm>
            <a:prstGeom prst="rect">
              <a:avLst/>
            </a:prstGeom>
          </p:spPr>
        </p:pic>
        <p:sp>
          <p:nvSpPr>
            <p:cNvPr id="49" name="object 18"/>
            <p:cNvSpPr/>
            <p:nvPr/>
          </p:nvSpPr>
          <p:spPr>
            <a:xfrm>
              <a:off x="7255192" y="1286827"/>
              <a:ext cx="686435" cy="4798060"/>
            </a:xfrm>
            <a:custGeom>
              <a:avLst/>
              <a:gdLst/>
              <a:ahLst/>
              <a:cxnLst/>
              <a:rect l="l" t="t" r="r" b="b"/>
              <a:pathLst>
                <a:path w="686434" h="4798060">
                  <a:moveTo>
                    <a:pt x="526097" y="0"/>
                  </a:moveTo>
                  <a:lnTo>
                    <a:pt x="160020" y="0"/>
                  </a:lnTo>
                  <a:lnTo>
                    <a:pt x="109537" y="8255"/>
                  </a:lnTo>
                  <a:lnTo>
                    <a:pt x="65404" y="30797"/>
                  </a:lnTo>
                  <a:lnTo>
                    <a:pt x="30797" y="65405"/>
                  </a:lnTo>
                  <a:lnTo>
                    <a:pt x="8254" y="109220"/>
                  </a:lnTo>
                  <a:lnTo>
                    <a:pt x="0" y="159702"/>
                  </a:lnTo>
                  <a:lnTo>
                    <a:pt x="0" y="4638040"/>
                  </a:lnTo>
                  <a:lnTo>
                    <a:pt x="8254" y="4688840"/>
                  </a:lnTo>
                  <a:lnTo>
                    <a:pt x="30797" y="4732655"/>
                  </a:lnTo>
                  <a:lnTo>
                    <a:pt x="65404" y="4767262"/>
                  </a:lnTo>
                  <a:lnTo>
                    <a:pt x="109537" y="4790122"/>
                  </a:lnTo>
                  <a:lnTo>
                    <a:pt x="160020" y="4798060"/>
                  </a:lnTo>
                  <a:lnTo>
                    <a:pt x="526097" y="4798060"/>
                  </a:lnTo>
                  <a:lnTo>
                    <a:pt x="576579" y="4790122"/>
                  </a:lnTo>
                  <a:lnTo>
                    <a:pt x="620395" y="4767262"/>
                  </a:lnTo>
                  <a:lnTo>
                    <a:pt x="655320" y="4732655"/>
                  </a:lnTo>
                  <a:lnTo>
                    <a:pt x="677862" y="4688840"/>
                  </a:lnTo>
                  <a:lnTo>
                    <a:pt x="686117" y="4638040"/>
                  </a:lnTo>
                  <a:lnTo>
                    <a:pt x="686117" y="159702"/>
                  </a:lnTo>
                  <a:lnTo>
                    <a:pt x="677862" y="109220"/>
                  </a:lnTo>
                  <a:lnTo>
                    <a:pt x="655320" y="65405"/>
                  </a:lnTo>
                  <a:lnTo>
                    <a:pt x="620395" y="30797"/>
                  </a:lnTo>
                  <a:lnTo>
                    <a:pt x="576579" y="8255"/>
                  </a:lnTo>
                  <a:lnTo>
                    <a:pt x="526097" y="0"/>
                  </a:lnTo>
                  <a:close/>
                </a:path>
              </a:pathLst>
            </a:custGeom>
            <a:solidFill>
              <a:srgbClr val="33003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19"/>
            <p:cNvSpPr/>
            <p:nvPr/>
          </p:nvSpPr>
          <p:spPr>
            <a:xfrm>
              <a:off x="7255192" y="1286827"/>
              <a:ext cx="686435" cy="4798060"/>
            </a:xfrm>
            <a:custGeom>
              <a:avLst/>
              <a:gdLst/>
              <a:ahLst/>
              <a:cxnLst/>
              <a:rect l="l" t="t" r="r" b="b"/>
              <a:pathLst>
                <a:path w="686434" h="4798060">
                  <a:moveTo>
                    <a:pt x="686117" y="4638040"/>
                  </a:moveTo>
                  <a:lnTo>
                    <a:pt x="686117" y="159702"/>
                  </a:lnTo>
                  <a:lnTo>
                    <a:pt x="677862" y="109220"/>
                  </a:lnTo>
                  <a:lnTo>
                    <a:pt x="655320" y="65405"/>
                  </a:lnTo>
                  <a:lnTo>
                    <a:pt x="620395" y="30797"/>
                  </a:lnTo>
                  <a:lnTo>
                    <a:pt x="576579" y="8255"/>
                  </a:lnTo>
                  <a:lnTo>
                    <a:pt x="526097" y="0"/>
                  </a:lnTo>
                  <a:lnTo>
                    <a:pt x="160020" y="0"/>
                  </a:lnTo>
                  <a:lnTo>
                    <a:pt x="109537" y="8255"/>
                  </a:lnTo>
                  <a:lnTo>
                    <a:pt x="65404" y="30797"/>
                  </a:lnTo>
                  <a:lnTo>
                    <a:pt x="30797" y="65405"/>
                  </a:lnTo>
                  <a:lnTo>
                    <a:pt x="8254" y="109220"/>
                  </a:lnTo>
                  <a:lnTo>
                    <a:pt x="0" y="159702"/>
                  </a:lnTo>
                  <a:lnTo>
                    <a:pt x="0" y="4638040"/>
                  </a:lnTo>
                  <a:lnTo>
                    <a:pt x="8254" y="4688840"/>
                  </a:lnTo>
                  <a:lnTo>
                    <a:pt x="30797" y="4732655"/>
                  </a:lnTo>
                  <a:lnTo>
                    <a:pt x="65404" y="4767262"/>
                  </a:lnTo>
                  <a:lnTo>
                    <a:pt x="109537" y="4790122"/>
                  </a:lnTo>
                  <a:lnTo>
                    <a:pt x="160020" y="4798060"/>
                  </a:lnTo>
                  <a:lnTo>
                    <a:pt x="526097" y="4798060"/>
                  </a:lnTo>
                  <a:lnTo>
                    <a:pt x="576579" y="4790122"/>
                  </a:lnTo>
                  <a:lnTo>
                    <a:pt x="620395" y="4767262"/>
                  </a:lnTo>
                  <a:lnTo>
                    <a:pt x="655320" y="4732655"/>
                  </a:lnTo>
                  <a:lnTo>
                    <a:pt x="677862" y="4688840"/>
                  </a:lnTo>
                  <a:lnTo>
                    <a:pt x="686117" y="4638040"/>
                  </a:lnTo>
                </a:path>
              </a:pathLst>
            </a:custGeom>
            <a:ln w="8890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61642" y="1506220"/>
              <a:ext cx="1588452" cy="1160779"/>
            </a:xfrm>
            <a:prstGeom prst="rect">
              <a:avLst/>
            </a:prstGeom>
          </p:spPr>
        </p:pic>
        <p:sp>
          <p:nvSpPr>
            <p:cNvPr id="52" name="object 21"/>
            <p:cNvSpPr/>
            <p:nvPr/>
          </p:nvSpPr>
          <p:spPr>
            <a:xfrm>
              <a:off x="8112759" y="1548447"/>
              <a:ext cx="1475105" cy="1028065"/>
            </a:xfrm>
            <a:custGeom>
              <a:avLst/>
              <a:gdLst/>
              <a:ahLst/>
              <a:cxnLst/>
              <a:rect l="l" t="t" r="r" b="b"/>
              <a:pathLst>
                <a:path w="1475104" h="1028064">
                  <a:moveTo>
                    <a:pt x="1097597" y="0"/>
                  </a:moveTo>
                  <a:lnTo>
                    <a:pt x="1097597" y="257175"/>
                  </a:lnTo>
                  <a:lnTo>
                    <a:pt x="0" y="257175"/>
                  </a:lnTo>
                  <a:lnTo>
                    <a:pt x="0" y="771207"/>
                  </a:lnTo>
                  <a:lnTo>
                    <a:pt x="1097597" y="771207"/>
                  </a:lnTo>
                  <a:lnTo>
                    <a:pt x="1097597" y="1028064"/>
                  </a:lnTo>
                  <a:lnTo>
                    <a:pt x="1475105" y="514032"/>
                  </a:lnTo>
                  <a:lnTo>
                    <a:pt x="1097597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br>
                <a:rPr lang="el-GR" dirty="0"/>
              </a:br>
              <a:r>
                <a:rPr lang="el-GR" dirty="0"/>
                <a:t>Σχετιζόμενα Μηνύματα</a:t>
              </a:r>
              <a:endParaRPr dirty="0"/>
            </a:p>
          </p:txBody>
        </p:sp>
        <p:sp>
          <p:nvSpPr>
            <p:cNvPr id="53" name="object 22"/>
            <p:cNvSpPr/>
            <p:nvPr/>
          </p:nvSpPr>
          <p:spPr>
            <a:xfrm>
              <a:off x="8112759" y="1548447"/>
              <a:ext cx="1475105" cy="1028065"/>
            </a:xfrm>
            <a:custGeom>
              <a:avLst/>
              <a:gdLst/>
              <a:ahLst/>
              <a:cxnLst/>
              <a:rect l="l" t="t" r="r" b="b"/>
              <a:pathLst>
                <a:path w="1475104" h="1028064">
                  <a:moveTo>
                    <a:pt x="1475105" y="514032"/>
                  </a:moveTo>
                  <a:lnTo>
                    <a:pt x="1097597" y="1028064"/>
                  </a:lnTo>
                  <a:lnTo>
                    <a:pt x="1097597" y="771207"/>
                  </a:lnTo>
                  <a:lnTo>
                    <a:pt x="0" y="771207"/>
                  </a:lnTo>
                  <a:lnTo>
                    <a:pt x="0" y="257175"/>
                  </a:lnTo>
                  <a:lnTo>
                    <a:pt x="1097597" y="257175"/>
                  </a:lnTo>
                  <a:lnTo>
                    <a:pt x="1097597" y="0"/>
                  </a:lnTo>
                  <a:lnTo>
                    <a:pt x="1475105" y="514032"/>
                  </a:lnTo>
                </a:path>
              </a:pathLst>
            </a:custGeom>
            <a:ln w="8889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61642" y="2712084"/>
              <a:ext cx="1588452" cy="1151572"/>
            </a:xfrm>
            <a:prstGeom prst="rect">
              <a:avLst/>
            </a:prstGeom>
          </p:spPr>
        </p:pic>
        <p:sp>
          <p:nvSpPr>
            <p:cNvPr id="55" name="object 24"/>
            <p:cNvSpPr/>
            <p:nvPr/>
          </p:nvSpPr>
          <p:spPr>
            <a:xfrm>
              <a:off x="8112759" y="2747962"/>
              <a:ext cx="1475105" cy="1028065"/>
            </a:xfrm>
            <a:custGeom>
              <a:avLst/>
              <a:gdLst/>
              <a:ahLst/>
              <a:cxnLst/>
              <a:rect l="l" t="t" r="r" b="b"/>
              <a:pathLst>
                <a:path w="1475104" h="1028064">
                  <a:moveTo>
                    <a:pt x="1097597" y="0"/>
                  </a:moveTo>
                  <a:lnTo>
                    <a:pt x="1097597" y="257175"/>
                  </a:lnTo>
                  <a:lnTo>
                    <a:pt x="0" y="257175"/>
                  </a:lnTo>
                  <a:lnTo>
                    <a:pt x="0" y="771207"/>
                  </a:lnTo>
                  <a:lnTo>
                    <a:pt x="1097597" y="771207"/>
                  </a:lnTo>
                  <a:lnTo>
                    <a:pt x="1097597" y="1028064"/>
                  </a:lnTo>
                  <a:lnTo>
                    <a:pt x="1475105" y="514032"/>
                  </a:lnTo>
                  <a:lnTo>
                    <a:pt x="1097597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br>
                <a:rPr lang="el-GR" dirty="0"/>
              </a:br>
              <a:r>
                <a:rPr lang="el-GR" dirty="0"/>
                <a:t>Σχετιζόμενα</a:t>
              </a:r>
              <a:br>
                <a:rPr lang="el-GR" dirty="0"/>
              </a:br>
              <a:r>
                <a:rPr lang="en-US" dirty="0"/>
                <a:t>alerts</a:t>
              </a:r>
              <a:endParaRPr dirty="0"/>
            </a:p>
          </p:txBody>
        </p:sp>
        <p:sp>
          <p:nvSpPr>
            <p:cNvPr id="56" name="object 25"/>
            <p:cNvSpPr/>
            <p:nvPr/>
          </p:nvSpPr>
          <p:spPr>
            <a:xfrm>
              <a:off x="8112759" y="2747962"/>
              <a:ext cx="1475105" cy="1028065"/>
            </a:xfrm>
            <a:custGeom>
              <a:avLst/>
              <a:gdLst/>
              <a:ahLst/>
              <a:cxnLst/>
              <a:rect l="l" t="t" r="r" b="b"/>
              <a:pathLst>
                <a:path w="1475104" h="1028064">
                  <a:moveTo>
                    <a:pt x="1475105" y="514032"/>
                  </a:moveTo>
                  <a:lnTo>
                    <a:pt x="1097597" y="1028064"/>
                  </a:lnTo>
                  <a:lnTo>
                    <a:pt x="1097597" y="771207"/>
                  </a:lnTo>
                  <a:lnTo>
                    <a:pt x="0" y="771207"/>
                  </a:lnTo>
                  <a:lnTo>
                    <a:pt x="0" y="257175"/>
                  </a:lnTo>
                  <a:lnTo>
                    <a:pt x="1097597" y="257175"/>
                  </a:lnTo>
                  <a:lnTo>
                    <a:pt x="1097597" y="0"/>
                  </a:lnTo>
                  <a:lnTo>
                    <a:pt x="1475105" y="514032"/>
                  </a:lnTo>
                </a:path>
              </a:pathLst>
            </a:custGeom>
            <a:ln w="8889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61642" y="3909060"/>
              <a:ext cx="1588452" cy="1151572"/>
            </a:xfrm>
            <a:prstGeom prst="rect">
              <a:avLst/>
            </a:prstGeom>
          </p:spPr>
        </p:pic>
        <p:sp>
          <p:nvSpPr>
            <p:cNvPr id="58" name="object 27"/>
            <p:cNvSpPr/>
            <p:nvPr/>
          </p:nvSpPr>
          <p:spPr>
            <a:xfrm>
              <a:off x="8112759" y="3947477"/>
              <a:ext cx="1475105" cy="1028700"/>
            </a:xfrm>
            <a:custGeom>
              <a:avLst/>
              <a:gdLst/>
              <a:ahLst/>
              <a:cxnLst/>
              <a:rect l="l" t="t" r="r" b="b"/>
              <a:pathLst>
                <a:path w="1475104" h="1028700">
                  <a:moveTo>
                    <a:pt x="1097597" y="0"/>
                  </a:moveTo>
                  <a:lnTo>
                    <a:pt x="1097597" y="257175"/>
                  </a:lnTo>
                  <a:lnTo>
                    <a:pt x="0" y="257175"/>
                  </a:lnTo>
                  <a:lnTo>
                    <a:pt x="0" y="771207"/>
                  </a:lnTo>
                  <a:lnTo>
                    <a:pt x="1097597" y="771207"/>
                  </a:lnTo>
                  <a:lnTo>
                    <a:pt x="1097597" y="1028382"/>
                  </a:lnTo>
                  <a:lnTo>
                    <a:pt x="1475105" y="514032"/>
                  </a:lnTo>
                  <a:lnTo>
                    <a:pt x="1097597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br>
                <a:rPr lang="el-GR" dirty="0"/>
              </a:br>
              <a:r>
                <a:rPr lang="el-GR" dirty="0"/>
                <a:t>Απειλές</a:t>
              </a:r>
              <a:endParaRPr dirty="0"/>
            </a:p>
          </p:txBody>
        </p:sp>
        <p:sp>
          <p:nvSpPr>
            <p:cNvPr id="59" name="object 28"/>
            <p:cNvSpPr/>
            <p:nvPr/>
          </p:nvSpPr>
          <p:spPr>
            <a:xfrm>
              <a:off x="8112759" y="3947477"/>
              <a:ext cx="1475105" cy="1028700"/>
            </a:xfrm>
            <a:custGeom>
              <a:avLst/>
              <a:gdLst/>
              <a:ahLst/>
              <a:cxnLst/>
              <a:rect l="l" t="t" r="r" b="b"/>
              <a:pathLst>
                <a:path w="1475104" h="1028700">
                  <a:moveTo>
                    <a:pt x="1475105" y="514032"/>
                  </a:moveTo>
                  <a:lnTo>
                    <a:pt x="1097597" y="1028382"/>
                  </a:lnTo>
                  <a:lnTo>
                    <a:pt x="1097597" y="771207"/>
                  </a:lnTo>
                  <a:lnTo>
                    <a:pt x="0" y="771207"/>
                  </a:lnTo>
                  <a:lnTo>
                    <a:pt x="0" y="257175"/>
                  </a:lnTo>
                  <a:lnTo>
                    <a:pt x="1097597" y="257175"/>
                  </a:lnTo>
                  <a:lnTo>
                    <a:pt x="1097597" y="0"/>
                  </a:lnTo>
                  <a:lnTo>
                    <a:pt x="1475105" y="514032"/>
                  </a:lnTo>
                </a:path>
              </a:pathLst>
            </a:custGeom>
            <a:ln w="889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61642" y="5015547"/>
              <a:ext cx="1588452" cy="1151572"/>
            </a:xfrm>
            <a:prstGeom prst="rect">
              <a:avLst/>
            </a:prstGeom>
          </p:spPr>
        </p:pic>
        <p:sp>
          <p:nvSpPr>
            <p:cNvPr id="61" name="object 30"/>
            <p:cNvSpPr/>
            <p:nvPr/>
          </p:nvSpPr>
          <p:spPr>
            <a:xfrm>
              <a:off x="8112759" y="5056822"/>
              <a:ext cx="1475105" cy="1028065"/>
            </a:xfrm>
            <a:custGeom>
              <a:avLst/>
              <a:gdLst/>
              <a:ahLst/>
              <a:cxnLst/>
              <a:rect l="l" t="t" r="r" b="b"/>
              <a:pathLst>
                <a:path w="1475104" h="1028064">
                  <a:moveTo>
                    <a:pt x="1097597" y="0"/>
                  </a:moveTo>
                  <a:lnTo>
                    <a:pt x="1097597" y="257174"/>
                  </a:lnTo>
                  <a:lnTo>
                    <a:pt x="0" y="257174"/>
                  </a:lnTo>
                  <a:lnTo>
                    <a:pt x="0" y="771207"/>
                  </a:lnTo>
                  <a:lnTo>
                    <a:pt x="1097597" y="771207"/>
                  </a:lnTo>
                  <a:lnTo>
                    <a:pt x="1097597" y="1028064"/>
                  </a:lnTo>
                  <a:lnTo>
                    <a:pt x="1475105" y="514032"/>
                  </a:lnTo>
                  <a:lnTo>
                    <a:pt x="1097597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br>
                <a:rPr lang="el-GR" dirty="0"/>
              </a:br>
              <a:r>
                <a:rPr lang="el-GR" dirty="0"/>
                <a:t>Σχετιζόμενες επιθέσεις </a:t>
              </a:r>
              <a:endParaRPr dirty="0"/>
            </a:p>
          </p:txBody>
        </p:sp>
        <p:sp>
          <p:nvSpPr>
            <p:cNvPr id="62" name="object 31"/>
            <p:cNvSpPr/>
            <p:nvPr/>
          </p:nvSpPr>
          <p:spPr>
            <a:xfrm>
              <a:off x="8112759" y="5056822"/>
              <a:ext cx="1475105" cy="1028065"/>
            </a:xfrm>
            <a:custGeom>
              <a:avLst/>
              <a:gdLst/>
              <a:ahLst/>
              <a:cxnLst/>
              <a:rect l="l" t="t" r="r" b="b"/>
              <a:pathLst>
                <a:path w="1475104" h="1028064">
                  <a:moveTo>
                    <a:pt x="1475105" y="514032"/>
                  </a:moveTo>
                  <a:lnTo>
                    <a:pt x="1097597" y="1028064"/>
                  </a:lnTo>
                  <a:lnTo>
                    <a:pt x="1097597" y="771207"/>
                  </a:lnTo>
                  <a:lnTo>
                    <a:pt x="0" y="771207"/>
                  </a:lnTo>
                  <a:lnTo>
                    <a:pt x="0" y="257174"/>
                  </a:lnTo>
                  <a:lnTo>
                    <a:pt x="1097597" y="257174"/>
                  </a:lnTo>
                  <a:lnTo>
                    <a:pt x="1097597" y="0"/>
                  </a:lnTo>
                  <a:lnTo>
                    <a:pt x="1475105" y="514032"/>
                  </a:lnTo>
                </a:path>
              </a:pathLst>
            </a:custGeom>
            <a:ln w="8889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31692" y="2839084"/>
              <a:ext cx="880427" cy="1741170"/>
            </a:xfrm>
            <a:prstGeom prst="rect">
              <a:avLst/>
            </a:prstGeom>
          </p:spPr>
        </p:pic>
        <p:sp>
          <p:nvSpPr>
            <p:cNvPr id="64" name="object 33"/>
            <p:cNvSpPr/>
            <p:nvPr/>
          </p:nvSpPr>
          <p:spPr>
            <a:xfrm>
              <a:off x="9785350" y="2872105"/>
              <a:ext cx="772160" cy="1628139"/>
            </a:xfrm>
            <a:custGeom>
              <a:avLst/>
              <a:gdLst/>
              <a:ahLst/>
              <a:cxnLst/>
              <a:rect l="l" t="t" r="r" b="b"/>
              <a:pathLst>
                <a:path w="772159" h="1628139">
                  <a:moveTo>
                    <a:pt x="637857" y="0"/>
                  </a:moveTo>
                  <a:lnTo>
                    <a:pt x="133667" y="0"/>
                  </a:lnTo>
                  <a:lnTo>
                    <a:pt x="91440" y="6667"/>
                  </a:lnTo>
                  <a:lnTo>
                    <a:pt x="54609" y="25717"/>
                  </a:lnTo>
                  <a:lnTo>
                    <a:pt x="25717" y="54610"/>
                  </a:lnTo>
                  <a:lnTo>
                    <a:pt x="6667" y="91440"/>
                  </a:lnTo>
                  <a:lnTo>
                    <a:pt x="0" y="133667"/>
                  </a:lnTo>
                  <a:lnTo>
                    <a:pt x="0" y="1494155"/>
                  </a:lnTo>
                  <a:lnTo>
                    <a:pt x="6667" y="1536382"/>
                  </a:lnTo>
                  <a:lnTo>
                    <a:pt x="25717" y="1573212"/>
                  </a:lnTo>
                  <a:lnTo>
                    <a:pt x="54609" y="1602105"/>
                  </a:lnTo>
                  <a:lnTo>
                    <a:pt x="91440" y="1621155"/>
                  </a:lnTo>
                  <a:lnTo>
                    <a:pt x="133667" y="1627822"/>
                  </a:lnTo>
                  <a:lnTo>
                    <a:pt x="637857" y="1627822"/>
                  </a:lnTo>
                  <a:lnTo>
                    <a:pt x="680402" y="1621155"/>
                  </a:lnTo>
                  <a:lnTo>
                    <a:pt x="716915" y="1602105"/>
                  </a:lnTo>
                  <a:lnTo>
                    <a:pt x="746125" y="1573212"/>
                  </a:lnTo>
                  <a:lnTo>
                    <a:pt x="765175" y="1536382"/>
                  </a:lnTo>
                  <a:lnTo>
                    <a:pt x="771842" y="1494155"/>
                  </a:lnTo>
                  <a:lnTo>
                    <a:pt x="771842" y="133667"/>
                  </a:lnTo>
                  <a:lnTo>
                    <a:pt x="765175" y="91440"/>
                  </a:lnTo>
                  <a:lnTo>
                    <a:pt x="746125" y="54610"/>
                  </a:lnTo>
                  <a:lnTo>
                    <a:pt x="716915" y="25717"/>
                  </a:lnTo>
                  <a:lnTo>
                    <a:pt x="680402" y="6667"/>
                  </a:lnTo>
                  <a:lnTo>
                    <a:pt x="637857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r>
                <a:rPr lang="el-GR" dirty="0"/>
                <a:t>Επίθεση </a:t>
              </a:r>
              <a:endParaRPr dirty="0"/>
            </a:p>
          </p:txBody>
        </p:sp>
        <p:sp>
          <p:nvSpPr>
            <p:cNvPr id="65" name="object 34"/>
            <p:cNvSpPr/>
            <p:nvPr/>
          </p:nvSpPr>
          <p:spPr>
            <a:xfrm>
              <a:off x="9785350" y="2872105"/>
              <a:ext cx="772160" cy="1628139"/>
            </a:xfrm>
            <a:custGeom>
              <a:avLst/>
              <a:gdLst/>
              <a:ahLst/>
              <a:cxnLst/>
              <a:rect l="l" t="t" r="r" b="b"/>
              <a:pathLst>
                <a:path w="772159" h="1628139">
                  <a:moveTo>
                    <a:pt x="133667" y="1627822"/>
                  </a:moveTo>
                  <a:lnTo>
                    <a:pt x="637857" y="1627822"/>
                  </a:lnTo>
                  <a:lnTo>
                    <a:pt x="680402" y="1621155"/>
                  </a:lnTo>
                  <a:lnTo>
                    <a:pt x="716915" y="1602105"/>
                  </a:lnTo>
                  <a:lnTo>
                    <a:pt x="746125" y="1573212"/>
                  </a:lnTo>
                  <a:lnTo>
                    <a:pt x="765175" y="1536382"/>
                  </a:lnTo>
                  <a:lnTo>
                    <a:pt x="771842" y="1494155"/>
                  </a:lnTo>
                  <a:lnTo>
                    <a:pt x="771842" y="133667"/>
                  </a:lnTo>
                  <a:lnTo>
                    <a:pt x="765175" y="91440"/>
                  </a:lnTo>
                  <a:lnTo>
                    <a:pt x="746125" y="54610"/>
                  </a:lnTo>
                  <a:lnTo>
                    <a:pt x="716915" y="25717"/>
                  </a:lnTo>
                  <a:lnTo>
                    <a:pt x="680402" y="6667"/>
                  </a:lnTo>
                  <a:lnTo>
                    <a:pt x="637857" y="0"/>
                  </a:lnTo>
                  <a:lnTo>
                    <a:pt x="133667" y="0"/>
                  </a:lnTo>
                  <a:lnTo>
                    <a:pt x="91440" y="6667"/>
                  </a:lnTo>
                  <a:lnTo>
                    <a:pt x="54609" y="25717"/>
                  </a:lnTo>
                  <a:lnTo>
                    <a:pt x="25717" y="54610"/>
                  </a:lnTo>
                  <a:lnTo>
                    <a:pt x="6667" y="91440"/>
                  </a:lnTo>
                  <a:lnTo>
                    <a:pt x="0" y="133667"/>
                  </a:lnTo>
                  <a:lnTo>
                    <a:pt x="0" y="1494155"/>
                  </a:lnTo>
                  <a:lnTo>
                    <a:pt x="6667" y="1536382"/>
                  </a:lnTo>
                  <a:lnTo>
                    <a:pt x="25717" y="1573212"/>
                  </a:lnTo>
                  <a:lnTo>
                    <a:pt x="54609" y="1602105"/>
                  </a:lnTo>
                  <a:lnTo>
                    <a:pt x="91440" y="1621155"/>
                  </a:lnTo>
                  <a:lnTo>
                    <a:pt x="133667" y="1627822"/>
                  </a:lnTo>
                </a:path>
              </a:pathLst>
            </a:custGeom>
            <a:ln w="8890">
              <a:solidFill>
                <a:srgbClr val="C6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56470" y="3200082"/>
              <a:ext cx="629284" cy="628967"/>
            </a:xfrm>
            <a:prstGeom prst="rect">
              <a:avLst/>
            </a:prstGeom>
          </p:spPr>
        </p:pic>
      </p:grpSp>
      <p:grpSp>
        <p:nvGrpSpPr>
          <p:cNvPr id="67" name="object 10">
            <a:extLst>
              <a:ext uri="{FF2B5EF4-FFF2-40B4-BE49-F238E27FC236}">
                <a16:creationId xmlns:a16="http://schemas.microsoft.com/office/drawing/2014/main" id="{7F50C288-6094-AA03-DD2F-05666F87386C}"/>
              </a:ext>
            </a:extLst>
          </p:cNvPr>
          <p:cNvGrpSpPr/>
          <p:nvPr/>
        </p:nvGrpSpPr>
        <p:grpSpPr>
          <a:xfrm>
            <a:off x="526891" y="3938251"/>
            <a:ext cx="1976437" cy="858281"/>
            <a:chOff x="1789747" y="3411537"/>
            <a:chExt cx="1788795" cy="741045"/>
          </a:xfrm>
        </p:grpSpPr>
        <p:pic>
          <p:nvPicPr>
            <p:cNvPr id="68" name="object 11">
              <a:extLst>
                <a:ext uri="{FF2B5EF4-FFF2-40B4-BE49-F238E27FC236}">
                  <a16:creationId xmlns:a16="http://schemas.microsoft.com/office/drawing/2014/main" id="{8407C157-F196-C79D-FB6C-604F9BB09A4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9747" y="3417252"/>
              <a:ext cx="1788477" cy="735330"/>
            </a:xfrm>
            <a:prstGeom prst="rect">
              <a:avLst/>
            </a:prstGeom>
          </p:spPr>
        </p:pic>
        <p:sp>
          <p:nvSpPr>
            <p:cNvPr id="69" name="object 12">
              <a:extLst>
                <a:ext uri="{FF2B5EF4-FFF2-40B4-BE49-F238E27FC236}">
                  <a16:creationId xmlns:a16="http://schemas.microsoft.com/office/drawing/2014/main" id="{DD86B924-9B00-2482-A6A8-BBAC3CF84EA7}"/>
                </a:ext>
              </a:extLst>
            </p:cNvPr>
            <p:cNvSpPr/>
            <p:nvPr/>
          </p:nvSpPr>
          <p:spPr>
            <a:xfrm>
              <a:off x="1812925" y="3415982"/>
              <a:ext cx="1732280" cy="685800"/>
            </a:xfrm>
            <a:custGeom>
              <a:avLst/>
              <a:gdLst/>
              <a:ahLst/>
              <a:cxnLst/>
              <a:rect l="l" t="t" r="r" b="b"/>
              <a:pathLst>
                <a:path w="1732279" h="685800">
                  <a:moveTo>
                    <a:pt x="1355089" y="0"/>
                  </a:moveTo>
                  <a:lnTo>
                    <a:pt x="1355089" y="171450"/>
                  </a:lnTo>
                  <a:lnTo>
                    <a:pt x="0" y="171450"/>
                  </a:lnTo>
                  <a:lnTo>
                    <a:pt x="0" y="514032"/>
                  </a:lnTo>
                  <a:lnTo>
                    <a:pt x="1355089" y="514032"/>
                  </a:lnTo>
                  <a:lnTo>
                    <a:pt x="1355089" y="685482"/>
                  </a:lnTo>
                  <a:lnTo>
                    <a:pt x="1732279" y="342582"/>
                  </a:lnTo>
                  <a:lnTo>
                    <a:pt x="1355089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3">
              <a:extLst>
                <a:ext uri="{FF2B5EF4-FFF2-40B4-BE49-F238E27FC236}">
                  <a16:creationId xmlns:a16="http://schemas.microsoft.com/office/drawing/2014/main" id="{9F94AE9A-D63F-847A-34CF-2F419B63408F}"/>
                </a:ext>
              </a:extLst>
            </p:cNvPr>
            <p:cNvSpPr/>
            <p:nvPr/>
          </p:nvSpPr>
          <p:spPr>
            <a:xfrm>
              <a:off x="1812925" y="3415982"/>
              <a:ext cx="1732280" cy="685800"/>
            </a:xfrm>
            <a:custGeom>
              <a:avLst/>
              <a:gdLst/>
              <a:ahLst/>
              <a:cxnLst/>
              <a:rect l="l" t="t" r="r" b="b"/>
              <a:pathLst>
                <a:path w="1732279" h="685800">
                  <a:moveTo>
                    <a:pt x="1732279" y="342582"/>
                  </a:moveTo>
                  <a:lnTo>
                    <a:pt x="1355089" y="685482"/>
                  </a:lnTo>
                  <a:lnTo>
                    <a:pt x="1355089" y="514032"/>
                  </a:lnTo>
                  <a:lnTo>
                    <a:pt x="0" y="514032"/>
                  </a:lnTo>
                  <a:lnTo>
                    <a:pt x="0" y="171450"/>
                  </a:lnTo>
                  <a:lnTo>
                    <a:pt x="1355089" y="171450"/>
                  </a:lnTo>
                  <a:lnTo>
                    <a:pt x="1355089" y="0"/>
                  </a:lnTo>
                  <a:lnTo>
                    <a:pt x="1732279" y="342582"/>
                  </a:lnTo>
                </a:path>
              </a:pathLst>
            </a:custGeom>
            <a:ln w="889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14">
            <a:extLst>
              <a:ext uri="{FF2B5EF4-FFF2-40B4-BE49-F238E27FC236}">
                <a16:creationId xmlns:a16="http://schemas.microsoft.com/office/drawing/2014/main" id="{6D623EB2-5186-5ED6-1989-3E6BFE4CA783}"/>
              </a:ext>
            </a:extLst>
          </p:cNvPr>
          <p:cNvSpPr txBox="1"/>
          <p:nvPr/>
        </p:nvSpPr>
        <p:spPr>
          <a:xfrm>
            <a:off x="832961" y="4146848"/>
            <a:ext cx="14560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0" dirty="0">
                <a:solidFill>
                  <a:srgbClr val="FDFFFF"/>
                </a:solidFill>
                <a:latin typeface="Calibri"/>
                <a:cs typeface="Calibri"/>
              </a:rPr>
              <a:t>Antivirus alerts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72" name="object 15">
            <a:extLst>
              <a:ext uri="{FF2B5EF4-FFF2-40B4-BE49-F238E27FC236}">
                <a16:creationId xmlns:a16="http://schemas.microsoft.com/office/drawing/2014/main" id="{E39BC191-2FEC-0AE8-122F-26680B3A84DC}"/>
              </a:ext>
            </a:extLst>
          </p:cNvPr>
          <p:cNvGrpSpPr/>
          <p:nvPr/>
        </p:nvGrpSpPr>
        <p:grpSpPr>
          <a:xfrm>
            <a:off x="526891" y="4652328"/>
            <a:ext cx="1969770" cy="1810384"/>
            <a:chOff x="1789747" y="4268470"/>
            <a:chExt cx="1815464" cy="1461135"/>
          </a:xfrm>
        </p:grpSpPr>
        <p:pic>
          <p:nvPicPr>
            <p:cNvPr id="73" name="object 16">
              <a:extLst>
                <a:ext uri="{FF2B5EF4-FFF2-40B4-BE49-F238E27FC236}">
                  <a16:creationId xmlns:a16="http://schemas.microsoft.com/office/drawing/2014/main" id="{4A9CC9EC-F860-FEEB-F591-FC1342F5CE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9857" y="4270136"/>
              <a:ext cx="1806528" cy="743606"/>
            </a:xfrm>
            <a:prstGeom prst="rect">
              <a:avLst/>
            </a:prstGeom>
          </p:spPr>
        </p:pic>
        <p:sp>
          <p:nvSpPr>
            <p:cNvPr id="74" name="object 17">
              <a:extLst>
                <a:ext uri="{FF2B5EF4-FFF2-40B4-BE49-F238E27FC236}">
                  <a16:creationId xmlns:a16="http://schemas.microsoft.com/office/drawing/2014/main" id="{B5760637-34C4-8499-C47C-0EC8731C59AA}"/>
                </a:ext>
              </a:extLst>
            </p:cNvPr>
            <p:cNvSpPr/>
            <p:nvPr/>
          </p:nvSpPr>
          <p:spPr>
            <a:xfrm>
              <a:off x="1812925" y="4272915"/>
              <a:ext cx="1753870" cy="685800"/>
            </a:xfrm>
            <a:custGeom>
              <a:avLst/>
              <a:gdLst/>
              <a:ahLst/>
              <a:cxnLst/>
              <a:rect l="l" t="t" r="r" b="b"/>
              <a:pathLst>
                <a:path w="1753870" h="685800">
                  <a:moveTo>
                    <a:pt x="1376680" y="0"/>
                  </a:moveTo>
                  <a:lnTo>
                    <a:pt x="1376680" y="171450"/>
                  </a:lnTo>
                  <a:lnTo>
                    <a:pt x="0" y="171450"/>
                  </a:lnTo>
                  <a:lnTo>
                    <a:pt x="0" y="514032"/>
                  </a:lnTo>
                  <a:lnTo>
                    <a:pt x="1376680" y="514032"/>
                  </a:lnTo>
                  <a:lnTo>
                    <a:pt x="1376680" y="685482"/>
                  </a:lnTo>
                  <a:lnTo>
                    <a:pt x="1753870" y="342900"/>
                  </a:lnTo>
                  <a:lnTo>
                    <a:pt x="1376680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8">
              <a:extLst>
                <a:ext uri="{FF2B5EF4-FFF2-40B4-BE49-F238E27FC236}">
                  <a16:creationId xmlns:a16="http://schemas.microsoft.com/office/drawing/2014/main" id="{02615694-A577-8111-1298-7B4005FD703F}"/>
                </a:ext>
              </a:extLst>
            </p:cNvPr>
            <p:cNvSpPr/>
            <p:nvPr/>
          </p:nvSpPr>
          <p:spPr>
            <a:xfrm>
              <a:off x="1812925" y="4272915"/>
              <a:ext cx="1753870" cy="685800"/>
            </a:xfrm>
            <a:custGeom>
              <a:avLst/>
              <a:gdLst/>
              <a:ahLst/>
              <a:cxnLst/>
              <a:rect l="l" t="t" r="r" b="b"/>
              <a:pathLst>
                <a:path w="1753870" h="685800">
                  <a:moveTo>
                    <a:pt x="1753870" y="342900"/>
                  </a:moveTo>
                  <a:lnTo>
                    <a:pt x="1376680" y="685482"/>
                  </a:lnTo>
                  <a:lnTo>
                    <a:pt x="1376680" y="514032"/>
                  </a:lnTo>
                  <a:lnTo>
                    <a:pt x="0" y="514032"/>
                  </a:lnTo>
                  <a:lnTo>
                    <a:pt x="0" y="171450"/>
                  </a:lnTo>
                  <a:lnTo>
                    <a:pt x="1376680" y="171450"/>
                  </a:lnTo>
                  <a:lnTo>
                    <a:pt x="1376680" y="0"/>
                  </a:lnTo>
                  <a:lnTo>
                    <a:pt x="1753870" y="342900"/>
                  </a:lnTo>
                </a:path>
              </a:pathLst>
            </a:custGeom>
            <a:ln w="889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19">
              <a:extLst>
                <a:ext uri="{FF2B5EF4-FFF2-40B4-BE49-F238E27FC236}">
                  <a16:creationId xmlns:a16="http://schemas.microsoft.com/office/drawing/2014/main" id="{D8AFD3EB-3B92-AC01-D7B3-F97BA161D4A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9747" y="4985702"/>
              <a:ext cx="1815464" cy="743585"/>
            </a:xfrm>
            <a:prstGeom prst="rect">
              <a:avLst/>
            </a:prstGeom>
          </p:spPr>
        </p:pic>
        <p:sp>
          <p:nvSpPr>
            <p:cNvPr id="77" name="object 20">
              <a:extLst>
                <a:ext uri="{FF2B5EF4-FFF2-40B4-BE49-F238E27FC236}">
                  <a16:creationId xmlns:a16="http://schemas.microsoft.com/office/drawing/2014/main" id="{08DFF7FB-CDDE-79B1-06B3-B6C211826D45}"/>
                </a:ext>
              </a:extLst>
            </p:cNvPr>
            <p:cNvSpPr/>
            <p:nvPr/>
          </p:nvSpPr>
          <p:spPr>
            <a:xfrm>
              <a:off x="1812925" y="4993005"/>
              <a:ext cx="1756410" cy="685800"/>
            </a:xfrm>
            <a:custGeom>
              <a:avLst/>
              <a:gdLst/>
              <a:ahLst/>
              <a:cxnLst/>
              <a:rect l="l" t="t" r="r" b="b"/>
              <a:pathLst>
                <a:path w="1756410" h="685800">
                  <a:moveTo>
                    <a:pt x="1378902" y="0"/>
                  </a:moveTo>
                  <a:lnTo>
                    <a:pt x="1378902" y="171450"/>
                  </a:lnTo>
                  <a:lnTo>
                    <a:pt x="0" y="171450"/>
                  </a:lnTo>
                  <a:lnTo>
                    <a:pt x="0" y="514032"/>
                  </a:lnTo>
                  <a:lnTo>
                    <a:pt x="1378902" y="514032"/>
                  </a:lnTo>
                  <a:lnTo>
                    <a:pt x="1378902" y="685482"/>
                  </a:lnTo>
                  <a:lnTo>
                    <a:pt x="1756410" y="342582"/>
                  </a:lnTo>
                  <a:lnTo>
                    <a:pt x="1378902" y="0"/>
                  </a:lnTo>
                  <a:close/>
                </a:path>
              </a:pathLst>
            </a:custGeom>
            <a:solidFill>
              <a:srgbClr val="5D6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1">
              <a:extLst>
                <a:ext uri="{FF2B5EF4-FFF2-40B4-BE49-F238E27FC236}">
                  <a16:creationId xmlns:a16="http://schemas.microsoft.com/office/drawing/2014/main" id="{6DE7972A-BBE2-BD73-693C-2EB845FEC586}"/>
                </a:ext>
              </a:extLst>
            </p:cNvPr>
            <p:cNvSpPr/>
            <p:nvPr/>
          </p:nvSpPr>
          <p:spPr>
            <a:xfrm>
              <a:off x="1812925" y="4993005"/>
              <a:ext cx="1756410" cy="685800"/>
            </a:xfrm>
            <a:custGeom>
              <a:avLst/>
              <a:gdLst/>
              <a:ahLst/>
              <a:cxnLst/>
              <a:rect l="l" t="t" r="r" b="b"/>
              <a:pathLst>
                <a:path w="1756410" h="685800">
                  <a:moveTo>
                    <a:pt x="1756410" y="342582"/>
                  </a:moveTo>
                  <a:lnTo>
                    <a:pt x="1378902" y="685482"/>
                  </a:lnTo>
                  <a:lnTo>
                    <a:pt x="1378902" y="514032"/>
                  </a:lnTo>
                  <a:lnTo>
                    <a:pt x="0" y="514032"/>
                  </a:lnTo>
                  <a:lnTo>
                    <a:pt x="0" y="171450"/>
                  </a:lnTo>
                  <a:lnTo>
                    <a:pt x="1378902" y="171450"/>
                  </a:lnTo>
                  <a:lnTo>
                    <a:pt x="1378902" y="0"/>
                  </a:lnTo>
                  <a:lnTo>
                    <a:pt x="1756410" y="342582"/>
                  </a:lnTo>
                </a:path>
              </a:pathLst>
            </a:custGeom>
            <a:ln w="889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22">
            <a:extLst>
              <a:ext uri="{FF2B5EF4-FFF2-40B4-BE49-F238E27FC236}">
                <a16:creationId xmlns:a16="http://schemas.microsoft.com/office/drawing/2014/main" id="{18D71712-42C5-7C95-738F-2F49CA9257F3}"/>
              </a:ext>
            </a:extLst>
          </p:cNvPr>
          <p:cNvSpPr txBox="1"/>
          <p:nvPr/>
        </p:nvSpPr>
        <p:spPr>
          <a:xfrm>
            <a:off x="875333" y="4958927"/>
            <a:ext cx="1090930" cy="124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41275">
              <a:lnSpc>
                <a:spcPct val="100000"/>
              </a:lnSpc>
              <a:spcBef>
                <a:spcPts val="100"/>
              </a:spcBef>
            </a:pPr>
            <a:r>
              <a:rPr lang="en-US" sz="1000" spc="-15" dirty="0">
                <a:solidFill>
                  <a:srgbClr val="FDFFFF"/>
                </a:solidFill>
                <a:latin typeface="Calibri"/>
                <a:cs typeface="Calibri"/>
              </a:rPr>
              <a:t>Syslog events</a:t>
            </a:r>
            <a:endParaRPr lang="el-GR" sz="1000" dirty="0">
              <a:solidFill>
                <a:srgbClr val="FDFFFF"/>
              </a:solidFill>
              <a:latin typeface="Arial"/>
              <a:cs typeface="Arial"/>
            </a:endParaRPr>
          </a:p>
          <a:p>
            <a:pPr marL="11430" marR="41275">
              <a:lnSpc>
                <a:spcPct val="100000"/>
              </a:lnSpc>
              <a:spcBef>
                <a:spcPts val="100"/>
              </a:spcBef>
            </a:pPr>
            <a:endParaRPr lang="el-GR" sz="1000" dirty="0">
              <a:solidFill>
                <a:srgbClr val="FDFFFF"/>
              </a:solidFill>
              <a:latin typeface="Arial"/>
              <a:cs typeface="Arial"/>
            </a:endParaRPr>
          </a:p>
          <a:p>
            <a:pPr marL="11430" marR="41275">
              <a:lnSpc>
                <a:spcPct val="100000"/>
              </a:lnSpc>
              <a:spcBef>
                <a:spcPts val="100"/>
              </a:spcBef>
            </a:pPr>
            <a:endParaRPr lang="el-GR" sz="1000" dirty="0">
              <a:solidFill>
                <a:srgbClr val="FDFFFF"/>
              </a:solidFill>
              <a:latin typeface="Arial"/>
              <a:cs typeface="Arial"/>
            </a:endParaRPr>
          </a:p>
          <a:p>
            <a:pPr marL="11430" marR="41275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Arial"/>
              <a:cs typeface="Arial"/>
            </a:endParaRPr>
          </a:p>
          <a:p>
            <a:pPr marL="1038225">
              <a:lnSpc>
                <a:spcPts val="1185"/>
              </a:lnSpc>
            </a:pPr>
            <a:r>
              <a:rPr sz="1000" dirty="0">
                <a:solidFill>
                  <a:srgbClr val="FDFFFF"/>
                </a:solidFill>
                <a:latin typeface="Calibri"/>
                <a:cs typeface="Calibri"/>
              </a:rPr>
              <a:t>ς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latin typeface="Calibri"/>
              <a:cs typeface="Calibri"/>
            </a:endParaRPr>
          </a:p>
          <a:p>
            <a:pPr marL="12700" marR="12065" algn="just">
              <a:lnSpc>
                <a:spcPct val="96500"/>
              </a:lnSpc>
            </a:pPr>
            <a:r>
              <a:rPr lang="el-GR" sz="1000" spc="-5" dirty="0">
                <a:solidFill>
                  <a:srgbClr val="FDFFFF"/>
                </a:solidFill>
                <a:latin typeface="Arial"/>
                <a:cs typeface="Arial"/>
              </a:rPr>
              <a:t>Πληροφορίες για την επίθεση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DFFE0CD-4FF8-C774-18C0-B8DCF5C49B0F}"/>
              </a:ext>
            </a:extLst>
          </p:cNvPr>
          <p:cNvSpPr txBox="1"/>
          <p:nvPr/>
        </p:nvSpPr>
        <p:spPr>
          <a:xfrm rot="16200000">
            <a:off x="5349000" y="2873860"/>
            <a:ext cx="233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Συσχέτιση Γεγονότος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744" y="778509"/>
            <a:ext cx="10506710" cy="3411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60"/>
              </a:spcBef>
            </a:pPr>
            <a:r>
              <a:rPr spc="120" dirty="0">
                <a:latin typeface="Times New Roman"/>
                <a:cs typeface="Times New Roman"/>
              </a:rPr>
              <a:t>Παράδειγμα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λύσεων</a:t>
            </a:r>
            <a:r>
              <a:rPr spc="175" dirty="0">
                <a:latin typeface="Times New Roman"/>
                <a:cs typeface="Times New Roman"/>
              </a:rPr>
              <a:t> </a:t>
            </a:r>
            <a:r>
              <a:rPr spc="110" dirty="0">
                <a:latin typeface="Times New Roman"/>
                <a:cs typeface="Times New Roman"/>
              </a:rPr>
              <a:t>SIEM</a:t>
            </a:r>
            <a:endParaRPr spc="10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9744" y="2407284"/>
            <a:ext cx="1036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u="sng" spc="105" dirty="0">
                <a:solidFill>
                  <a:srgbClr val="FFB800"/>
                </a:solidFill>
                <a:uFill>
                  <a:solidFill>
                    <a:srgbClr val="FFB800"/>
                  </a:solidFill>
                </a:uFill>
                <a:latin typeface="Calibri"/>
                <a:cs typeface="Calibri"/>
              </a:rPr>
              <a:t>Εμπορικό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944" y="2590482"/>
            <a:ext cx="2764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99085">
              <a:lnSpc>
                <a:spcPct val="150000"/>
              </a:lnSpc>
              <a:spcBef>
                <a:spcPts val="100"/>
              </a:spcBef>
              <a:buClr>
                <a:srgbClr val="FFB800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Μικρό</a:t>
            </a:r>
            <a:r>
              <a:rPr sz="1200" spc="1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πλαίσιο</a:t>
            </a:r>
            <a:r>
              <a:rPr sz="1200" spc="2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FB800"/>
                </a:solidFill>
                <a:latin typeface="Calibri"/>
                <a:cs typeface="Calibri"/>
              </a:rPr>
              <a:t>ArcSight</a:t>
            </a:r>
            <a:r>
              <a:rPr sz="1200" spc="3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FFB800"/>
                </a:solidFill>
                <a:latin typeface="Calibri"/>
                <a:cs typeface="Calibri"/>
              </a:rPr>
              <a:t>Enterprise </a:t>
            </a:r>
            <a:r>
              <a:rPr sz="1200" spc="-254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FB800"/>
                </a:solidFill>
                <a:latin typeface="Calibri"/>
                <a:cs typeface="Calibri"/>
              </a:rPr>
              <a:t>Διαχειριστής</a:t>
            </a:r>
            <a:r>
              <a:rPr sz="1200" spc="2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ασφάλειας</a:t>
            </a:r>
            <a:r>
              <a:rPr sz="1200" spc="2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ESM)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2212" y="3230562"/>
            <a:ext cx="271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70" dirty="0">
                <a:solidFill>
                  <a:srgbClr val="FFB800"/>
                </a:solidFill>
                <a:latin typeface="Calibri"/>
                <a:cs typeface="Calibri"/>
              </a:rPr>
              <a:t>AlienVault</a:t>
            </a:r>
            <a:r>
              <a:rPr sz="1200" spc="1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FB800"/>
                </a:solidFill>
                <a:latin typeface="Calibri"/>
                <a:cs typeface="Calibri"/>
              </a:rPr>
              <a:t>(λογισμικό</a:t>
            </a:r>
            <a:r>
              <a:rPr sz="1200" spc="2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FB800"/>
                </a:solidFill>
                <a:latin typeface="Calibri"/>
                <a:cs typeface="Calibri"/>
              </a:rPr>
              <a:t>ασφαλείας)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6944" y="3494722"/>
            <a:ext cx="3721100" cy="15976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80"/>
              </a:spcBef>
            </a:pPr>
            <a:r>
              <a:rPr sz="1200" spc="105" dirty="0">
                <a:solidFill>
                  <a:srgbClr val="FFB800"/>
                </a:solidFill>
                <a:latin typeface="Calibri"/>
                <a:cs typeface="Calibri"/>
              </a:rPr>
              <a:t>Διαχείριση</a:t>
            </a:r>
            <a:r>
              <a:rPr sz="1200" spc="1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35" dirty="0">
                <a:solidFill>
                  <a:srgbClr val="FFB800"/>
                </a:solidFill>
                <a:latin typeface="Calibri"/>
                <a:cs typeface="Calibri"/>
              </a:rPr>
              <a:t>USM</a:t>
            </a:r>
            <a:endParaRPr sz="12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70" dirty="0">
                <a:solidFill>
                  <a:srgbClr val="FFB800"/>
                </a:solidFill>
                <a:latin typeface="Calibri"/>
                <a:cs typeface="Calibri"/>
              </a:rPr>
              <a:t>Splunk</a:t>
            </a:r>
            <a:endParaRPr sz="12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SolarWinds</a:t>
            </a:r>
            <a:r>
              <a:rPr sz="1200" spc="1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Ασφάλεια</a:t>
            </a:r>
            <a:r>
              <a:rPr sz="1200" spc="1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Event</a:t>
            </a:r>
            <a:r>
              <a:rPr sz="1200" spc="2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Manager</a:t>
            </a:r>
            <a:endParaRPr sz="1200">
              <a:latin typeface="Calibri"/>
              <a:cs typeface="Calibri"/>
            </a:endParaRPr>
          </a:p>
          <a:p>
            <a:pPr marL="299720" marR="5080" indent="-287020">
              <a:lnSpc>
                <a:spcPts val="218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50" dirty="0">
                <a:solidFill>
                  <a:srgbClr val="FFB800"/>
                </a:solidFill>
                <a:latin typeface="Calibri"/>
                <a:cs typeface="Calibri"/>
              </a:rPr>
              <a:t>Ελαστικό </a:t>
            </a:r>
            <a:r>
              <a:rPr sz="1200" spc="45" dirty="0">
                <a:solidFill>
                  <a:srgbClr val="FFB800"/>
                </a:solidFill>
                <a:latin typeface="Calibri"/>
                <a:cs typeface="Calibri"/>
              </a:rPr>
              <a:t>SIEM </a:t>
            </a:r>
            <a:r>
              <a:rPr sz="1200" spc="25" dirty="0">
                <a:solidFill>
                  <a:srgbClr val="FFB800"/>
                </a:solidFill>
                <a:latin typeface="Calibri"/>
                <a:cs typeface="Calibri"/>
              </a:rPr>
              <a:t>(Security </a:t>
            </a:r>
            <a:r>
              <a:rPr sz="1200" spc="30" dirty="0">
                <a:solidFill>
                  <a:srgbClr val="FFB800"/>
                </a:solidFill>
                <a:latin typeface="Calibri"/>
                <a:cs typeface="Calibri"/>
              </a:rPr>
              <a:t>Information </a:t>
            </a:r>
            <a:r>
              <a:rPr sz="1200" spc="45" dirty="0">
                <a:solidFill>
                  <a:srgbClr val="FFB800"/>
                </a:solidFill>
                <a:latin typeface="Calibri"/>
                <a:cs typeface="Calibri"/>
              </a:rPr>
              <a:t>and </a:t>
            </a:r>
            <a:r>
              <a:rPr sz="1200" spc="35" dirty="0">
                <a:solidFill>
                  <a:srgbClr val="FFB800"/>
                </a:solidFill>
                <a:latin typeface="Calibri"/>
                <a:cs typeface="Calibri"/>
              </a:rPr>
              <a:t>Event 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FFB800"/>
                </a:solidFill>
                <a:latin typeface="Calibri"/>
                <a:cs typeface="Calibri"/>
              </a:rPr>
              <a:t>Management</a:t>
            </a:r>
            <a:r>
              <a:rPr sz="1200" spc="-2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FFB800"/>
                </a:solidFill>
                <a:latin typeface="Calibri"/>
                <a:cs typeface="Calibri"/>
              </a:rPr>
              <a:t>-</a:t>
            </a:r>
            <a:r>
              <a:rPr sz="1200" spc="-2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πλατφόρμα</a:t>
            </a:r>
            <a:r>
              <a:rPr sz="1200" spc="-2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συλλογής</a:t>
            </a:r>
            <a:r>
              <a:rPr sz="1200" spc="-2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FFB800"/>
                </a:solidFill>
                <a:latin typeface="Calibri"/>
                <a:cs typeface="Calibri"/>
              </a:rPr>
              <a:t>και</a:t>
            </a:r>
            <a:r>
              <a:rPr sz="1200" spc="-2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ανάλυσης </a:t>
            </a:r>
            <a:r>
              <a:rPr sz="1200" spc="-254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συμβάντων</a:t>
            </a:r>
            <a:r>
              <a:rPr sz="1200" spc="-2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FFB800"/>
                </a:solidFill>
                <a:latin typeface="Calibri"/>
                <a:cs typeface="Calibri"/>
              </a:rPr>
              <a:t>ασφαλείας)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0759" y="2407284"/>
            <a:ext cx="1659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200" b="1" u="sng" spc="105" dirty="0">
                <a:solidFill>
                  <a:srgbClr val="FFB800"/>
                </a:solidFill>
                <a:uFill>
                  <a:solidFill>
                    <a:srgbClr val="FFB800"/>
                  </a:solidFill>
                </a:uFill>
                <a:latin typeface="Calibri"/>
                <a:cs typeface="Calibri"/>
              </a:rPr>
              <a:t>Ανοιχτός</a:t>
            </a:r>
            <a:r>
              <a:rPr sz="1200" b="1" u="sng" spc="15" dirty="0">
                <a:solidFill>
                  <a:srgbClr val="FFB800"/>
                </a:solidFill>
                <a:uFill>
                  <a:solidFill>
                    <a:srgbClr val="FFB8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105" dirty="0">
                <a:solidFill>
                  <a:srgbClr val="FFB800"/>
                </a:solidFill>
                <a:uFill>
                  <a:solidFill>
                    <a:srgbClr val="FFB800"/>
                  </a:solidFill>
                </a:uFill>
                <a:latin typeface="Calibri"/>
                <a:cs typeface="Calibri"/>
              </a:rPr>
              <a:t>κώδικας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7325" y="2681922"/>
            <a:ext cx="18662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Κρεμμύδι</a:t>
            </a:r>
            <a:r>
              <a:rPr sz="1200" b="1" spc="-2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ασφαλείας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5159" y="2956242"/>
            <a:ext cx="2795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65" dirty="0">
                <a:solidFill>
                  <a:srgbClr val="FFB800"/>
                </a:solidFill>
                <a:latin typeface="Calibri"/>
                <a:cs typeface="Calibri"/>
              </a:rPr>
              <a:t>https://securityonionsolutions.com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37325" y="3139122"/>
            <a:ext cx="3966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-287020">
              <a:lnSpc>
                <a:spcPct val="15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105" dirty="0">
                <a:solidFill>
                  <a:srgbClr val="FFB800"/>
                </a:solidFill>
                <a:latin typeface="Calibri"/>
                <a:cs typeface="Calibri"/>
              </a:rPr>
              <a:t>Πληροφορίες</a:t>
            </a:r>
            <a:r>
              <a:rPr sz="1200" spc="3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solidFill>
                  <a:srgbClr val="FFB800"/>
                </a:solidFill>
                <a:latin typeface="Calibri"/>
                <a:cs typeface="Calibri"/>
              </a:rPr>
              <a:t>για</a:t>
            </a:r>
            <a:r>
              <a:rPr sz="1200" spc="3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10" dirty="0">
                <a:solidFill>
                  <a:srgbClr val="FFB800"/>
                </a:solidFill>
                <a:latin typeface="Calibri"/>
                <a:cs typeface="Calibri"/>
              </a:rPr>
              <a:t>την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20" dirty="0">
                <a:solidFill>
                  <a:srgbClr val="FFB800"/>
                </a:solidFill>
                <a:latin typeface="Calibri"/>
                <a:cs typeface="Calibri"/>
              </a:rPr>
              <a:t>ασφάλεια</a:t>
            </a:r>
            <a:r>
              <a:rPr sz="1200" spc="4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10" dirty="0">
                <a:solidFill>
                  <a:srgbClr val="FFB800"/>
                </a:solidFill>
                <a:latin typeface="Calibri"/>
                <a:cs typeface="Calibri"/>
              </a:rPr>
              <a:t>ανοικτού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14" dirty="0">
                <a:solidFill>
                  <a:srgbClr val="FFB800"/>
                </a:solidFill>
                <a:latin typeface="Calibri"/>
                <a:cs typeface="Calibri"/>
              </a:rPr>
              <a:t>κώδικα </a:t>
            </a:r>
            <a:r>
              <a:rPr sz="1200" spc="-254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05" dirty="0">
                <a:solidFill>
                  <a:srgbClr val="FFB800"/>
                </a:solidFill>
                <a:latin typeface="Calibri"/>
                <a:cs typeface="Calibri"/>
              </a:rPr>
              <a:t>Διαχείριση</a:t>
            </a:r>
            <a:r>
              <a:rPr sz="1200" spc="5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05" dirty="0">
                <a:solidFill>
                  <a:srgbClr val="FFB800"/>
                </a:solidFill>
                <a:latin typeface="Calibri"/>
                <a:cs typeface="Calibri"/>
              </a:rPr>
              <a:t>OSSIM)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4092575" cy="6878955"/>
            <a:chOff x="6884987" y="0"/>
            <a:chExt cx="4092575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62937" y="1496695"/>
              <a:ext cx="1701164" cy="2917825"/>
            </a:xfrm>
            <a:custGeom>
              <a:avLst/>
              <a:gdLst/>
              <a:ahLst/>
              <a:cxnLst/>
              <a:rect l="l" t="t" r="r" b="b"/>
              <a:pathLst>
                <a:path w="1701165" h="2917825">
                  <a:moveTo>
                    <a:pt x="850265" y="0"/>
                  </a:moveTo>
                  <a:lnTo>
                    <a:pt x="850265" y="121602"/>
                  </a:lnTo>
                </a:path>
                <a:path w="1701165" h="2917825">
                  <a:moveTo>
                    <a:pt x="850265" y="851217"/>
                  </a:moveTo>
                  <a:lnTo>
                    <a:pt x="850265" y="972819"/>
                  </a:lnTo>
                </a:path>
                <a:path w="1701165" h="2917825">
                  <a:moveTo>
                    <a:pt x="850265" y="1702117"/>
                  </a:moveTo>
                  <a:lnTo>
                    <a:pt x="850265" y="1823719"/>
                  </a:lnTo>
                </a:path>
                <a:path w="1701165" h="2917825">
                  <a:moveTo>
                    <a:pt x="850265" y="2553335"/>
                  </a:moveTo>
                  <a:lnTo>
                    <a:pt x="850265" y="2917824"/>
                  </a:lnTo>
                </a:path>
                <a:path w="1701165" h="2917825">
                  <a:moveTo>
                    <a:pt x="364490" y="2188527"/>
                  </a:moveTo>
                  <a:lnTo>
                    <a:pt x="0" y="2188527"/>
                  </a:lnTo>
                </a:path>
                <a:path w="1701165" h="2917825">
                  <a:moveTo>
                    <a:pt x="1336357" y="2188527"/>
                  </a:moveTo>
                  <a:lnTo>
                    <a:pt x="1700847" y="2188527"/>
                  </a:lnTo>
                </a:path>
              </a:pathLst>
            </a:custGeom>
            <a:ln w="19050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9802" y="739139"/>
              <a:ext cx="1073467" cy="8235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27427" y="767079"/>
              <a:ext cx="972185" cy="729615"/>
            </a:xfrm>
            <a:custGeom>
              <a:avLst/>
              <a:gdLst/>
              <a:ahLst/>
              <a:cxnLst/>
              <a:rect l="l" t="t" r="r" b="b"/>
              <a:pathLst>
                <a:path w="972184" h="729615">
                  <a:moveTo>
                    <a:pt x="874712" y="0"/>
                  </a:moveTo>
                  <a:lnTo>
                    <a:pt x="97154" y="0"/>
                  </a:lnTo>
                  <a:lnTo>
                    <a:pt x="59372" y="7620"/>
                  </a:lnTo>
                  <a:lnTo>
                    <a:pt x="28575" y="28575"/>
                  </a:lnTo>
                  <a:lnTo>
                    <a:pt x="7619" y="59372"/>
                  </a:lnTo>
                  <a:lnTo>
                    <a:pt x="0" y="97155"/>
                  </a:lnTo>
                  <a:lnTo>
                    <a:pt x="0" y="632142"/>
                  </a:lnTo>
                  <a:lnTo>
                    <a:pt x="7619" y="670242"/>
                  </a:lnTo>
                  <a:lnTo>
                    <a:pt x="28575" y="701040"/>
                  </a:lnTo>
                  <a:lnTo>
                    <a:pt x="59372" y="721995"/>
                  </a:lnTo>
                  <a:lnTo>
                    <a:pt x="97154" y="729615"/>
                  </a:lnTo>
                  <a:lnTo>
                    <a:pt x="874712" y="729615"/>
                  </a:lnTo>
                  <a:lnTo>
                    <a:pt x="912494" y="721995"/>
                  </a:lnTo>
                  <a:lnTo>
                    <a:pt x="943292" y="701040"/>
                  </a:lnTo>
                  <a:lnTo>
                    <a:pt x="964247" y="670242"/>
                  </a:lnTo>
                  <a:lnTo>
                    <a:pt x="971867" y="632142"/>
                  </a:lnTo>
                  <a:lnTo>
                    <a:pt x="971867" y="97155"/>
                  </a:lnTo>
                  <a:lnTo>
                    <a:pt x="964247" y="59372"/>
                  </a:lnTo>
                  <a:lnTo>
                    <a:pt x="943292" y="28575"/>
                  </a:lnTo>
                  <a:lnTo>
                    <a:pt x="912494" y="7620"/>
                  </a:lnTo>
                  <a:lnTo>
                    <a:pt x="87471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17902" y="757554"/>
              <a:ext cx="991235" cy="748665"/>
            </a:xfrm>
            <a:custGeom>
              <a:avLst/>
              <a:gdLst/>
              <a:ahLst/>
              <a:cxnLst/>
              <a:rect l="l" t="t" r="r" b="b"/>
              <a:pathLst>
                <a:path w="991234" h="748665">
                  <a:moveTo>
                    <a:pt x="884554" y="0"/>
                  </a:moveTo>
                  <a:lnTo>
                    <a:pt x="106679" y="0"/>
                  </a:lnTo>
                  <a:lnTo>
                    <a:pt x="95884" y="635"/>
                  </a:lnTo>
                  <a:lnTo>
                    <a:pt x="55879" y="13017"/>
                  </a:lnTo>
                  <a:lnTo>
                    <a:pt x="24129" y="39052"/>
                  </a:lnTo>
                  <a:lnTo>
                    <a:pt x="8572" y="65087"/>
                  </a:lnTo>
                  <a:lnTo>
                    <a:pt x="8254" y="65405"/>
                  </a:lnTo>
                  <a:lnTo>
                    <a:pt x="0" y="105727"/>
                  </a:lnTo>
                  <a:lnTo>
                    <a:pt x="0" y="642937"/>
                  </a:lnTo>
                  <a:lnTo>
                    <a:pt x="317" y="650240"/>
                  </a:lnTo>
                  <a:lnTo>
                    <a:pt x="317" y="652780"/>
                  </a:lnTo>
                  <a:lnTo>
                    <a:pt x="2222" y="663575"/>
                  </a:lnTo>
                  <a:lnTo>
                    <a:pt x="4762" y="673735"/>
                  </a:lnTo>
                  <a:lnTo>
                    <a:pt x="8254" y="682942"/>
                  </a:lnTo>
                  <a:lnTo>
                    <a:pt x="8254" y="683577"/>
                  </a:lnTo>
                  <a:lnTo>
                    <a:pt x="31114" y="717550"/>
                  </a:lnTo>
                  <a:lnTo>
                    <a:pt x="65087" y="740410"/>
                  </a:lnTo>
                  <a:lnTo>
                    <a:pt x="106679" y="748665"/>
                  </a:lnTo>
                  <a:lnTo>
                    <a:pt x="884554" y="748665"/>
                  </a:lnTo>
                  <a:lnTo>
                    <a:pt x="925829" y="740410"/>
                  </a:lnTo>
                  <a:lnTo>
                    <a:pt x="945514" y="729615"/>
                  </a:lnTo>
                  <a:lnTo>
                    <a:pt x="107314" y="729615"/>
                  </a:lnTo>
                  <a:lnTo>
                    <a:pt x="99059" y="728980"/>
                  </a:lnTo>
                  <a:lnTo>
                    <a:pt x="98425" y="728980"/>
                  </a:lnTo>
                  <a:lnTo>
                    <a:pt x="89852" y="727710"/>
                  </a:lnTo>
                  <a:lnTo>
                    <a:pt x="89534" y="727710"/>
                  </a:lnTo>
                  <a:lnTo>
                    <a:pt x="81642" y="725805"/>
                  </a:lnTo>
                  <a:lnTo>
                    <a:pt x="81279" y="725805"/>
                  </a:lnTo>
                  <a:lnTo>
                    <a:pt x="80327" y="725487"/>
                  </a:lnTo>
                  <a:lnTo>
                    <a:pt x="80644" y="725487"/>
                  </a:lnTo>
                  <a:lnTo>
                    <a:pt x="73786" y="722947"/>
                  </a:lnTo>
                  <a:lnTo>
                    <a:pt x="73025" y="722947"/>
                  </a:lnTo>
                  <a:lnTo>
                    <a:pt x="72072" y="722312"/>
                  </a:lnTo>
                  <a:lnTo>
                    <a:pt x="72389" y="722312"/>
                  </a:lnTo>
                  <a:lnTo>
                    <a:pt x="65087" y="718820"/>
                  </a:lnTo>
                  <a:lnTo>
                    <a:pt x="33972" y="690562"/>
                  </a:lnTo>
                  <a:lnTo>
                    <a:pt x="29527" y="683260"/>
                  </a:lnTo>
                  <a:lnTo>
                    <a:pt x="29527" y="682942"/>
                  </a:lnTo>
                  <a:lnTo>
                    <a:pt x="26352" y="676592"/>
                  </a:lnTo>
                  <a:lnTo>
                    <a:pt x="26034" y="676275"/>
                  </a:lnTo>
                  <a:lnTo>
                    <a:pt x="23494" y="668337"/>
                  </a:lnTo>
                  <a:lnTo>
                    <a:pt x="21272" y="660082"/>
                  </a:lnTo>
                  <a:lnTo>
                    <a:pt x="20954" y="659447"/>
                  </a:lnTo>
                  <a:lnTo>
                    <a:pt x="20954" y="659130"/>
                  </a:lnTo>
                  <a:lnTo>
                    <a:pt x="19684" y="651192"/>
                  </a:lnTo>
                  <a:lnTo>
                    <a:pt x="19684" y="650240"/>
                  </a:lnTo>
                  <a:lnTo>
                    <a:pt x="19367" y="642937"/>
                  </a:lnTo>
                  <a:lnTo>
                    <a:pt x="19367" y="105727"/>
                  </a:lnTo>
                  <a:lnTo>
                    <a:pt x="19684" y="98425"/>
                  </a:lnTo>
                  <a:lnTo>
                    <a:pt x="19684" y="97472"/>
                  </a:lnTo>
                  <a:lnTo>
                    <a:pt x="20002" y="95885"/>
                  </a:lnTo>
                  <a:lnTo>
                    <a:pt x="20954" y="89535"/>
                  </a:lnTo>
                  <a:lnTo>
                    <a:pt x="20954" y="89217"/>
                  </a:lnTo>
                  <a:lnTo>
                    <a:pt x="21272" y="88900"/>
                  </a:lnTo>
                  <a:lnTo>
                    <a:pt x="22225" y="85407"/>
                  </a:lnTo>
                  <a:lnTo>
                    <a:pt x="23494" y="80327"/>
                  </a:lnTo>
                  <a:lnTo>
                    <a:pt x="26034" y="73342"/>
                  </a:lnTo>
                  <a:lnTo>
                    <a:pt x="26034" y="73025"/>
                  </a:lnTo>
                  <a:lnTo>
                    <a:pt x="26352" y="72390"/>
                  </a:lnTo>
                  <a:lnTo>
                    <a:pt x="29527" y="65405"/>
                  </a:lnTo>
                  <a:lnTo>
                    <a:pt x="29844" y="65405"/>
                  </a:lnTo>
                  <a:lnTo>
                    <a:pt x="30162" y="64770"/>
                  </a:lnTo>
                  <a:lnTo>
                    <a:pt x="34289" y="57785"/>
                  </a:lnTo>
                  <a:lnTo>
                    <a:pt x="35559" y="55880"/>
                  </a:lnTo>
                  <a:lnTo>
                    <a:pt x="39052" y="51435"/>
                  </a:lnTo>
                  <a:lnTo>
                    <a:pt x="39687" y="50800"/>
                  </a:lnTo>
                  <a:lnTo>
                    <a:pt x="45084" y="44767"/>
                  </a:lnTo>
                  <a:lnTo>
                    <a:pt x="50800" y="39687"/>
                  </a:lnTo>
                  <a:lnTo>
                    <a:pt x="50800" y="39370"/>
                  </a:lnTo>
                  <a:lnTo>
                    <a:pt x="51434" y="39052"/>
                  </a:lnTo>
                  <a:lnTo>
                    <a:pt x="58102" y="33972"/>
                  </a:lnTo>
                  <a:lnTo>
                    <a:pt x="62864" y="31432"/>
                  </a:lnTo>
                  <a:lnTo>
                    <a:pt x="65404" y="29527"/>
                  </a:lnTo>
                  <a:lnTo>
                    <a:pt x="72389" y="26352"/>
                  </a:lnTo>
                  <a:lnTo>
                    <a:pt x="72072" y="26352"/>
                  </a:lnTo>
                  <a:lnTo>
                    <a:pt x="80644" y="23177"/>
                  </a:lnTo>
                  <a:lnTo>
                    <a:pt x="80327" y="23177"/>
                  </a:lnTo>
                  <a:lnTo>
                    <a:pt x="88900" y="21272"/>
                  </a:lnTo>
                  <a:lnTo>
                    <a:pt x="88582" y="21272"/>
                  </a:lnTo>
                  <a:lnTo>
                    <a:pt x="97789" y="19685"/>
                  </a:lnTo>
                  <a:lnTo>
                    <a:pt x="97472" y="19685"/>
                  </a:lnTo>
                  <a:lnTo>
                    <a:pt x="107314" y="19367"/>
                  </a:lnTo>
                  <a:lnTo>
                    <a:pt x="945514" y="19367"/>
                  </a:lnTo>
                  <a:lnTo>
                    <a:pt x="943927" y="18097"/>
                  </a:lnTo>
                  <a:lnTo>
                    <a:pt x="905827" y="2222"/>
                  </a:lnTo>
                  <a:lnTo>
                    <a:pt x="895350" y="635"/>
                  </a:lnTo>
                  <a:lnTo>
                    <a:pt x="884554" y="0"/>
                  </a:lnTo>
                  <a:close/>
                </a:path>
                <a:path w="991234" h="748665">
                  <a:moveTo>
                    <a:pt x="910552" y="725570"/>
                  </a:moveTo>
                  <a:lnTo>
                    <a:pt x="901382" y="727710"/>
                  </a:lnTo>
                  <a:lnTo>
                    <a:pt x="892809" y="728980"/>
                  </a:lnTo>
                  <a:lnTo>
                    <a:pt x="892175" y="728980"/>
                  </a:lnTo>
                  <a:lnTo>
                    <a:pt x="883602" y="729615"/>
                  </a:lnTo>
                  <a:lnTo>
                    <a:pt x="945514" y="729615"/>
                  </a:lnTo>
                  <a:lnTo>
                    <a:pt x="950497" y="725805"/>
                  </a:lnTo>
                  <a:lnTo>
                    <a:pt x="909954" y="725805"/>
                  </a:lnTo>
                  <a:lnTo>
                    <a:pt x="910552" y="725570"/>
                  </a:lnTo>
                  <a:close/>
                </a:path>
                <a:path w="991234" h="748665">
                  <a:moveTo>
                    <a:pt x="80941" y="725635"/>
                  </a:moveTo>
                  <a:lnTo>
                    <a:pt x="81279" y="725805"/>
                  </a:lnTo>
                  <a:lnTo>
                    <a:pt x="81642" y="725805"/>
                  </a:lnTo>
                  <a:lnTo>
                    <a:pt x="80941" y="725635"/>
                  </a:lnTo>
                  <a:close/>
                </a:path>
                <a:path w="991234" h="748665">
                  <a:moveTo>
                    <a:pt x="950912" y="725487"/>
                  </a:moveTo>
                  <a:lnTo>
                    <a:pt x="910907" y="725487"/>
                  </a:lnTo>
                  <a:lnTo>
                    <a:pt x="909954" y="725805"/>
                  </a:lnTo>
                  <a:lnTo>
                    <a:pt x="950497" y="725805"/>
                  </a:lnTo>
                  <a:lnTo>
                    <a:pt x="950912" y="725487"/>
                  </a:lnTo>
                  <a:close/>
                </a:path>
                <a:path w="991234" h="748665">
                  <a:moveTo>
                    <a:pt x="80644" y="725487"/>
                  </a:moveTo>
                  <a:lnTo>
                    <a:pt x="80327" y="725487"/>
                  </a:lnTo>
                  <a:lnTo>
                    <a:pt x="80941" y="725635"/>
                  </a:lnTo>
                  <a:lnTo>
                    <a:pt x="80644" y="725487"/>
                  </a:lnTo>
                  <a:close/>
                </a:path>
                <a:path w="991234" h="748665">
                  <a:moveTo>
                    <a:pt x="918844" y="722312"/>
                  </a:moveTo>
                  <a:lnTo>
                    <a:pt x="910552" y="725570"/>
                  </a:lnTo>
                  <a:lnTo>
                    <a:pt x="910907" y="725487"/>
                  </a:lnTo>
                  <a:lnTo>
                    <a:pt x="950912" y="725487"/>
                  </a:lnTo>
                  <a:lnTo>
                    <a:pt x="952182" y="724535"/>
                  </a:lnTo>
                  <a:lnTo>
                    <a:pt x="953769" y="722947"/>
                  </a:lnTo>
                  <a:lnTo>
                    <a:pt x="917892" y="722947"/>
                  </a:lnTo>
                  <a:lnTo>
                    <a:pt x="918844" y="722312"/>
                  </a:lnTo>
                  <a:close/>
                </a:path>
                <a:path w="991234" h="748665">
                  <a:moveTo>
                    <a:pt x="72576" y="722499"/>
                  </a:moveTo>
                  <a:lnTo>
                    <a:pt x="73025" y="722947"/>
                  </a:lnTo>
                  <a:lnTo>
                    <a:pt x="73786" y="722947"/>
                  </a:lnTo>
                  <a:lnTo>
                    <a:pt x="72576" y="722499"/>
                  </a:lnTo>
                  <a:close/>
                </a:path>
                <a:path w="991234" h="748665">
                  <a:moveTo>
                    <a:pt x="958214" y="718820"/>
                  </a:moveTo>
                  <a:lnTo>
                    <a:pt x="926464" y="718820"/>
                  </a:lnTo>
                  <a:lnTo>
                    <a:pt x="917892" y="722947"/>
                  </a:lnTo>
                  <a:lnTo>
                    <a:pt x="953769" y="722947"/>
                  </a:lnTo>
                  <a:lnTo>
                    <a:pt x="954404" y="722312"/>
                  </a:lnTo>
                  <a:lnTo>
                    <a:pt x="958214" y="718820"/>
                  </a:lnTo>
                  <a:close/>
                </a:path>
                <a:path w="991234" h="748665">
                  <a:moveTo>
                    <a:pt x="72389" y="722312"/>
                  </a:moveTo>
                  <a:lnTo>
                    <a:pt x="72072" y="722312"/>
                  </a:lnTo>
                  <a:lnTo>
                    <a:pt x="72576" y="722499"/>
                  </a:lnTo>
                  <a:lnTo>
                    <a:pt x="72389" y="722312"/>
                  </a:lnTo>
                  <a:close/>
                </a:path>
                <a:path w="991234" h="748665">
                  <a:moveTo>
                    <a:pt x="65172" y="718820"/>
                  </a:moveTo>
                  <a:lnTo>
                    <a:pt x="65722" y="719137"/>
                  </a:lnTo>
                  <a:lnTo>
                    <a:pt x="65172" y="718820"/>
                  </a:lnTo>
                  <a:close/>
                </a:path>
                <a:path w="991234" h="748665">
                  <a:moveTo>
                    <a:pt x="966787" y="709930"/>
                  </a:moveTo>
                  <a:lnTo>
                    <a:pt x="939482" y="709930"/>
                  </a:lnTo>
                  <a:lnTo>
                    <a:pt x="932814" y="714692"/>
                  </a:lnTo>
                  <a:lnTo>
                    <a:pt x="925512" y="719137"/>
                  </a:lnTo>
                  <a:lnTo>
                    <a:pt x="926464" y="718820"/>
                  </a:lnTo>
                  <a:lnTo>
                    <a:pt x="958214" y="718820"/>
                  </a:lnTo>
                  <a:lnTo>
                    <a:pt x="959802" y="717550"/>
                  </a:lnTo>
                  <a:lnTo>
                    <a:pt x="962342" y="714692"/>
                  </a:lnTo>
                  <a:lnTo>
                    <a:pt x="966787" y="709930"/>
                  </a:lnTo>
                  <a:close/>
                </a:path>
                <a:path w="991234" h="748665">
                  <a:moveTo>
                    <a:pt x="954404" y="26352"/>
                  </a:moveTo>
                  <a:lnTo>
                    <a:pt x="918527" y="26352"/>
                  </a:lnTo>
                  <a:lnTo>
                    <a:pt x="925829" y="29527"/>
                  </a:lnTo>
                  <a:lnTo>
                    <a:pt x="928369" y="31432"/>
                  </a:lnTo>
                  <a:lnTo>
                    <a:pt x="932814" y="33972"/>
                  </a:lnTo>
                  <a:lnTo>
                    <a:pt x="939800" y="39052"/>
                  </a:lnTo>
                  <a:lnTo>
                    <a:pt x="945832" y="44767"/>
                  </a:lnTo>
                  <a:lnTo>
                    <a:pt x="948054" y="47307"/>
                  </a:lnTo>
                  <a:lnTo>
                    <a:pt x="951547" y="50800"/>
                  </a:lnTo>
                  <a:lnTo>
                    <a:pt x="956627" y="57785"/>
                  </a:lnTo>
                  <a:lnTo>
                    <a:pt x="956944" y="58102"/>
                  </a:lnTo>
                  <a:lnTo>
                    <a:pt x="957262" y="58737"/>
                  </a:lnTo>
                  <a:lnTo>
                    <a:pt x="961389" y="65087"/>
                  </a:lnTo>
                  <a:lnTo>
                    <a:pt x="961389" y="65405"/>
                  </a:lnTo>
                  <a:lnTo>
                    <a:pt x="964882" y="72390"/>
                  </a:lnTo>
                  <a:lnTo>
                    <a:pt x="968057" y="81280"/>
                  </a:lnTo>
                  <a:lnTo>
                    <a:pt x="969009" y="85407"/>
                  </a:lnTo>
                  <a:lnTo>
                    <a:pt x="969962" y="88900"/>
                  </a:lnTo>
                  <a:lnTo>
                    <a:pt x="971232" y="95885"/>
                  </a:lnTo>
                  <a:lnTo>
                    <a:pt x="971305" y="98425"/>
                  </a:lnTo>
                  <a:lnTo>
                    <a:pt x="971867" y="105727"/>
                  </a:lnTo>
                  <a:lnTo>
                    <a:pt x="971867" y="642937"/>
                  </a:lnTo>
                  <a:lnTo>
                    <a:pt x="971550" y="650240"/>
                  </a:lnTo>
                  <a:lnTo>
                    <a:pt x="970279" y="659130"/>
                  </a:lnTo>
                  <a:lnTo>
                    <a:pt x="968057" y="667702"/>
                  </a:lnTo>
                  <a:lnTo>
                    <a:pt x="965834" y="673735"/>
                  </a:lnTo>
                  <a:lnTo>
                    <a:pt x="965200" y="675640"/>
                  </a:lnTo>
                  <a:lnTo>
                    <a:pt x="961072" y="683895"/>
                  </a:lnTo>
                  <a:lnTo>
                    <a:pt x="957262" y="690562"/>
                  </a:lnTo>
                  <a:lnTo>
                    <a:pt x="951864" y="697547"/>
                  </a:lnTo>
                  <a:lnTo>
                    <a:pt x="951547" y="697865"/>
                  </a:lnTo>
                  <a:lnTo>
                    <a:pt x="948054" y="701675"/>
                  </a:lnTo>
                  <a:lnTo>
                    <a:pt x="946467" y="703580"/>
                  </a:lnTo>
                  <a:lnTo>
                    <a:pt x="940117" y="709295"/>
                  </a:lnTo>
                  <a:lnTo>
                    <a:pt x="939800" y="709612"/>
                  </a:lnTo>
                  <a:lnTo>
                    <a:pt x="966787" y="709612"/>
                  </a:lnTo>
                  <a:lnTo>
                    <a:pt x="972819" y="701675"/>
                  </a:lnTo>
                  <a:lnTo>
                    <a:pt x="989012" y="663575"/>
                  </a:lnTo>
                  <a:lnTo>
                    <a:pt x="990917" y="642937"/>
                  </a:lnTo>
                  <a:lnTo>
                    <a:pt x="990917" y="105727"/>
                  </a:lnTo>
                  <a:lnTo>
                    <a:pt x="990600" y="98425"/>
                  </a:lnTo>
                  <a:lnTo>
                    <a:pt x="990600" y="95885"/>
                  </a:lnTo>
                  <a:lnTo>
                    <a:pt x="989012" y="85407"/>
                  </a:lnTo>
                  <a:lnTo>
                    <a:pt x="986472" y="75247"/>
                  </a:lnTo>
                  <a:lnTo>
                    <a:pt x="982979" y="65405"/>
                  </a:lnTo>
                  <a:lnTo>
                    <a:pt x="982662" y="65405"/>
                  </a:lnTo>
                  <a:lnTo>
                    <a:pt x="978217" y="55880"/>
                  </a:lnTo>
                  <a:lnTo>
                    <a:pt x="972819" y="47307"/>
                  </a:lnTo>
                  <a:lnTo>
                    <a:pt x="966787" y="39052"/>
                  </a:lnTo>
                  <a:lnTo>
                    <a:pt x="959802" y="31432"/>
                  </a:lnTo>
                  <a:lnTo>
                    <a:pt x="954404" y="26352"/>
                  </a:lnTo>
                  <a:close/>
                </a:path>
                <a:path w="991234" h="748665">
                  <a:moveTo>
                    <a:pt x="73025" y="26035"/>
                  </a:moveTo>
                  <a:lnTo>
                    <a:pt x="72072" y="26352"/>
                  </a:lnTo>
                  <a:lnTo>
                    <a:pt x="72389" y="26352"/>
                  </a:lnTo>
                  <a:lnTo>
                    <a:pt x="73025" y="26035"/>
                  </a:lnTo>
                  <a:close/>
                </a:path>
                <a:path w="991234" h="748665">
                  <a:moveTo>
                    <a:pt x="950912" y="23177"/>
                  </a:moveTo>
                  <a:lnTo>
                    <a:pt x="910589" y="23177"/>
                  </a:lnTo>
                  <a:lnTo>
                    <a:pt x="918844" y="26352"/>
                  </a:lnTo>
                  <a:lnTo>
                    <a:pt x="918209" y="26035"/>
                  </a:lnTo>
                  <a:lnTo>
                    <a:pt x="954087" y="26035"/>
                  </a:lnTo>
                  <a:lnTo>
                    <a:pt x="952182" y="24447"/>
                  </a:lnTo>
                  <a:lnTo>
                    <a:pt x="950912" y="23177"/>
                  </a:lnTo>
                  <a:close/>
                </a:path>
                <a:path w="991234" h="748665">
                  <a:moveTo>
                    <a:pt x="945514" y="19367"/>
                  </a:moveTo>
                  <a:lnTo>
                    <a:pt x="883602" y="19367"/>
                  </a:lnTo>
                  <a:lnTo>
                    <a:pt x="893762" y="19685"/>
                  </a:lnTo>
                  <a:lnTo>
                    <a:pt x="893444" y="19685"/>
                  </a:lnTo>
                  <a:lnTo>
                    <a:pt x="902334" y="21272"/>
                  </a:lnTo>
                  <a:lnTo>
                    <a:pt x="910907" y="23177"/>
                  </a:lnTo>
                  <a:lnTo>
                    <a:pt x="950594" y="23177"/>
                  </a:lnTo>
                  <a:lnTo>
                    <a:pt x="945514" y="19367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1264" y="869632"/>
              <a:ext cx="524192" cy="5248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9802" y="4380547"/>
              <a:ext cx="1073467" cy="9458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627427" y="4414520"/>
              <a:ext cx="972185" cy="851535"/>
            </a:xfrm>
            <a:custGeom>
              <a:avLst/>
              <a:gdLst/>
              <a:ahLst/>
              <a:cxnLst/>
              <a:rect l="l" t="t" r="r" b="b"/>
              <a:pathLst>
                <a:path w="972184" h="851535">
                  <a:moveTo>
                    <a:pt x="874712" y="0"/>
                  </a:moveTo>
                  <a:lnTo>
                    <a:pt x="97154" y="0"/>
                  </a:lnTo>
                  <a:lnTo>
                    <a:pt x="59372" y="7619"/>
                  </a:lnTo>
                  <a:lnTo>
                    <a:pt x="28575" y="28574"/>
                  </a:lnTo>
                  <a:lnTo>
                    <a:pt x="7619" y="59372"/>
                  </a:lnTo>
                  <a:lnTo>
                    <a:pt x="0" y="97154"/>
                  </a:lnTo>
                  <a:lnTo>
                    <a:pt x="0" y="753744"/>
                  </a:lnTo>
                  <a:lnTo>
                    <a:pt x="7619" y="791527"/>
                  </a:lnTo>
                  <a:lnTo>
                    <a:pt x="28575" y="822642"/>
                  </a:lnTo>
                  <a:lnTo>
                    <a:pt x="59372" y="843279"/>
                  </a:lnTo>
                  <a:lnTo>
                    <a:pt x="97154" y="851217"/>
                  </a:lnTo>
                  <a:lnTo>
                    <a:pt x="874712" y="851217"/>
                  </a:lnTo>
                  <a:lnTo>
                    <a:pt x="912494" y="843279"/>
                  </a:lnTo>
                  <a:lnTo>
                    <a:pt x="943292" y="822642"/>
                  </a:lnTo>
                  <a:lnTo>
                    <a:pt x="964247" y="791527"/>
                  </a:lnTo>
                  <a:lnTo>
                    <a:pt x="971867" y="753744"/>
                  </a:lnTo>
                  <a:lnTo>
                    <a:pt x="971867" y="97154"/>
                  </a:lnTo>
                  <a:lnTo>
                    <a:pt x="964247" y="59372"/>
                  </a:lnTo>
                  <a:lnTo>
                    <a:pt x="943292" y="28574"/>
                  </a:lnTo>
                  <a:lnTo>
                    <a:pt x="912494" y="7619"/>
                  </a:lnTo>
                  <a:lnTo>
                    <a:pt x="87471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17902" y="4404995"/>
              <a:ext cx="991235" cy="870585"/>
            </a:xfrm>
            <a:custGeom>
              <a:avLst/>
              <a:gdLst/>
              <a:ahLst/>
              <a:cxnLst/>
              <a:rect l="l" t="t" r="r" b="b"/>
              <a:pathLst>
                <a:path w="991234" h="870585">
                  <a:moveTo>
                    <a:pt x="884554" y="0"/>
                  </a:moveTo>
                  <a:lnTo>
                    <a:pt x="106679" y="0"/>
                  </a:lnTo>
                  <a:lnTo>
                    <a:pt x="95884" y="634"/>
                  </a:lnTo>
                  <a:lnTo>
                    <a:pt x="55879" y="13017"/>
                  </a:lnTo>
                  <a:lnTo>
                    <a:pt x="24129" y="39052"/>
                  </a:lnTo>
                  <a:lnTo>
                    <a:pt x="8572" y="64769"/>
                  </a:lnTo>
                  <a:lnTo>
                    <a:pt x="0" y="105727"/>
                  </a:lnTo>
                  <a:lnTo>
                    <a:pt x="0" y="764539"/>
                  </a:lnTo>
                  <a:lnTo>
                    <a:pt x="317" y="771842"/>
                  </a:lnTo>
                  <a:lnTo>
                    <a:pt x="317" y="774382"/>
                  </a:lnTo>
                  <a:lnTo>
                    <a:pt x="13017" y="814387"/>
                  </a:lnTo>
                  <a:lnTo>
                    <a:pt x="38734" y="846137"/>
                  </a:lnTo>
                  <a:lnTo>
                    <a:pt x="74929" y="865504"/>
                  </a:lnTo>
                  <a:lnTo>
                    <a:pt x="106679" y="870267"/>
                  </a:lnTo>
                  <a:lnTo>
                    <a:pt x="884554" y="870267"/>
                  </a:lnTo>
                  <a:lnTo>
                    <a:pt x="925829" y="862012"/>
                  </a:lnTo>
                  <a:lnTo>
                    <a:pt x="945514" y="851217"/>
                  </a:lnTo>
                  <a:lnTo>
                    <a:pt x="107314" y="851217"/>
                  </a:lnTo>
                  <a:lnTo>
                    <a:pt x="99377" y="850582"/>
                  </a:lnTo>
                  <a:lnTo>
                    <a:pt x="98425" y="850582"/>
                  </a:lnTo>
                  <a:lnTo>
                    <a:pt x="89852" y="849312"/>
                  </a:lnTo>
                  <a:lnTo>
                    <a:pt x="89534" y="849312"/>
                  </a:lnTo>
                  <a:lnTo>
                    <a:pt x="81279" y="847407"/>
                  </a:lnTo>
                  <a:lnTo>
                    <a:pt x="72072" y="843914"/>
                  </a:lnTo>
                  <a:lnTo>
                    <a:pt x="72389" y="843914"/>
                  </a:lnTo>
                  <a:lnTo>
                    <a:pt x="65087" y="840422"/>
                  </a:lnTo>
                  <a:lnTo>
                    <a:pt x="64769" y="840422"/>
                  </a:lnTo>
                  <a:lnTo>
                    <a:pt x="62864" y="839152"/>
                  </a:lnTo>
                  <a:lnTo>
                    <a:pt x="57467" y="835977"/>
                  </a:lnTo>
                  <a:lnTo>
                    <a:pt x="50800" y="830897"/>
                  </a:lnTo>
                  <a:lnTo>
                    <a:pt x="44767" y="825182"/>
                  </a:lnTo>
                  <a:lnTo>
                    <a:pt x="42862" y="823277"/>
                  </a:lnTo>
                  <a:lnTo>
                    <a:pt x="39687" y="819467"/>
                  </a:lnTo>
                  <a:lnTo>
                    <a:pt x="39052" y="819149"/>
                  </a:lnTo>
                  <a:lnTo>
                    <a:pt x="38734" y="818832"/>
                  </a:lnTo>
                  <a:lnTo>
                    <a:pt x="33972" y="812164"/>
                  </a:lnTo>
                  <a:lnTo>
                    <a:pt x="29527" y="804862"/>
                  </a:lnTo>
                  <a:lnTo>
                    <a:pt x="29527" y="804544"/>
                  </a:lnTo>
                  <a:lnTo>
                    <a:pt x="26034" y="797242"/>
                  </a:lnTo>
                  <a:lnTo>
                    <a:pt x="25400" y="795337"/>
                  </a:lnTo>
                  <a:lnTo>
                    <a:pt x="23494" y="789939"/>
                  </a:lnTo>
                  <a:lnTo>
                    <a:pt x="23177" y="789304"/>
                  </a:lnTo>
                  <a:lnTo>
                    <a:pt x="22859" y="788987"/>
                  </a:lnTo>
                  <a:lnTo>
                    <a:pt x="21907" y="784859"/>
                  </a:lnTo>
                  <a:lnTo>
                    <a:pt x="20954" y="781049"/>
                  </a:lnTo>
                  <a:lnTo>
                    <a:pt x="20954" y="780732"/>
                  </a:lnTo>
                  <a:lnTo>
                    <a:pt x="19684" y="772794"/>
                  </a:lnTo>
                  <a:lnTo>
                    <a:pt x="19684" y="771842"/>
                  </a:lnTo>
                  <a:lnTo>
                    <a:pt x="19367" y="764539"/>
                  </a:lnTo>
                  <a:lnTo>
                    <a:pt x="19367" y="105727"/>
                  </a:lnTo>
                  <a:lnTo>
                    <a:pt x="19684" y="98424"/>
                  </a:lnTo>
                  <a:lnTo>
                    <a:pt x="19684" y="97472"/>
                  </a:lnTo>
                  <a:lnTo>
                    <a:pt x="20002" y="95884"/>
                  </a:lnTo>
                  <a:lnTo>
                    <a:pt x="20954" y="89534"/>
                  </a:lnTo>
                  <a:lnTo>
                    <a:pt x="20954" y="89217"/>
                  </a:lnTo>
                  <a:lnTo>
                    <a:pt x="21272" y="88582"/>
                  </a:lnTo>
                  <a:lnTo>
                    <a:pt x="21907" y="85407"/>
                  </a:lnTo>
                  <a:lnTo>
                    <a:pt x="23177" y="81279"/>
                  </a:lnTo>
                  <a:lnTo>
                    <a:pt x="23177" y="80962"/>
                  </a:lnTo>
                  <a:lnTo>
                    <a:pt x="26034" y="73342"/>
                  </a:lnTo>
                  <a:lnTo>
                    <a:pt x="26034" y="72707"/>
                  </a:lnTo>
                  <a:lnTo>
                    <a:pt x="26352" y="72389"/>
                  </a:lnTo>
                  <a:lnTo>
                    <a:pt x="29527" y="65404"/>
                  </a:lnTo>
                  <a:lnTo>
                    <a:pt x="29844" y="65404"/>
                  </a:lnTo>
                  <a:lnTo>
                    <a:pt x="29844" y="65087"/>
                  </a:lnTo>
                  <a:lnTo>
                    <a:pt x="62864" y="31432"/>
                  </a:lnTo>
                  <a:lnTo>
                    <a:pt x="72389" y="26352"/>
                  </a:lnTo>
                  <a:lnTo>
                    <a:pt x="72072" y="26352"/>
                  </a:lnTo>
                  <a:lnTo>
                    <a:pt x="80644" y="23177"/>
                  </a:lnTo>
                  <a:lnTo>
                    <a:pt x="80327" y="23177"/>
                  </a:lnTo>
                  <a:lnTo>
                    <a:pt x="88582" y="21272"/>
                  </a:lnTo>
                  <a:lnTo>
                    <a:pt x="97154" y="19684"/>
                  </a:lnTo>
                  <a:lnTo>
                    <a:pt x="107314" y="19367"/>
                  </a:lnTo>
                  <a:lnTo>
                    <a:pt x="945514" y="19367"/>
                  </a:lnTo>
                  <a:lnTo>
                    <a:pt x="943927" y="18097"/>
                  </a:lnTo>
                  <a:lnTo>
                    <a:pt x="905827" y="2222"/>
                  </a:lnTo>
                  <a:lnTo>
                    <a:pt x="895350" y="634"/>
                  </a:lnTo>
                  <a:lnTo>
                    <a:pt x="884554" y="0"/>
                  </a:lnTo>
                  <a:close/>
                </a:path>
                <a:path w="991234" h="870585">
                  <a:moveTo>
                    <a:pt x="950594" y="847407"/>
                  </a:moveTo>
                  <a:lnTo>
                    <a:pt x="909637" y="847407"/>
                  </a:lnTo>
                  <a:lnTo>
                    <a:pt x="901382" y="849312"/>
                  </a:lnTo>
                  <a:lnTo>
                    <a:pt x="901064" y="849312"/>
                  </a:lnTo>
                  <a:lnTo>
                    <a:pt x="892809" y="850582"/>
                  </a:lnTo>
                  <a:lnTo>
                    <a:pt x="891857" y="850582"/>
                  </a:lnTo>
                  <a:lnTo>
                    <a:pt x="883602" y="851217"/>
                  </a:lnTo>
                  <a:lnTo>
                    <a:pt x="945514" y="851217"/>
                  </a:lnTo>
                  <a:lnTo>
                    <a:pt x="950594" y="847407"/>
                  </a:lnTo>
                  <a:close/>
                </a:path>
                <a:path w="991234" h="870585">
                  <a:moveTo>
                    <a:pt x="910748" y="847089"/>
                  </a:moveTo>
                  <a:lnTo>
                    <a:pt x="910589" y="847089"/>
                  </a:lnTo>
                  <a:lnTo>
                    <a:pt x="909954" y="847407"/>
                  </a:lnTo>
                  <a:lnTo>
                    <a:pt x="910748" y="847089"/>
                  </a:lnTo>
                  <a:close/>
                </a:path>
                <a:path w="991234" h="870585">
                  <a:moveTo>
                    <a:pt x="957897" y="840739"/>
                  </a:moveTo>
                  <a:lnTo>
                    <a:pt x="925483" y="840739"/>
                  </a:lnTo>
                  <a:lnTo>
                    <a:pt x="918844" y="843914"/>
                  </a:lnTo>
                  <a:lnTo>
                    <a:pt x="917892" y="844232"/>
                  </a:lnTo>
                  <a:lnTo>
                    <a:pt x="910748" y="847089"/>
                  </a:lnTo>
                  <a:lnTo>
                    <a:pt x="950594" y="847089"/>
                  </a:lnTo>
                  <a:lnTo>
                    <a:pt x="952182" y="846137"/>
                  </a:lnTo>
                  <a:lnTo>
                    <a:pt x="957897" y="840739"/>
                  </a:lnTo>
                  <a:close/>
                </a:path>
                <a:path w="991234" h="870585">
                  <a:moveTo>
                    <a:pt x="72389" y="843914"/>
                  </a:moveTo>
                  <a:lnTo>
                    <a:pt x="72072" y="843914"/>
                  </a:lnTo>
                  <a:lnTo>
                    <a:pt x="73342" y="844232"/>
                  </a:lnTo>
                  <a:lnTo>
                    <a:pt x="72389" y="843914"/>
                  </a:lnTo>
                  <a:close/>
                </a:path>
                <a:path w="991234" h="870585">
                  <a:moveTo>
                    <a:pt x="65087" y="840422"/>
                  </a:moveTo>
                  <a:lnTo>
                    <a:pt x="65722" y="840739"/>
                  </a:lnTo>
                  <a:lnTo>
                    <a:pt x="65087" y="840422"/>
                  </a:lnTo>
                  <a:close/>
                </a:path>
                <a:path w="991234" h="870585">
                  <a:moveTo>
                    <a:pt x="966787" y="831532"/>
                  </a:moveTo>
                  <a:lnTo>
                    <a:pt x="939482" y="831532"/>
                  </a:lnTo>
                  <a:lnTo>
                    <a:pt x="933450" y="835977"/>
                  </a:lnTo>
                  <a:lnTo>
                    <a:pt x="933132" y="835977"/>
                  </a:lnTo>
                  <a:lnTo>
                    <a:pt x="932814" y="836294"/>
                  </a:lnTo>
                  <a:lnTo>
                    <a:pt x="928369" y="839152"/>
                  </a:lnTo>
                  <a:lnTo>
                    <a:pt x="926464" y="840422"/>
                  </a:lnTo>
                  <a:lnTo>
                    <a:pt x="958214" y="840422"/>
                  </a:lnTo>
                  <a:lnTo>
                    <a:pt x="959802" y="839152"/>
                  </a:lnTo>
                  <a:lnTo>
                    <a:pt x="966787" y="831532"/>
                  </a:lnTo>
                  <a:close/>
                </a:path>
                <a:path w="991234" h="870585">
                  <a:moveTo>
                    <a:pt x="939831" y="831214"/>
                  </a:moveTo>
                  <a:lnTo>
                    <a:pt x="939482" y="831532"/>
                  </a:lnTo>
                  <a:lnTo>
                    <a:pt x="939831" y="831214"/>
                  </a:lnTo>
                  <a:close/>
                </a:path>
                <a:path w="991234" h="870585">
                  <a:moveTo>
                    <a:pt x="954404" y="26352"/>
                  </a:moveTo>
                  <a:lnTo>
                    <a:pt x="918527" y="26352"/>
                  </a:lnTo>
                  <a:lnTo>
                    <a:pt x="925512" y="29527"/>
                  </a:lnTo>
                  <a:lnTo>
                    <a:pt x="928369" y="31432"/>
                  </a:lnTo>
                  <a:lnTo>
                    <a:pt x="932814" y="33972"/>
                  </a:lnTo>
                  <a:lnTo>
                    <a:pt x="939800" y="39052"/>
                  </a:lnTo>
                  <a:lnTo>
                    <a:pt x="940434" y="39687"/>
                  </a:lnTo>
                  <a:lnTo>
                    <a:pt x="945832" y="44449"/>
                  </a:lnTo>
                  <a:lnTo>
                    <a:pt x="948372" y="47307"/>
                  </a:lnTo>
                  <a:lnTo>
                    <a:pt x="951547" y="50799"/>
                  </a:lnTo>
                  <a:lnTo>
                    <a:pt x="956627" y="57784"/>
                  </a:lnTo>
                  <a:lnTo>
                    <a:pt x="956944" y="58102"/>
                  </a:lnTo>
                  <a:lnTo>
                    <a:pt x="957262" y="58737"/>
                  </a:lnTo>
                  <a:lnTo>
                    <a:pt x="961389" y="65087"/>
                  </a:lnTo>
                  <a:lnTo>
                    <a:pt x="961389" y="65404"/>
                  </a:lnTo>
                  <a:lnTo>
                    <a:pt x="964882" y="72389"/>
                  </a:lnTo>
                  <a:lnTo>
                    <a:pt x="965834" y="74929"/>
                  </a:lnTo>
                  <a:lnTo>
                    <a:pt x="967739" y="80327"/>
                  </a:lnTo>
                  <a:lnTo>
                    <a:pt x="969009" y="85407"/>
                  </a:lnTo>
                  <a:lnTo>
                    <a:pt x="969962" y="88582"/>
                  </a:lnTo>
                  <a:lnTo>
                    <a:pt x="971232" y="95884"/>
                  </a:lnTo>
                  <a:lnTo>
                    <a:pt x="971305" y="98424"/>
                  </a:lnTo>
                  <a:lnTo>
                    <a:pt x="971867" y="105727"/>
                  </a:lnTo>
                  <a:lnTo>
                    <a:pt x="971867" y="764539"/>
                  </a:lnTo>
                  <a:lnTo>
                    <a:pt x="971550" y="771842"/>
                  </a:lnTo>
                  <a:lnTo>
                    <a:pt x="970279" y="780732"/>
                  </a:lnTo>
                  <a:lnTo>
                    <a:pt x="968057" y="788987"/>
                  </a:lnTo>
                  <a:lnTo>
                    <a:pt x="965834" y="795337"/>
                  </a:lnTo>
                  <a:lnTo>
                    <a:pt x="965200" y="797242"/>
                  </a:lnTo>
                  <a:lnTo>
                    <a:pt x="964882" y="797242"/>
                  </a:lnTo>
                  <a:lnTo>
                    <a:pt x="964882" y="797877"/>
                  </a:lnTo>
                  <a:lnTo>
                    <a:pt x="961389" y="804862"/>
                  </a:lnTo>
                  <a:lnTo>
                    <a:pt x="961072" y="805179"/>
                  </a:lnTo>
                  <a:lnTo>
                    <a:pt x="957262" y="812164"/>
                  </a:lnTo>
                  <a:lnTo>
                    <a:pt x="952182" y="818832"/>
                  </a:lnTo>
                  <a:lnTo>
                    <a:pt x="948054" y="823277"/>
                  </a:lnTo>
                  <a:lnTo>
                    <a:pt x="946467" y="825182"/>
                  </a:lnTo>
                  <a:lnTo>
                    <a:pt x="939831" y="831214"/>
                  </a:lnTo>
                  <a:lnTo>
                    <a:pt x="967104" y="831214"/>
                  </a:lnTo>
                  <a:lnTo>
                    <a:pt x="972819" y="823277"/>
                  </a:lnTo>
                  <a:lnTo>
                    <a:pt x="989012" y="784859"/>
                  </a:lnTo>
                  <a:lnTo>
                    <a:pt x="990917" y="764539"/>
                  </a:lnTo>
                  <a:lnTo>
                    <a:pt x="990917" y="105727"/>
                  </a:lnTo>
                  <a:lnTo>
                    <a:pt x="982979" y="65404"/>
                  </a:lnTo>
                  <a:lnTo>
                    <a:pt x="982662" y="65404"/>
                  </a:lnTo>
                  <a:lnTo>
                    <a:pt x="959802" y="31432"/>
                  </a:lnTo>
                  <a:lnTo>
                    <a:pt x="954404" y="26352"/>
                  </a:lnTo>
                  <a:close/>
                </a:path>
                <a:path w="991234" h="870585">
                  <a:moveTo>
                    <a:pt x="73025" y="26034"/>
                  </a:moveTo>
                  <a:lnTo>
                    <a:pt x="72072" y="26352"/>
                  </a:lnTo>
                  <a:lnTo>
                    <a:pt x="72389" y="26352"/>
                  </a:lnTo>
                  <a:lnTo>
                    <a:pt x="73025" y="26034"/>
                  </a:lnTo>
                  <a:close/>
                </a:path>
                <a:path w="991234" h="870585">
                  <a:moveTo>
                    <a:pt x="950912" y="23177"/>
                  </a:moveTo>
                  <a:lnTo>
                    <a:pt x="910589" y="23177"/>
                  </a:lnTo>
                  <a:lnTo>
                    <a:pt x="918844" y="26352"/>
                  </a:lnTo>
                  <a:lnTo>
                    <a:pt x="918209" y="26034"/>
                  </a:lnTo>
                  <a:lnTo>
                    <a:pt x="954087" y="26034"/>
                  </a:lnTo>
                  <a:lnTo>
                    <a:pt x="952182" y="24447"/>
                  </a:lnTo>
                  <a:lnTo>
                    <a:pt x="950912" y="23177"/>
                  </a:lnTo>
                  <a:close/>
                </a:path>
                <a:path w="991234" h="870585">
                  <a:moveTo>
                    <a:pt x="945514" y="19367"/>
                  </a:moveTo>
                  <a:lnTo>
                    <a:pt x="883602" y="19367"/>
                  </a:lnTo>
                  <a:lnTo>
                    <a:pt x="893762" y="19684"/>
                  </a:lnTo>
                  <a:lnTo>
                    <a:pt x="902652" y="21272"/>
                  </a:lnTo>
                  <a:lnTo>
                    <a:pt x="910907" y="23177"/>
                  </a:lnTo>
                  <a:lnTo>
                    <a:pt x="950594" y="23177"/>
                  </a:lnTo>
                  <a:lnTo>
                    <a:pt x="945514" y="19367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1100" y="4414837"/>
              <a:ext cx="624522" cy="62515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9802" y="3286760"/>
              <a:ext cx="1073467" cy="8299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27427" y="3320415"/>
              <a:ext cx="972185" cy="729615"/>
            </a:xfrm>
            <a:custGeom>
              <a:avLst/>
              <a:gdLst/>
              <a:ahLst/>
              <a:cxnLst/>
              <a:rect l="l" t="t" r="r" b="b"/>
              <a:pathLst>
                <a:path w="972184" h="729614">
                  <a:moveTo>
                    <a:pt x="874712" y="0"/>
                  </a:moveTo>
                  <a:lnTo>
                    <a:pt x="97154" y="0"/>
                  </a:lnTo>
                  <a:lnTo>
                    <a:pt x="59372" y="7620"/>
                  </a:lnTo>
                  <a:lnTo>
                    <a:pt x="28575" y="28575"/>
                  </a:lnTo>
                  <a:lnTo>
                    <a:pt x="7619" y="59372"/>
                  </a:lnTo>
                  <a:lnTo>
                    <a:pt x="0" y="97155"/>
                  </a:lnTo>
                  <a:lnTo>
                    <a:pt x="0" y="632142"/>
                  </a:lnTo>
                  <a:lnTo>
                    <a:pt x="7619" y="669925"/>
                  </a:lnTo>
                  <a:lnTo>
                    <a:pt x="28575" y="701040"/>
                  </a:lnTo>
                  <a:lnTo>
                    <a:pt x="59372" y="721995"/>
                  </a:lnTo>
                  <a:lnTo>
                    <a:pt x="97154" y="729615"/>
                  </a:lnTo>
                  <a:lnTo>
                    <a:pt x="874712" y="729615"/>
                  </a:lnTo>
                  <a:lnTo>
                    <a:pt x="912494" y="721995"/>
                  </a:lnTo>
                  <a:lnTo>
                    <a:pt x="943292" y="701040"/>
                  </a:lnTo>
                  <a:lnTo>
                    <a:pt x="964247" y="669925"/>
                  </a:lnTo>
                  <a:lnTo>
                    <a:pt x="971867" y="632142"/>
                  </a:lnTo>
                  <a:lnTo>
                    <a:pt x="971867" y="97155"/>
                  </a:lnTo>
                  <a:lnTo>
                    <a:pt x="964247" y="59372"/>
                  </a:lnTo>
                  <a:lnTo>
                    <a:pt x="943292" y="28575"/>
                  </a:lnTo>
                  <a:lnTo>
                    <a:pt x="912494" y="7620"/>
                  </a:lnTo>
                  <a:lnTo>
                    <a:pt x="87471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617902" y="3310890"/>
              <a:ext cx="991235" cy="748665"/>
            </a:xfrm>
            <a:custGeom>
              <a:avLst/>
              <a:gdLst/>
              <a:ahLst/>
              <a:cxnLst/>
              <a:rect l="l" t="t" r="r" b="b"/>
              <a:pathLst>
                <a:path w="991234" h="748664">
                  <a:moveTo>
                    <a:pt x="884554" y="0"/>
                  </a:moveTo>
                  <a:lnTo>
                    <a:pt x="106679" y="0"/>
                  </a:lnTo>
                  <a:lnTo>
                    <a:pt x="95884" y="635"/>
                  </a:lnTo>
                  <a:lnTo>
                    <a:pt x="55879" y="13017"/>
                  </a:lnTo>
                  <a:lnTo>
                    <a:pt x="24129" y="39052"/>
                  </a:lnTo>
                  <a:lnTo>
                    <a:pt x="4762" y="74930"/>
                  </a:lnTo>
                  <a:lnTo>
                    <a:pt x="0" y="105727"/>
                  </a:lnTo>
                  <a:lnTo>
                    <a:pt x="0" y="642937"/>
                  </a:lnTo>
                  <a:lnTo>
                    <a:pt x="317" y="650240"/>
                  </a:lnTo>
                  <a:lnTo>
                    <a:pt x="317" y="652780"/>
                  </a:lnTo>
                  <a:lnTo>
                    <a:pt x="2222" y="663575"/>
                  </a:lnTo>
                  <a:lnTo>
                    <a:pt x="4762" y="673735"/>
                  </a:lnTo>
                  <a:lnTo>
                    <a:pt x="8254" y="682942"/>
                  </a:lnTo>
                  <a:lnTo>
                    <a:pt x="8254" y="683577"/>
                  </a:lnTo>
                  <a:lnTo>
                    <a:pt x="31114" y="717550"/>
                  </a:lnTo>
                  <a:lnTo>
                    <a:pt x="65087" y="740410"/>
                  </a:lnTo>
                  <a:lnTo>
                    <a:pt x="106679" y="748665"/>
                  </a:lnTo>
                  <a:lnTo>
                    <a:pt x="884554" y="748665"/>
                  </a:lnTo>
                  <a:lnTo>
                    <a:pt x="925829" y="740410"/>
                  </a:lnTo>
                  <a:lnTo>
                    <a:pt x="945514" y="729615"/>
                  </a:lnTo>
                  <a:lnTo>
                    <a:pt x="107314" y="729615"/>
                  </a:lnTo>
                  <a:lnTo>
                    <a:pt x="99059" y="728980"/>
                  </a:lnTo>
                  <a:lnTo>
                    <a:pt x="98425" y="728980"/>
                  </a:lnTo>
                  <a:lnTo>
                    <a:pt x="89852" y="727710"/>
                  </a:lnTo>
                  <a:lnTo>
                    <a:pt x="89534" y="727710"/>
                  </a:lnTo>
                  <a:lnTo>
                    <a:pt x="81597" y="725805"/>
                  </a:lnTo>
                  <a:lnTo>
                    <a:pt x="81279" y="725805"/>
                  </a:lnTo>
                  <a:lnTo>
                    <a:pt x="80327" y="725487"/>
                  </a:lnTo>
                  <a:lnTo>
                    <a:pt x="73746" y="722947"/>
                  </a:lnTo>
                  <a:lnTo>
                    <a:pt x="73025" y="722947"/>
                  </a:lnTo>
                  <a:lnTo>
                    <a:pt x="72072" y="722312"/>
                  </a:lnTo>
                  <a:lnTo>
                    <a:pt x="72389" y="722312"/>
                  </a:lnTo>
                  <a:lnTo>
                    <a:pt x="65087" y="718820"/>
                  </a:lnTo>
                  <a:lnTo>
                    <a:pt x="57467" y="714375"/>
                  </a:lnTo>
                  <a:lnTo>
                    <a:pt x="51752" y="709930"/>
                  </a:lnTo>
                  <a:lnTo>
                    <a:pt x="51434" y="709930"/>
                  </a:lnTo>
                  <a:lnTo>
                    <a:pt x="29527" y="683260"/>
                  </a:lnTo>
                  <a:lnTo>
                    <a:pt x="29527" y="682942"/>
                  </a:lnTo>
                  <a:lnTo>
                    <a:pt x="26034" y="675640"/>
                  </a:lnTo>
                  <a:lnTo>
                    <a:pt x="25400" y="673735"/>
                  </a:lnTo>
                  <a:lnTo>
                    <a:pt x="23494" y="668337"/>
                  </a:lnTo>
                  <a:lnTo>
                    <a:pt x="23177" y="667702"/>
                  </a:lnTo>
                  <a:lnTo>
                    <a:pt x="22859" y="667385"/>
                  </a:lnTo>
                  <a:lnTo>
                    <a:pt x="22225" y="663575"/>
                  </a:lnTo>
                  <a:lnTo>
                    <a:pt x="20954" y="659447"/>
                  </a:lnTo>
                  <a:lnTo>
                    <a:pt x="20954" y="659130"/>
                  </a:lnTo>
                  <a:lnTo>
                    <a:pt x="19684" y="651192"/>
                  </a:lnTo>
                  <a:lnTo>
                    <a:pt x="19684" y="650240"/>
                  </a:lnTo>
                  <a:lnTo>
                    <a:pt x="19367" y="642937"/>
                  </a:lnTo>
                  <a:lnTo>
                    <a:pt x="19367" y="105727"/>
                  </a:lnTo>
                  <a:lnTo>
                    <a:pt x="19684" y="98425"/>
                  </a:lnTo>
                  <a:lnTo>
                    <a:pt x="19684" y="97472"/>
                  </a:lnTo>
                  <a:lnTo>
                    <a:pt x="20002" y="95885"/>
                  </a:lnTo>
                  <a:lnTo>
                    <a:pt x="20954" y="89535"/>
                  </a:lnTo>
                  <a:lnTo>
                    <a:pt x="20954" y="89217"/>
                  </a:lnTo>
                  <a:lnTo>
                    <a:pt x="21272" y="88582"/>
                  </a:lnTo>
                  <a:lnTo>
                    <a:pt x="21907" y="85407"/>
                  </a:lnTo>
                  <a:lnTo>
                    <a:pt x="23177" y="81280"/>
                  </a:lnTo>
                  <a:lnTo>
                    <a:pt x="23177" y="80962"/>
                  </a:lnTo>
                  <a:lnTo>
                    <a:pt x="26352" y="72389"/>
                  </a:lnTo>
                  <a:lnTo>
                    <a:pt x="29844" y="65405"/>
                  </a:lnTo>
                  <a:lnTo>
                    <a:pt x="29844" y="64770"/>
                  </a:lnTo>
                  <a:lnTo>
                    <a:pt x="58102" y="33972"/>
                  </a:lnTo>
                  <a:lnTo>
                    <a:pt x="62864" y="31432"/>
                  </a:lnTo>
                  <a:lnTo>
                    <a:pt x="65404" y="29527"/>
                  </a:lnTo>
                  <a:lnTo>
                    <a:pt x="72389" y="26352"/>
                  </a:lnTo>
                  <a:lnTo>
                    <a:pt x="72072" y="26352"/>
                  </a:lnTo>
                  <a:lnTo>
                    <a:pt x="80644" y="23177"/>
                  </a:lnTo>
                  <a:lnTo>
                    <a:pt x="80327" y="23177"/>
                  </a:lnTo>
                  <a:lnTo>
                    <a:pt x="88582" y="21272"/>
                  </a:lnTo>
                  <a:lnTo>
                    <a:pt x="97154" y="19685"/>
                  </a:lnTo>
                  <a:lnTo>
                    <a:pt x="107314" y="19367"/>
                  </a:lnTo>
                  <a:lnTo>
                    <a:pt x="945514" y="19367"/>
                  </a:lnTo>
                  <a:lnTo>
                    <a:pt x="943927" y="18097"/>
                  </a:lnTo>
                  <a:lnTo>
                    <a:pt x="905827" y="2222"/>
                  </a:lnTo>
                  <a:lnTo>
                    <a:pt x="895350" y="635"/>
                  </a:lnTo>
                  <a:lnTo>
                    <a:pt x="884554" y="0"/>
                  </a:lnTo>
                  <a:close/>
                </a:path>
                <a:path w="991234" h="748664">
                  <a:moveTo>
                    <a:pt x="910552" y="725570"/>
                  </a:moveTo>
                  <a:lnTo>
                    <a:pt x="901382" y="727710"/>
                  </a:lnTo>
                  <a:lnTo>
                    <a:pt x="892809" y="728980"/>
                  </a:lnTo>
                  <a:lnTo>
                    <a:pt x="892175" y="728980"/>
                  </a:lnTo>
                  <a:lnTo>
                    <a:pt x="883602" y="729615"/>
                  </a:lnTo>
                  <a:lnTo>
                    <a:pt x="945514" y="729615"/>
                  </a:lnTo>
                  <a:lnTo>
                    <a:pt x="950594" y="725805"/>
                  </a:lnTo>
                  <a:lnTo>
                    <a:pt x="909954" y="725805"/>
                  </a:lnTo>
                  <a:lnTo>
                    <a:pt x="910552" y="725570"/>
                  </a:lnTo>
                  <a:close/>
                </a:path>
                <a:path w="991234" h="748664">
                  <a:moveTo>
                    <a:pt x="80666" y="725572"/>
                  </a:moveTo>
                  <a:lnTo>
                    <a:pt x="81279" y="725805"/>
                  </a:lnTo>
                  <a:lnTo>
                    <a:pt x="81597" y="725805"/>
                  </a:lnTo>
                  <a:lnTo>
                    <a:pt x="80666" y="725572"/>
                  </a:lnTo>
                  <a:close/>
                </a:path>
                <a:path w="991234" h="748664">
                  <a:moveTo>
                    <a:pt x="950991" y="725487"/>
                  </a:moveTo>
                  <a:lnTo>
                    <a:pt x="910907" y="725487"/>
                  </a:lnTo>
                  <a:lnTo>
                    <a:pt x="909954" y="725805"/>
                  </a:lnTo>
                  <a:lnTo>
                    <a:pt x="950594" y="725805"/>
                  </a:lnTo>
                  <a:lnTo>
                    <a:pt x="950991" y="725487"/>
                  </a:lnTo>
                  <a:close/>
                </a:path>
                <a:path w="991234" h="748664">
                  <a:moveTo>
                    <a:pt x="80442" y="725487"/>
                  </a:moveTo>
                  <a:lnTo>
                    <a:pt x="80666" y="725572"/>
                  </a:lnTo>
                  <a:lnTo>
                    <a:pt x="80442" y="725487"/>
                  </a:lnTo>
                  <a:close/>
                </a:path>
                <a:path w="991234" h="748664">
                  <a:moveTo>
                    <a:pt x="918844" y="722312"/>
                  </a:moveTo>
                  <a:lnTo>
                    <a:pt x="910552" y="725570"/>
                  </a:lnTo>
                  <a:lnTo>
                    <a:pt x="910907" y="725487"/>
                  </a:lnTo>
                  <a:lnTo>
                    <a:pt x="950991" y="725487"/>
                  </a:lnTo>
                  <a:lnTo>
                    <a:pt x="952182" y="724535"/>
                  </a:lnTo>
                  <a:lnTo>
                    <a:pt x="953769" y="722947"/>
                  </a:lnTo>
                  <a:lnTo>
                    <a:pt x="917892" y="722947"/>
                  </a:lnTo>
                  <a:lnTo>
                    <a:pt x="918844" y="722312"/>
                  </a:lnTo>
                  <a:close/>
                </a:path>
                <a:path w="991234" h="748664">
                  <a:moveTo>
                    <a:pt x="72584" y="722506"/>
                  </a:moveTo>
                  <a:lnTo>
                    <a:pt x="73025" y="722947"/>
                  </a:lnTo>
                  <a:lnTo>
                    <a:pt x="73746" y="722947"/>
                  </a:lnTo>
                  <a:lnTo>
                    <a:pt x="72584" y="722506"/>
                  </a:lnTo>
                  <a:close/>
                </a:path>
                <a:path w="991234" h="748664">
                  <a:moveTo>
                    <a:pt x="957897" y="719137"/>
                  </a:moveTo>
                  <a:lnTo>
                    <a:pt x="925512" y="719137"/>
                  </a:lnTo>
                  <a:lnTo>
                    <a:pt x="917892" y="722947"/>
                  </a:lnTo>
                  <a:lnTo>
                    <a:pt x="953769" y="722947"/>
                  </a:lnTo>
                  <a:lnTo>
                    <a:pt x="954404" y="722312"/>
                  </a:lnTo>
                  <a:lnTo>
                    <a:pt x="957897" y="719137"/>
                  </a:lnTo>
                  <a:close/>
                </a:path>
                <a:path w="991234" h="748664">
                  <a:moveTo>
                    <a:pt x="72389" y="722312"/>
                  </a:moveTo>
                  <a:lnTo>
                    <a:pt x="72072" y="722312"/>
                  </a:lnTo>
                  <a:lnTo>
                    <a:pt x="72584" y="722506"/>
                  </a:lnTo>
                  <a:lnTo>
                    <a:pt x="72389" y="722312"/>
                  </a:lnTo>
                  <a:close/>
                </a:path>
                <a:path w="991234" h="748664">
                  <a:moveTo>
                    <a:pt x="65172" y="718820"/>
                  </a:moveTo>
                  <a:lnTo>
                    <a:pt x="65722" y="719137"/>
                  </a:lnTo>
                  <a:lnTo>
                    <a:pt x="65172" y="718820"/>
                  </a:lnTo>
                  <a:close/>
                </a:path>
                <a:path w="991234" h="748664">
                  <a:moveTo>
                    <a:pt x="954404" y="26352"/>
                  </a:moveTo>
                  <a:lnTo>
                    <a:pt x="918527" y="26352"/>
                  </a:lnTo>
                  <a:lnTo>
                    <a:pt x="925829" y="29527"/>
                  </a:lnTo>
                  <a:lnTo>
                    <a:pt x="928369" y="31432"/>
                  </a:lnTo>
                  <a:lnTo>
                    <a:pt x="932814" y="33972"/>
                  </a:lnTo>
                  <a:lnTo>
                    <a:pt x="939800" y="39052"/>
                  </a:lnTo>
                  <a:lnTo>
                    <a:pt x="940434" y="39687"/>
                  </a:lnTo>
                  <a:lnTo>
                    <a:pt x="945832" y="44450"/>
                  </a:lnTo>
                  <a:lnTo>
                    <a:pt x="948372" y="47307"/>
                  </a:lnTo>
                  <a:lnTo>
                    <a:pt x="951547" y="50800"/>
                  </a:lnTo>
                  <a:lnTo>
                    <a:pt x="956627" y="57785"/>
                  </a:lnTo>
                  <a:lnTo>
                    <a:pt x="956944" y="58102"/>
                  </a:lnTo>
                  <a:lnTo>
                    <a:pt x="957262" y="58737"/>
                  </a:lnTo>
                  <a:lnTo>
                    <a:pt x="961389" y="65405"/>
                  </a:lnTo>
                  <a:lnTo>
                    <a:pt x="964882" y="72389"/>
                  </a:lnTo>
                  <a:lnTo>
                    <a:pt x="965834" y="74930"/>
                  </a:lnTo>
                  <a:lnTo>
                    <a:pt x="967739" y="80327"/>
                  </a:lnTo>
                  <a:lnTo>
                    <a:pt x="969009" y="85407"/>
                  </a:lnTo>
                  <a:lnTo>
                    <a:pt x="969962" y="88582"/>
                  </a:lnTo>
                  <a:lnTo>
                    <a:pt x="970914" y="95885"/>
                  </a:lnTo>
                  <a:lnTo>
                    <a:pt x="971232" y="97472"/>
                  </a:lnTo>
                  <a:lnTo>
                    <a:pt x="971867" y="105727"/>
                  </a:lnTo>
                  <a:lnTo>
                    <a:pt x="971867" y="642937"/>
                  </a:lnTo>
                  <a:lnTo>
                    <a:pt x="971550" y="650240"/>
                  </a:lnTo>
                  <a:lnTo>
                    <a:pt x="970279" y="659130"/>
                  </a:lnTo>
                  <a:lnTo>
                    <a:pt x="968057" y="667385"/>
                  </a:lnTo>
                  <a:lnTo>
                    <a:pt x="965834" y="673735"/>
                  </a:lnTo>
                  <a:lnTo>
                    <a:pt x="965200" y="675640"/>
                  </a:lnTo>
                  <a:lnTo>
                    <a:pt x="964882" y="675640"/>
                  </a:lnTo>
                  <a:lnTo>
                    <a:pt x="964882" y="676275"/>
                  </a:lnTo>
                  <a:lnTo>
                    <a:pt x="961072" y="683895"/>
                  </a:lnTo>
                  <a:lnTo>
                    <a:pt x="957262" y="690562"/>
                  </a:lnTo>
                  <a:lnTo>
                    <a:pt x="951864" y="697547"/>
                  </a:lnTo>
                  <a:lnTo>
                    <a:pt x="951547" y="697865"/>
                  </a:lnTo>
                  <a:lnTo>
                    <a:pt x="948054" y="701675"/>
                  </a:lnTo>
                  <a:lnTo>
                    <a:pt x="946467" y="703580"/>
                  </a:lnTo>
                  <a:lnTo>
                    <a:pt x="940752" y="708977"/>
                  </a:lnTo>
                  <a:lnTo>
                    <a:pt x="932814" y="714692"/>
                  </a:lnTo>
                  <a:lnTo>
                    <a:pt x="925512" y="719137"/>
                  </a:lnTo>
                  <a:lnTo>
                    <a:pt x="926147" y="718820"/>
                  </a:lnTo>
                  <a:lnTo>
                    <a:pt x="958214" y="718820"/>
                  </a:lnTo>
                  <a:lnTo>
                    <a:pt x="959802" y="717550"/>
                  </a:lnTo>
                  <a:lnTo>
                    <a:pt x="962342" y="714692"/>
                  </a:lnTo>
                  <a:lnTo>
                    <a:pt x="966787" y="709930"/>
                  </a:lnTo>
                  <a:lnTo>
                    <a:pt x="986472" y="673735"/>
                  </a:lnTo>
                  <a:lnTo>
                    <a:pt x="990917" y="105727"/>
                  </a:lnTo>
                  <a:lnTo>
                    <a:pt x="990600" y="98425"/>
                  </a:lnTo>
                  <a:lnTo>
                    <a:pt x="990600" y="95885"/>
                  </a:lnTo>
                  <a:lnTo>
                    <a:pt x="989012" y="85407"/>
                  </a:lnTo>
                  <a:lnTo>
                    <a:pt x="986472" y="74930"/>
                  </a:lnTo>
                  <a:lnTo>
                    <a:pt x="982979" y="65405"/>
                  </a:lnTo>
                  <a:lnTo>
                    <a:pt x="982662" y="65405"/>
                  </a:lnTo>
                  <a:lnTo>
                    <a:pt x="959802" y="31432"/>
                  </a:lnTo>
                  <a:lnTo>
                    <a:pt x="954404" y="26352"/>
                  </a:lnTo>
                  <a:close/>
                </a:path>
                <a:path w="991234" h="748664">
                  <a:moveTo>
                    <a:pt x="50800" y="709295"/>
                  </a:moveTo>
                  <a:lnTo>
                    <a:pt x="51434" y="709930"/>
                  </a:lnTo>
                  <a:lnTo>
                    <a:pt x="51752" y="709930"/>
                  </a:lnTo>
                  <a:lnTo>
                    <a:pt x="50800" y="709295"/>
                  </a:lnTo>
                  <a:close/>
                </a:path>
                <a:path w="991234" h="748664">
                  <a:moveTo>
                    <a:pt x="73025" y="26035"/>
                  </a:moveTo>
                  <a:lnTo>
                    <a:pt x="72072" y="26352"/>
                  </a:lnTo>
                  <a:lnTo>
                    <a:pt x="72389" y="26352"/>
                  </a:lnTo>
                  <a:lnTo>
                    <a:pt x="73025" y="26035"/>
                  </a:lnTo>
                  <a:close/>
                </a:path>
                <a:path w="991234" h="748664">
                  <a:moveTo>
                    <a:pt x="950912" y="23177"/>
                  </a:moveTo>
                  <a:lnTo>
                    <a:pt x="910589" y="23177"/>
                  </a:lnTo>
                  <a:lnTo>
                    <a:pt x="918844" y="26352"/>
                  </a:lnTo>
                  <a:lnTo>
                    <a:pt x="918209" y="26035"/>
                  </a:lnTo>
                  <a:lnTo>
                    <a:pt x="954087" y="26035"/>
                  </a:lnTo>
                  <a:lnTo>
                    <a:pt x="952182" y="24447"/>
                  </a:lnTo>
                  <a:lnTo>
                    <a:pt x="950912" y="23177"/>
                  </a:lnTo>
                  <a:close/>
                </a:path>
                <a:path w="991234" h="748664">
                  <a:moveTo>
                    <a:pt x="945514" y="19367"/>
                  </a:moveTo>
                  <a:lnTo>
                    <a:pt x="883602" y="19367"/>
                  </a:lnTo>
                  <a:lnTo>
                    <a:pt x="893762" y="19685"/>
                  </a:lnTo>
                  <a:lnTo>
                    <a:pt x="902652" y="21272"/>
                  </a:lnTo>
                  <a:lnTo>
                    <a:pt x="910907" y="23177"/>
                  </a:lnTo>
                  <a:lnTo>
                    <a:pt x="950594" y="23177"/>
                  </a:lnTo>
                  <a:lnTo>
                    <a:pt x="945514" y="19367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69667" y="3361690"/>
              <a:ext cx="687704" cy="68834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79802" y="1588452"/>
              <a:ext cx="1073467" cy="82359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627427" y="1618297"/>
              <a:ext cx="972185" cy="729615"/>
            </a:xfrm>
            <a:custGeom>
              <a:avLst/>
              <a:gdLst/>
              <a:ahLst/>
              <a:cxnLst/>
              <a:rect l="l" t="t" r="r" b="b"/>
              <a:pathLst>
                <a:path w="972184" h="729614">
                  <a:moveTo>
                    <a:pt x="874712" y="0"/>
                  </a:moveTo>
                  <a:lnTo>
                    <a:pt x="97154" y="0"/>
                  </a:lnTo>
                  <a:lnTo>
                    <a:pt x="59372" y="7619"/>
                  </a:lnTo>
                  <a:lnTo>
                    <a:pt x="28575" y="28575"/>
                  </a:lnTo>
                  <a:lnTo>
                    <a:pt x="7619" y="59372"/>
                  </a:lnTo>
                  <a:lnTo>
                    <a:pt x="0" y="97154"/>
                  </a:lnTo>
                  <a:lnTo>
                    <a:pt x="0" y="632142"/>
                  </a:lnTo>
                  <a:lnTo>
                    <a:pt x="7619" y="669925"/>
                  </a:lnTo>
                  <a:lnTo>
                    <a:pt x="28575" y="701039"/>
                  </a:lnTo>
                  <a:lnTo>
                    <a:pt x="59372" y="721994"/>
                  </a:lnTo>
                  <a:lnTo>
                    <a:pt x="97154" y="729614"/>
                  </a:lnTo>
                  <a:lnTo>
                    <a:pt x="874712" y="729614"/>
                  </a:lnTo>
                  <a:lnTo>
                    <a:pt x="912494" y="721994"/>
                  </a:lnTo>
                  <a:lnTo>
                    <a:pt x="943292" y="701039"/>
                  </a:lnTo>
                  <a:lnTo>
                    <a:pt x="964247" y="669925"/>
                  </a:lnTo>
                  <a:lnTo>
                    <a:pt x="971867" y="632142"/>
                  </a:lnTo>
                  <a:lnTo>
                    <a:pt x="971867" y="97154"/>
                  </a:lnTo>
                  <a:lnTo>
                    <a:pt x="964247" y="59372"/>
                  </a:lnTo>
                  <a:lnTo>
                    <a:pt x="943292" y="28575"/>
                  </a:lnTo>
                  <a:lnTo>
                    <a:pt x="912494" y="7619"/>
                  </a:lnTo>
                  <a:lnTo>
                    <a:pt x="87471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17902" y="1608772"/>
              <a:ext cx="991235" cy="748665"/>
            </a:xfrm>
            <a:custGeom>
              <a:avLst/>
              <a:gdLst/>
              <a:ahLst/>
              <a:cxnLst/>
              <a:rect l="l" t="t" r="r" b="b"/>
              <a:pathLst>
                <a:path w="991234" h="748664">
                  <a:moveTo>
                    <a:pt x="884554" y="0"/>
                  </a:moveTo>
                  <a:lnTo>
                    <a:pt x="106679" y="0"/>
                  </a:lnTo>
                  <a:lnTo>
                    <a:pt x="95884" y="635"/>
                  </a:lnTo>
                  <a:lnTo>
                    <a:pt x="55879" y="13017"/>
                  </a:lnTo>
                  <a:lnTo>
                    <a:pt x="24129" y="39052"/>
                  </a:lnTo>
                  <a:lnTo>
                    <a:pt x="4762" y="74929"/>
                  </a:lnTo>
                  <a:lnTo>
                    <a:pt x="0" y="105727"/>
                  </a:lnTo>
                  <a:lnTo>
                    <a:pt x="0" y="642937"/>
                  </a:lnTo>
                  <a:lnTo>
                    <a:pt x="8254" y="683260"/>
                  </a:lnTo>
                  <a:lnTo>
                    <a:pt x="31114" y="717550"/>
                  </a:lnTo>
                  <a:lnTo>
                    <a:pt x="65087" y="740410"/>
                  </a:lnTo>
                  <a:lnTo>
                    <a:pt x="106679" y="748664"/>
                  </a:lnTo>
                  <a:lnTo>
                    <a:pt x="884554" y="748664"/>
                  </a:lnTo>
                  <a:lnTo>
                    <a:pt x="925829" y="740410"/>
                  </a:lnTo>
                  <a:lnTo>
                    <a:pt x="945514" y="729297"/>
                  </a:lnTo>
                  <a:lnTo>
                    <a:pt x="107314" y="729297"/>
                  </a:lnTo>
                  <a:lnTo>
                    <a:pt x="99059" y="728979"/>
                  </a:lnTo>
                  <a:lnTo>
                    <a:pt x="98425" y="728979"/>
                  </a:lnTo>
                  <a:lnTo>
                    <a:pt x="89852" y="727710"/>
                  </a:lnTo>
                  <a:lnTo>
                    <a:pt x="89534" y="727710"/>
                  </a:lnTo>
                  <a:lnTo>
                    <a:pt x="80327" y="725487"/>
                  </a:lnTo>
                  <a:lnTo>
                    <a:pt x="80644" y="725487"/>
                  </a:lnTo>
                  <a:lnTo>
                    <a:pt x="72072" y="722312"/>
                  </a:lnTo>
                  <a:lnTo>
                    <a:pt x="72389" y="722312"/>
                  </a:lnTo>
                  <a:lnTo>
                    <a:pt x="65722" y="719137"/>
                  </a:lnTo>
                  <a:lnTo>
                    <a:pt x="58419" y="714692"/>
                  </a:lnTo>
                  <a:lnTo>
                    <a:pt x="58102" y="714692"/>
                  </a:lnTo>
                  <a:lnTo>
                    <a:pt x="57467" y="714375"/>
                  </a:lnTo>
                  <a:lnTo>
                    <a:pt x="57672" y="714375"/>
                  </a:lnTo>
                  <a:lnTo>
                    <a:pt x="50800" y="709294"/>
                  </a:lnTo>
                  <a:lnTo>
                    <a:pt x="44450" y="703579"/>
                  </a:lnTo>
                  <a:lnTo>
                    <a:pt x="39687" y="697864"/>
                  </a:lnTo>
                  <a:lnTo>
                    <a:pt x="39369" y="697864"/>
                  </a:lnTo>
                  <a:lnTo>
                    <a:pt x="33972" y="690562"/>
                  </a:lnTo>
                  <a:lnTo>
                    <a:pt x="30162" y="684212"/>
                  </a:lnTo>
                  <a:lnTo>
                    <a:pt x="26034" y="675639"/>
                  </a:lnTo>
                  <a:lnTo>
                    <a:pt x="26034" y="675322"/>
                  </a:lnTo>
                  <a:lnTo>
                    <a:pt x="25400" y="673735"/>
                  </a:lnTo>
                  <a:lnTo>
                    <a:pt x="23494" y="668337"/>
                  </a:lnTo>
                  <a:lnTo>
                    <a:pt x="23177" y="667702"/>
                  </a:lnTo>
                  <a:lnTo>
                    <a:pt x="22859" y="667385"/>
                  </a:lnTo>
                  <a:lnTo>
                    <a:pt x="22225" y="663575"/>
                  </a:lnTo>
                  <a:lnTo>
                    <a:pt x="20954" y="659447"/>
                  </a:lnTo>
                  <a:lnTo>
                    <a:pt x="20954" y="659129"/>
                  </a:lnTo>
                  <a:lnTo>
                    <a:pt x="19684" y="651192"/>
                  </a:lnTo>
                  <a:lnTo>
                    <a:pt x="19684" y="650239"/>
                  </a:lnTo>
                  <a:lnTo>
                    <a:pt x="19367" y="642937"/>
                  </a:lnTo>
                  <a:lnTo>
                    <a:pt x="19367" y="105727"/>
                  </a:lnTo>
                  <a:lnTo>
                    <a:pt x="19684" y="98425"/>
                  </a:lnTo>
                  <a:lnTo>
                    <a:pt x="19684" y="97472"/>
                  </a:lnTo>
                  <a:lnTo>
                    <a:pt x="20002" y="95885"/>
                  </a:lnTo>
                  <a:lnTo>
                    <a:pt x="20954" y="89535"/>
                  </a:lnTo>
                  <a:lnTo>
                    <a:pt x="20954" y="89217"/>
                  </a:lnTo>
                  <a:lnTo>
                    <a:pt x="21272" y="88582"/>
                  </a:lnTo>
                  <a:lnTo>
                    <a:pt x="21907" y="85407"/>
                  </a:lnTo>
                  <a:lnTo>
                    <a:pt x="23177" y="81279"/>
                  </a:lnTo>
                  <a:lnTo>
                    <a:pt x="23177" y="80962"/>
                  </a:lnTo>
                  <a:lnTo>
                    <a:pt x="26352" y="72389"/>
                  </a:lnTo>
                  <a:lnTo>
                    <a:pt x="29844" y="65404"/>
                  </a:lnTo>
                  <a:lnTo>
                    <a:pt x="29844" y="64769"/>
                  </a:lnTo>
                  <a:lnTo>
                    <a:pt x="58102" y="33972"/>
                  </a:lnTo>
                  <a:lnTo>
                    <a:pt x="62864" y="31432"/>
                  </a:lnTo>
                  <a:lnTo>
                    <a:pt x="65404" y="29527"/>
                  </a:lnTo>
                  <a:lnTo>
                    <a:pt x="72389" y="26352"/>
                  </a:lnTo>
                  <a:lnTo>
                    <a:pt x="72072" y="26352"/>
                  </a:lnTo>
                  <a:lnTo>
                    <a:pt x="80644" y="23177"/>
                  </a:lnTo>
                  <a:lnTo>
                    <a:pt x="80327" y="23177"/>
                  </a:lnTo>
                  <a:lnTo>
                    <a:pt x="88582" y="21272"/>
                  </a:lnTo>
                  <a:lnTo>
                    <a:pt x="97154" y="19685"/>
                  </a:lnTo>
                  <a:lnTo>
                    <a:pt x="107314" y="19367"/>
                  </a:lnTo>
                  <a:lnTo>
                    <a:pt x="945514" y="19367"/>
                  </a:lnTo>
                  <a:lnTo>
                    <a:pt x="943927" y="18097"/>
                  </a:lnTo>
                  <a:lnTo>
                    <a:pt x="905827" y="2222"/>
                  </a:lnTo>
                  <a:lnTo>
                    <a:pt x="895350" y="635"/>
                  </a:lnTo>
                  <a:lnTo>
                    <a:pt x="884554" y="0"/>
                  </a:lnTo>
                  <a:close/>
                </a:path>
                <a:path w="991234" h="748664">
                  <a:moveTo>
                    <a:pt x="954404" y="722312"/>
                  </a:moveTo>
                  <a:lnTo>
                    <a:pt x="918844" y="722312"/>
                  </a:lnTo>
                  <a:lnTo>
                    <a:pt x="909954" y="725487"/>
                  </a:lnTo>
                  <a:lnTo>
                    <a:pt x="910907" y="725487"/>
                  </a:lnTo>
                  <a:lnTo>
                    <a:pt x="901382" y="727710"/>
                  </a:lnTo>
                  <a:lnTo>
                    <a:pt x="892809" y="728979"/>
                  </a:lnTo>
                  <a:lnTo>
                    <a:pt x="892175" y="728979"/>
                  </a:lnTo>
                  <a:lnTo>
                    <a:pt x="883602" y="729297"/>
                  </a:lnTo>
                  <a:lnTo>
                    <a:pt x="945514" y="729297"/>
                  </a:lnTo>
                  <a:lnTo>
                    <a:pt x="950912" y="725487"/>
                  </a:lnTo>
                  <a:lnTo>
                    <a:pt x="952182" y="724217"/>
                  </a:lnTo>
                  <a:lnTo>
                    <a:pt x="954404" y="722312"/>
                  </a:lnTo>
                  <a:close/>
                </a:path>
                <a:path w="991234" h="748664">
                  <a:moveTo>
                    <a:pt x="72389" y="722312"/>
                  </a:moveTo>
                  <a:lnTo>
                    <a:pt x="72072" y="722312"/>
                  </a:lnTo>
                  <a:lnTo>
                    <a:pt x="73025" y="722629"/>
                  </a:lnTo>
                  <a:lnTo>
                    <a:pt x="72389" y="722312"/>
                  </a:lnTo>
                  <a:close/>
                </a:path>
                <a:path w="991234" h="748664">
                  <a:moveTo>
                    <a:pt x="958532" y="718819"/>
                  </a:moveTo>
                  <a:lnTo>
                    <a:pt x="926464" y="718819"/>
                  </a:lnTo>
                  <a:lnTo>
                    <a:pt x="917892" y="722629"/>
                  </a:lnTo>
                  <a:lnTo>
                    <a:pt x="918844" y="722312"/>
                  </a:lnTo>
                  <a:lnTo>
                    <a:pt x="954404" y="722312"/>
                  </a:lnTo>
                  <a:lnTo>
                    <a:pt x="958532" y="718819"/>
                  </a:lnTo>
                  <a:close/>
                </a:path>
                <a:path w="991234" h="748664">
                  <a:moveTo>
                    <a:pt x="962638" y="714375"/>
                  </a:moveTo>
                  <a:lnTo>
                    <a:pt x="933450" y="714375"/>
                  </a:lnTo>
                  <a:lnTo>
                    <a:pt x="925512" y="719137"/>
                  </a:lnTo>
                  <a:lnTo>
                    <a:pt x="926464" y="718819"/>
                  </a:lnTo>
                  <a:lnTo>
                    <a:pt x="958532" y="718819"/>
                  </a:lnTo>
                  <a:lnTo>
                    <a:pt x="959802" y="717550"/>
                  </a:lnTo>
                  <a:lnTo>
                    <a:pt x="962638" y="714375"/>
                  </a:lnTo>
                  <a:close/>
                </a:path>
                <a:path w="991234" h="748664">
                  <a:moveTo>
                    <a:pt x="57841" y="714499"/>
                  </a:moveTo>
                  <a:lnTo>
                    <a:pt x="58102" y="714692"/>
                  </a:lnTo>
                  <a:lnTo>
                    <a:pt x="58419" y="714692"/>
                  </a:lnTo>
                  <a:lnTo>
                    <a:pt x="57841" y="714499"/>
                  </a:lnTo>
                  <a:close/>
                </a:path>
                <a:path w="991234" h="748664">
                  <a:moveTo>
                    <a:pt x="966787" y="709929"/>
                  </a:moveTo>
                  <a:lnTo>
                    <a:pt x="939482" y="709929"/>
                  </a:lnTo>
                  <a:lnTo>
                    <a:pt x="932814" y="714692"/>
                  </a:lnTo>
                  <a:lnTo>
                    <a:pt x="933450" y="714375"/>
                  </a:lnTo>
                  <a:lnTo>
                    <a:pt x="962638" y="714375"/>
                  </a:lnTo>
                  <a:lnTo>
                    <a:pt x="966787" y="709929"/>
                  </a:lnTo>
                  <a:close/>
                </a:path>
                <a:path w="991234" h="748664">
                  <a:moveTo>
                    <a:pt x="57672" y="714375"/>
                  </a:moveTo>
                  <a:lnTo>
                    <a:pt x="57467" y="714375"/>
                  </a:lnTo>
                  <a:lnTo>
                    <a:pt x="57841" y="714499"/>
                  </a:lnTo>
                  <a:lnTo>
                    <a:pt x="57672" y="714375"/>
                  </a:lnTo>
                  <a:close/>
                </a:path>
                <a:path w="991234" h="748664">
                  <a:moveTo>
                    <a:pt x="954404" y="26352"/>
                  </a:moveTo>
                  <a:lnTo>
                    <a:pt x="918527" y="26352"/>
                  </a:lnTo>
                  <a:lnTo>
                    <a:pt x="925829" y="29527"/>
                  </a:lnTo>
                  <a:lnTo>
                    <a:pt x="928369" y="31432"/>
                  </a:lnTo>
                  <a:lnTo>
                    <a:pt x="932814" y="33972"/>
                  </a:lnTo>
                  <a:lnTo>
                    <a:pt x="939800" y="39052"/>
                  </a:lnTo>
                  <a:lnTo>
                    <a:pt x="940434" y="39687"/>
                  </a:lnTo>
                  <a:lnTo>
                    <a:pt x="945832" y="44450"/>
                  </a:lnTo>
                  <a:lnTo>
                    <a:pt x="948372" y="47307"/>
                  </a:lnTo>
                  <a:lnTo>
                    <a:pt x="951547" y="50800"/>
                  </a:lnTo>
                  <a:lnTo>
                    <a:pt x="956627" y="57785"/>
                  </a:lnTo>
                  <a:lnTo>
                    <a:pt x="956944" y="58102"/>
                  </a:lnTo>
                  <a:lnTo>
                    <a:pt x="957262" y="58737"/>
                  </a:lnTo>
                  <a:lnTo>
                    <a:pt x="961389" y="65404"/>
                  </a:lnTo>
                  <a:lnTo>
                    <a:pt x="964882" y="72389"/>
                  </a:lnTo>
                  <a:lnTo>
                    <a:pt x="965834" y="74929"/>
                  </a:lnTo>
                  <a:lnTo>
                    <a:pt x="967739" y="80327"/>
                  </a:lnTo>
                  <a:lnTo>
                    <a:pt x="969009" y="85407"/>
                  </a:lnTo>
                  <a:lnTo>
                    <a:pt x="969962" y="88582"/>
                  </a:lnTo>
                  <a:lnTo>
                    <a:pt x="970914" y="95885"/>
                  </a:lnTo>
                  <a:lnTo>
                    <a:pt x="971232" y="97472"/>
                  </a:lnTo>
                  <a:lnTo>
                    <a:pt x="971867" y="105727"/>
                  </a:lnTo>
                  <a:lnTo>
                    <a:pt x="971867" y="642937"/>
                  </a:lnTo>
                  <a:lnTo>
                    <a:pt x="971550" y="650239"/>
                  </a:lnTo>
                  <a:lnTo>
                    <a:pt x="964882" y="675639"/>
                  </a:lnTo>
                  <a:lnTo>
                    <a:pt x="964564" y="676275"/>
                  </a:lnTo>
                  <a:lnTo>
                    <a:pt x="961389" y="683260"/>
                  </a:lnTo>
                  <a:lnTo>
                    <a:pt x="957262" y="690562"/>
                  </a:lnTo>
                  <a:lnTo>
                    <a:pt x="955357" y="692785"/>
                  </a:lnTo>
                  <a:lnTo>
                    <a:pt x="952182" y="697229"/>
                  </a:lnTo>
                  <a:lnTo>
                    <a:pt x="948054" y="701675"/>
                  </a:lnTo>
                  <a:lnTo>
                    <a:pt x="946467" y="703579"/>
                  </a:lnTo>
                  <a:lnTo>
                    <a:pt x="940117" y="709294"/>
                  </a:lnTo>
                  <a:lnTo>
                    <a:pt x="939799" y="709612"/>
                  </a:lnTo>
                  <a:lnTo>
                    <a:pt x="966787" y="709612"/>
                  </a:lnTo>
                  <a:lnTo>
                    <a:pt x="972819" y="701675"/>
                  </a:lnTo>
                  <a:lnTo>
                    <a:pt x="989012" y="663575"/>
                  </a:lnTo>
                  <a:lnTo>
                    <a:pt x="990917" y="105727"/>
                  </a:lnTo>
                  <a:lnTo>
                    <a:pt x="990600" y="98425"/>
                  </a:lnTo>
                  <a:lnTo>
                    <a:pt x="990600" y="95885"/>
                  </a:lnTo>
                  <a:lnTo>
                    <a:pt x="989012" y="85407"/>
                  </a:lnTo>
                  <a:lnTo>
                    <a:pt x="986472" y="74929"/>
                  </a:lnTo>
                  <a:lnTo>
                    <a:pt x="982979" y="65404"/>
                  </a:lnTo>
                  <a:lnTo>
                    <a:pt x="982662" y="65404"/>
                  </a:lnTo>
                  <a:lnTo>
                    <a:pt x="959802" y="31432"/>
                  </a:lnTo>
                  <a:lnTo>
                    <a:pt x="954404" y="26352"/>
                  </a:lnTo>
                  <a:close/>
                </a:path>
                <a:path w="991234" h="748664">
                  <a:moveTo>
                    <a:pt x="73025" y="26035"/>
                  </a:moveTo>
                  <a:lnTo>
                    <a:pt x="72072" y="26352"/>
                  </a:lnTo>
                  <a:lnTo>
                    <a:pt x="72389" y="26352"/>
                  </a:lnTo>
                  <a:lnTo>
                    <a:pt x="73025" y="26035"/>
                  </a:lnTo>
                  <a:close/>
                </a:path>
                <a:path w="991234" h="748664">
                  <a:moveTo>
                    <a:pt x="950912" y="23177"/>
                  </a:moveTo>
                  <a:lnTo>
                    <a:pt x="910589" y="23177"/>
                  </a:lnTo>
                  <a:lnTo>
                    <a:pt x="918844" y="26352"/>
                  </a:lnTo>
                  <a:lnTo>
                    <a:pt x="918209" y="26035"/>
                  </a:lnTo>
                  <a:lnTo>
                    <a:pt x="954087" y="26035"/>
                  </a:lnTo>
                  <a:lnTo>
                    <a:pt x="952182" y="24447"/>
                  </a:lnTo>
                  <a:lnTo>
                    <a:pt x="950912" y="23177"/>
                  </a:lnTo>
                  <a:close/>
                </a:path>
                <a:path w="991234" h="748664">
                  <a:moveTo>
                    <a:pt x="945514" y="19367"/>
                  </a:moveTo>
                  <a:lnTo>
                    <a:pt x="883602" y="19367"/>
                  </a:lnTo>
                  <a:lnTo>
                    <a:pt x="893762" y="19685"/>
                  </a:lnTo>
                  <a:lnTo>
                    <a:pt x="902652" y="21272"/>
                  </a:lnTo>
                  <a:lnTo>
                    <a:pt x="910907" y="23177"/>
                  </a:lnTo>
                  <a:lnTo>
                    <a:pt x="950594" y="23177"/>
                  </a:lnTo>
                  <a:lnTo>
                    <a:pt x="945514" y="19367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84602" y="1753870"/>
              <a:ext cx="457834" cy="4581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9802" y="2437447"/>
              <a:ext cx="1073467" cy="82359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627427" y="2469197"/>
              <a:ext cx="972185" cy="729615"/>
            </a:xfrm>
            <a:custGeom>
              <a:avLst/>
              <a:gdLst/>
              <a:ahLst/>
              <a:cxnLst/>
              <a:rect l="l" t="t" r="r" b="b"/>
              <a:pathLst>
                <a:path w="972184" h="729614">
                  <a:moveTo>
                    <a:pt x="874712" y="0"/>
                  </a:moveTo>
                  <a:lnTo>
                    <a:pt x="97154" y="0"/>
                  </a:lnTo>
                  <a:lnTo>
                    <a:pt x="59372" y="7619"/>
                  </a:lnTo>
                  <a:lnTo>
                    <a:pt x="28575" y="28575"/>
                  </a:lnTo>
                  <a:lnTo>
                    <a:pt x="7619" y="59372"/>
                  </a:lnTo>
                  <a:lnTo>
                    <a:pt x="0" y="97154"/>
                  </a:lnTo>
                  <a:lnTo>
                    <a:pt x="0" y="632142"/>
                  </a:lnTo>
                  <a:lnTo>
                    <a:pt x="7619" y="669925"/>
                  </a:lnTo>
                  <a:lnTo>
                    <a:pt x="28575" y="701039"/>
                  </a:lnTo>
                  <a:lnTo>
                    <a:pt x="59372" y="721994"/>
                  </a:lnTo>
                  <a:lnTo>
                    <a:pt x="97154" y="729614"/>
                  </a:lnTo>
                  <a:lnTo>
                    <a:pt x="874712" y="729614"/>
                  </a:lnTo>
                  <a:lnTo>
                    <a:pt x="912494" y="721994"/>
                  </a:lnTo>
                  <a:lnTo>
                    <a:pt x="943292" y="701039"/>
                  </a:lnTo>
                  <a:lnTo>
                    <a:pt x="964247" y="669925"/>
                  </a:lnTo>
                  <a:lnTo>
                    <a:pt x="971867" y="632142"/>
                  </a:lnTo>
                  <a:lnTo>
                    <a:pt x="971867" y="97154"/>
                  </a:lnTo>
                  <a:lnTo>
                    <a:pt x="964247" y="59372"/>
                  </a:lnTo>
                  <a:lnTo>
                    <a:pt x="943292" y="28575"/>
                  </a:lnTo>
                  <a:lnTo>
                    <a:pt x="912494" y="7619"/>
                  </a:lnTo>
                  <a:lnTo>
                    <a:pt x="87471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17902" y="2459672"/>
              <a:ext cx="991235" cy="748665"/>
            </a:xfrm>
            <a:custGeom>
              <a:avLst/>
              <a:gdLst/>
              <a:ahLst/>
              <a:cxnLst/>
              <a:rect l="l" t="t" r="r" b="b"/>
              <a:pathLst>
                <a:path w="991234" h="748664">
                  <a:moveTo>
                    <a:pt x="884554" y="0"/>
                  </a:moveTo>
                  <a:lnTo>
                    <a:pt x="106679" y="0"/>
                  </a:lnTo>
                  <a:lnTo>
                    <a:pt x="95884" y="635"/>
                  </a:lnTo>
                  <a:lnTo>
                    <a:pt x="55879" y="13017"/>
                  </a:lnTo>
                  <a:lnTo>
                    <a:pt x="24129" y="39052"/>
                  </a:lnTo>
                  <a:lnTo>
                    <a:pt x="4762" y="74929"/>
                  </a:lnTo>
                  <a:lnTo>
                    <a:pt x="0" y="105727"/>
                  </a:lnTo>
                  <a:lnTo>
                    <a:pt x="0" y="642937"/>
                  </a:lnTo>
                  <a:lnTo>
                    <a:pt x="317" y="650239"/>
                  </a:lnTo>
                  <a:lnTo>
                    <a:pt x="317" y="652779"/>
                  </a:lnTo>
                  <a:lnTo>
                    <a:pt x="2222" y="663575"/>
                  </a:lnTo>
                  <a:lnTo>
                    <a:pt x="4762" y="673735"/>
                  </a:lnTo>
                  <a:lnTo>
                    <a:pt x="8254" y="682942"/>
                  </a:lnTo>
                  <a:lnTo>
                    <a:pt x="8254" y="683260"/>
                  </a:lnTo>
                  <a:lnTo>
                    <a:pt x="31114" y="717550"/>
                  </a:lnTo>
                  <a:lnTo>
                    <a:pt x="65087" y="740410"/>
                  </a:lnTo>
                  <a:lnTo>
                    <a:pt x="106679" y="748664"/>
                  </a:lnTo>
                  <a:lnTo>
                    <a:pt x="884554" y="748664"/>
                  </a:lnTo>
                  <a:lnTo>
                    <a:pt x="925829" y="740410"/>
                  </a:lnTo>
                  <a:lnTo>
                    <a:pt x="945514" y="729614"/>
                  </a:lnTo>
                  <a:lnTo>
                    <a:pt x="107314" y="729614"/>
                  </a:lnTo>
                  <a:lnTo>
                    <a:pt x="99059" y="728979"/>
                  </a:lnTo>
                  <a:lnTo>
                    <a:pt x="98425" y="728979"/>
                  </a:lnTo>
                  <a:lnTo>
                    <a:pt x="89852" y="727710"/>
                  </a:lnTo>
                  <a:lnTo>
                    <a:pt x="89534" y="727710"/>
                  </a:lnTo>
                  <a:lnTo>
                    <a:pt x="81597" y="725804"/>
                  </a:lnTo>
                  <a:lnTo>
                    <a:pt x="81279" y="725804"/>
                  </a:lnTo>
                  <a:lnTo>
                    <a:pt x="80327" y="725487"/>
                  </a:lnTo>
                  <a:lnTo>
                    <a:pt x="73746" y="722947"/>
                  </a:lnTo>
                  <a:lnTo>
                    <a:pt x="73025" y="722947"/>
                  </a:lnTo>
                  <a:lnTo>
                    <a:pt x="72072" y="722312"/>
                  </a:lnTo>
                  <a:lnTo>
                    <a:pt x="72389" y="722312"/>
                  </a:lnTo>
                  <a:lnTo>
                    <a:pt x="65087" y="718819"/>
                  </a:lnTo>
                  <a:lnTo>
                    <a:pt x="57467" y="714375"/>
                  </a:lnTo>
                  <a:lnTo>
                    <a:pt x="51752" y="709929"/>
                  </a:lnTo>
                  <a:lnTo>
                    <a:pt x="51434" y="709929"/>
                  </a:lnTo>
                  <a:lnTo>
                    <a:pt x="29527" y="683260"/>
                  </a:lnTo>
                  <a:lnTo>
                    <a:pt x="29527" y="682942"/>
                  </a:lnTo>
                  <a:lnTo>
                    <a:pt x="26034" y="675639"/>
                  </a:lnTo>
                  <a:lnTo>
                    <a:pt x="25400" y="673735"/>
                  </a:lnTo>
                  <a:lnTo>
                    <a:pt x="23494" y="668337"/>
                  </a:lnTo>
                  <a:lnTo>
                    <a:pt x="23177" y="667702"/>
                  </a:lnTo>
                  <a:lnTo>
                    <a:pt x="22859" y="667385"/>
                  </a:lnTo>
                  <a:lnTo>
                    <a:pt x="22225" y="663575"/>
                  </a:lnTo>
                  <a:lnTo>
                    <a:pt x="20954" y="659447"/>
                  </a:lnTo>
                  <a:lnTo>
                    <a:pt x="20954" y="659129"/>
                  </a:lnTo>
                  <a:lnTo>
                    <a:pt x="19684" y="651192"/>
                  </a:lnTo>
                  <a:lnTo>
                    <a:pt x="19684" y="650239"/>
                  </a:lnTo>
                  <a:lnTo>
                    <a:pt x="19367" y="642937"/>
                  </a:lnTo>
                  <a:lnTo>
                    <a:pt x="19367" y="105727"/>
                  </a:lnTo>
                  <a:lnTo>
                    <a:pt x="19684" y="98425"/>
                  </a:lnTo>
                  <a:lnTo>
                    <a:pt x="19684" y="97472"/>
                  </a:lnTo>
                  <a:lnTo>
                    <a:pt x="20002" y="95885"/>
                  </a:lnTo>
                  <a:lnTo>
                    <a:pt x="20954" y="89535"/>
                  </a:lnTo>
                  <a:lnTo>
                    <a:pt x="20954" y="89217"/>
                  </a:lnTo>
                  <a:lnTo>
                    <a:pt x="21272" y="88582"/>
                  </a:lnTo>
                  <a:lnTo>
                    <a:pt x="21907" y="85407"/>
                  </a:lnTo>
                  <a:lnTo>
                    <a:pt x="23177" y="81279"/>
                  </a:lnTo>
                  <a:lnTo>
                    <a:pt x="23177" y="80962"/>
                  </a:lnTo>
                  <a:lnTo>
                    <a:pt x="26352" y="72389"/>
                  </a:lnTo>
                  <a:lnTo>
                    <a:pt x="29844" y="65404"/>
                  </a:lnTo>
                  <a:lnTo>
                    <a:pt x="29844" y="64769"/>
                  </a:lnTo>
                  <a:lnTo>
                    <a:pt x="58102" y="33972"/>
                  </a:lnTo>
                  <a:lnTo>
                    <a:pt x="62864" y="31432"/>
                  </a:lnTo>
                  <a:lnTo>
                    <a:pt x="65404" y="29527"/>
                  </a:lnTo>
                  <a:lnTo>
                    <a:pt x="72389" y="26352"/>
                  </a:lnTo>
                  <a:lnTo>
                    <a:pt x="72072" y="26352"/>
                  </a:lnTo>
                  <a:lnTo>
                    <a:pt x="80644" y="23177"/>
                  </a:lnTo>
                  <a:lnTo>
                    <a:pt x="80327" y="23177"/>
                  </a:lnTo>
                  <a:lnTo>
                    <a:pt x="88582" y="21272"/>
                  </a:lnTo>
                  <a:lnTo>
                    <a:pt x="97154" y="19685"/>
                  </a:lnTo>
                  <a:lnTo>
                    <a:pt x="107314" y="19367"/>
                  </a:lnTo>
                  <a:lnTo>
                    <a:pt x="945514" y="19367"/>
                  </a:lnTo>
                  <a:lnTo>
                    <a:pt x="943927" y="18097"/>
                  </a:lnTo>
                  <a:lnTo>
                    <a:pt x="905827" y="2222"/>
                  </a:lnTo>
                  <a:lnTo>
                    <a:pt x="895350" y="635"/>
                  </a:lnTo>
                  <a:lnTo>
                    <a:pt x="884554" y="0"/>
                  </a:lnTo>
                  <a:close/>
                </a:path>
                <a:path w="991234" h="748664">
                  <a:moveTo>
                    <a:pt x="910552" y="725570"/>
                  </a:moveTo>
                  <a:lnTo>
                    <a:pt x="901382" y="727710"/>
                  </a:lnTo>
                  <a:lnTo>
                    <a:pt x="892809" y="728979"/>
                  </a:lnTo>
                  <a:lnTo>
                    <a:pt x="892175" y="728979"/>
                  </a:lnTo>
                  <a:lnTo>
                    <a:pt x="883602" y="729614"/>
                  </a:lnTo>
                  <a:lnTo>
                    <a:pt x="945514" y="729614"/>
                  </a:lnTo>
                  <a:lnTo>
                    <a:pt x="950594" y="725804"/>
                  </a:lnTo>
                  <a:lnTo>
                    <a:pt x="909954" y="725804"/>
                  </a:lnTo>
                  <a:lnTo>
                    <a:pt x="910552" y="725570"/>
                  </a:lnTo>
                  <a:close/>
                </a:path>
                <a:path w="991234" h="748664">
                  <a:moveTo>
                    <a:pt x="80666" y="725572"/>
                  </a:moveTo>
                  <a:lnTo>
                    <a:pt x="81279" y="725804"/>
                  </a:lnTo>
                  <a:lnTo>
                    <a:pt x="81597" y="725804"/>
                  </a:lnTo>
                  <a:lnTo>
                    <a:pt x="80666" y="725572"/>
                  </a:lnTo>
                  <a:close/>
                </a:path>
                <a:path w="991234" h="748664">
                  <a:moveTo>
                    <a:pt x="950991" y="725487"/>
                  </a:moveTo>
                  <a:lnTo>
                    <a:pt x="910907" y="725487"/>
                  </a:lnTo>
                  <a:lnTo>
                    <a:pt x="909954" y="725804"/>
                  </a:lnTo>
                  <a:lnTo>
                    <a:pt x="950594" y="725804"/>
                  </a:lnTo>
                  <a:lnTo>
                    <a:pt x="950991" y="725487"/>
                  </a:lnTo>
                  <a:close/>
                </a:path>
                <a:path w="991234" h="748664">
                  <a:moveTo>
                    <a:pt x="80442" y="725487"/>
                  </a:moveTo>
                  <a:lnTo>
                    <a:pt x="80666" y="725572"/>
                  </a:lnTo>
                  <a:lnTo>
                    <a:pt x="80442" y="725487"/>
                  </a:lnTo>
                  <a:close/>
                </a:path>
                <a:path w="991234" h="748664">
                  <a:moveTo>
                    <a:pt x="918844" y="722312"/>
                  </a:moveTo>
                  <a:lnTo>
                    <a:pt x="910552" y="725570"/>
                  </a:lnTo>
                  <a:lnTo>
                    <a:pt x="910907" y="725487"/>
                  </a:lnTo>
                  <a:lnTo>
                    <a:pt x="950991" y="725487"/>
                  </a:lnTo>
                  <a:lnTo>
                    <a:pt x="952182" y="724535"/>
                  </a:lnTo>
                  <a:lnTo>
                    <a:pt x="953769" y="722947"/>
                  </a:lnTo>
                  <a:lnTo>
                    <a:pt x="917892" y="722947"/>
                  </a:lnTo>
                  <a:lnTo>
                    <a:pt x="918844" y="722312"/>
                  </a:lnTo>
                  <a:close/>
                </a:path>
                <a:path w="991234" h="748664">
                  <a:moveTo>
                    <a:pt x="72584" y="722506"/>
                  </a:moveTo>
                  <a:lnTo>
                    <a:pt x="73025" y="722947"/>
                  </a:lnTo>
                  <a:lnTo>
                    <a:pt x="73746" y="722947"/>
                  </a:lnTo>
                  <a:lnTo>
                    <a:pt x="72584" y="722506"/>
                  </a:lnTo>
                  <a:close/>
                </a:path>
                <a:path w="991234" h="748664">
                  <a:moveTo>
                    <a:pt x="957897" y="719137"/>
                  </a:moveTo>
                  <a:lnTo>
                    <a:pt x="925512" y="719137"/>
                  </a:lnTo>
                  <a:lnTo>
                    <a:pt x="917892" y="722947"/>
                  </a:lnTo>
                  <a:lnTo>
                    <a:pt x="953769" y="722947"/>
                  </a:lnTo>
                  <a:lnTo>
                    <a:pt x="954404" y="722312"/>
                  </a:lnTo>
                  <a:lnTo>
                    <a:pt x="957897" y="719137"/>
                  </a:lnTo>
                  <a:close/>
                </a:path>
                <a:path w="991234" h="748664">
                  <a:moveTo>
                    <a:pt x="72389" y="722312"/>
                  </a:moveTo>
                  <a:lnTo>
                    <a:pt x="72072" y="722312"/>
                  </a:lnTo>
                  <a:lnTo>
                    <a:pt x="72584" y="722506"/>
                  </a:lnTo>
                  <a:lnTo>
                    <a:pt x="72389" y="722312"/>
                  </a:lnTo>
                  <a:close/>
                </a:path>
                <a:path w="991234" h="748664">
                  <a:moveTo>
                    <a:pt x="65172" y="718819"/>
                  </a:moveTo>
                  <a:lnTo>
                    <a:pt x="65722" y="719137"/>
                  </a:lnTo>
                  <a:lnTo>
                    <a:pt x="65172" y="718819"/>
                  </a:lnTo>
                  <a:close/>
                </a:path>
                <a:path w="991234" h="748664">
                  <a:moveTo>
                    <a:pt x="954404" y="26352"/>
                  </a:moveTo>
                  <a:lnTo>
                    <a:pt x="918527" y="26352"/>
                  </a:lnTo>
                  <a:lnTo>
                    <a:pt x="925829" y="29527"/>
                  </a:lnTo>
                  <a:lnTo>
                    <a:pt x="928369" y="31432"/>
                  </a:lnTo>
                  <a:lnTo>
                    <a:pt x="932814" y="33972"/>
                  </a:lnTo>
                  <a:lnTo>
                    <a:pt x="939800" y="39052"/>
                  </a:lnTo>
                  <a:lnTo>
                    <a:pt x="940434" y="39687"/>
                  </a:lnTo>
                  <a:lnTo>
                    <a:pt x="945832" y="44450"/>
                  </a:lnTo>
                  <a:lnTo>
                    <a:pt x="948372" y="47307"/>
                  </a:lnTo>
                  <a:lnTo>
                    <a:pt x="951547" y="50800"/>
                  </a:lnTo>
                  <a:lnTo>
                    <a:pt x="956627" y="57785"/>
                  </a:lnTo>
                  <a:lnTo>
                    <a:pt x="956944" y="58102"/>
                  </a:lnTo>
                  <a:lnTo>
                    <a:pt x="957262" y="58737"/>
                  </a:lnTo>
                  <a:lnTo>
                    <a:pt x="961389" y="65404"/>
                  </a:lnTo>
                  <a:lnTo>
                    <a:pt x="964882" y="72389"/>
                  </a:lnTo>
                  <a:lnTo>
                    <a:pt x="965834" y="74929"/>
                  </a:lnTo>
                  <a:lnTo>
                    <a:pt x="967739" y="80327"/>
                  </a:lnTo>
                  <a:lnTo>
                    <a:pt x="969009" y="85407"/>
                  </a:lnTo>
                  <a:lnTo>
                    <a:pt x="969962" y="88582"/>
                  </a:lnTo>
                  <a:lnTo>
                    <a:pt x="970914" y="95885"/>
                  </a:lnTo>
                  <a:lnTo>
                    <a:pt x="971232" y="97472"/>
                  </a:lnTo>
                  <a:lnTo>
                    <a:pt x="971867" y="105727"/>
                  </a:lnTo>
                  <a:lnTo>
                    <a:pt x="971867" y="642937"/>
                  </a:lnTo>
                  <a:lnTo>
                    <a:pt x="971550" y="650239"/>
                  </a:lnTo>
                  <a:lnTo>
                    <a:pt x="970279" y="659129"/>
                  </a:lnTo>
                  <a:lnTo>
                    <a:pt x="968057" y="667385"/>
                  </a:lnTo>
                  <a:lnTo>
                    <a:pt x="965834" y="673735"/>
                  </a:lnTo>
                  <a:lnTo>
                    <a:pt x="965200" y="675639"/>
                  </a:lnTo>
                  <a:lnTo>
                    <a:pt x="964882" y="675639"/>
                  </a:lnTo>
                  <a:lnTo>
                    <a:pt x="964882" y="676275"/>
                  </a:lnTo>
                  <a:lnTo>
                    <a:pt x="961072" y="683894"/>
                  </a:lnTo>
                  <a:lnTo>
                    <a:pt x="957262" y="690562"/>
                  </a:lnTo>
                  <a:lnTo>
                    <a:pt x="951864" y="697547"/>
                  </a:lnTo>
                  <a:lnTo>
                    <a:pt x="951547" y="697864"/>
                  </a:lnTo>
                  <a:lnTo>
                    <a:pt x="948054" y="701675"/>
                  </a:lnTo>
                  <a:lnTo>
                    <a:pt x="946467" y="703579"/>
                  </a:lnTo>
                  <a:lnTo>
                    <a:pt x="940752" y="708977"/>
                  </a:lnTo>
                  <a:lnTo>
                    <a:pt x="932814" y="714692"/>
                  </a:lnTo>
                  <a:lnTo>
                    <a:pt x="925512" y="719137"/>
                  </a:lnTo>
                  <a:lnTo>
                    <a:pt x="926147" y="718819"/>
                  </a:lnTo>
                  <a:lnTo>
                    <a:pt x="958214" y="718819"/>
                  </a:lnTo>
                  <a:lnTo>
                    <a:pt x="959802" y="717550"/>
                  </a:lnTo>
                  <a:lnTo>
                    <a:pt x="962342" y="714692"/>
                  </a:lnTo>
                  <a:lnTo>
                    <a:pt x="966787" y="709929"/>
                  </a:lnTo>
                  <a:lnTo>
                    <a:pt x="986472" y="673735"/>
                  </a:lnTo>
                  <a:lnTo>
                    <a:pt x="990917" y="105727"/>
                  </a:lnTo>
                  <a:lnTo>
                    <a:pt x="990600" y="98425"/>
                  </a:lnTo>
                  <a:lnTo>
                    <a:pt x="990600" y="95885"/>
                  </a:lnTo>
                  <a:lnTo>
                    <a:pt x="989012" y="85407"/>
                  </a:lnTo>
                  <a:lnTo>
                    <a:pt x="986472" y="74929"/>
                  </a:lnTo>
                  <a:lnTo>
                    <a:pt x="982979" y="65404"/>
                  </a:lnTo>
                  <a:lnTo>
                    <a:pt x="982662" y="65404"/>
                  </a:lnTo>
                  <a:lnTo>
                    <a:pt x="959802" y="31432"/>
                  </a:lnTo>
                  <a:lnTo>
                    <a:pt x="954404" y="26352"/>
                  </a:lnTo>
                  <a:close/>
                </a:path>
                <a:path w="991234" h="748664">
                  <a:moveTo>
                    <a:pt x="50800" y="709294"/>
                  </a:moveTo>
                  <a:lnTo>
                    <a:pt x="51434" y="709929"/>
                  </a:lnTo>
                  <a:lnTo>
                    <a:pt x="51752" y="709929"/>
                  </a:lnTo>
                  <a:lnTo>
                    <a:pt x="50800" y="709294"/>
                  </a:lnTo>
                  <a:close/>
                </a:path>
                <a:path w="991234" h="748664">
                  <a:moveTo>
                    <a:pt x="73025" y="26035"/>
                  </a:moveTo>
                  <a:lnTo>
                    <a:pt x="72072" y="26352"/>
                  </a:lnTo>
                  <a:lnTo>
                    <a:pt x="72389" y="26352"/>
                  </a:lnTo>
                  <a:lnTo>
                    <a:pt x="73025" y="26035"/>
                  </a:lnTo>
                  <a:close/>
                </a:path>
                <a:path w="991234" h="748664">
                  <a:moveTo>
                    <a:pt x="950912" y="23177"/>
                  </a:moveTo>
                  <a:lnTo>
                    <a:pt x="910589" y="23177"/>
                  </a:lnTo>
                  <a:lnTo>
                    <a:pt x="918844" y="26352"/>
                  </a:lnTo>
                  <a:lnTo>
                    <a:pt x="918209" y="26035"/>
                  </a:lnTo>
                  <a:lnTo>
                    <a:pt x="954087" y="26035"/>
                  </a:lnTo>
                  <a:lnTo>
                    <a:pt x="952182" y="24447"/>
                  </a:lnTo>
                  <a:lnTo>
                    <a:pt x="950912" y="23177"/>
                  </a:lnTo>
                  <a:close/>
                </a:path>
                <a:path w="991234" h="748664">
                  <a:moveTo>
                    <a:pt x="945514" y="19367"/>
                  </a:moveTo>
                  <a:lnTo>
                    <a:pt x="883602" y="19367"/>
                  </a:lnTo>
                  <a:lnTo>
                    <a:pt x="893762" y="19685"/>
                  </a:lnTo>
                  <a:lnTo>
                    <a:pt x="902652" y="21272"/>
                  </a:lnTo>
                  <a:lnTo>
                    <a:pt x="910907" y="23177"/>
                  </a:lnTo>
                  <a:lnTo>
                    <a:pt x="950594" y="23177"/>
                  </a:lnTo>
                  <a:lnTo>
                    <a:pt x="945514" y="19367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46185" y="2566670"/>
              <a:ext cx="534670" cy="5349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49159" y="3286760"/>
              <a:ext cx="1067117" cy="82994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291070" y="3320415"/>
              <a:ext cx="972185" cy="729615"/>
            </a:xfrm>
            <a:custGeom>
              <a:avLst/>
              <a:gdLst/>
              <a:ahLst/>
              <a:cxnLst/>
              <a:rect l="l" t="t" r="r" b="b"/>
              <a:pathLst>
                <a:path w="972184" h="729614">
                  <a:moveTo>
                    <a:pt x="874712" y="0"/>
                  </a:moveTo>
                  <a:lnTo>
                    <a:pt x="97154" y="0"/>
                  </a:lnTo>
                  <a:lnTo>
                    <a:pt x="59372" y="7620"/>
                  </a:lnTo>
                  <a:lnTo>
                    <a:pt x="28575" y="28575"/>
                  </a:lnTo>
                  <a:lnTo>
                    <a:pt x="7620" y="59372"/>
                  </a:lnTo>
                  <a:lnTo>
                    <a:pt x="0" y="97155"/>
                  </a:lnTo>
                  <a:lnTo>
                    <a:pt x="0" y="632142"/>
                  </a:lnTo>
                  <a:lnTo>
                    <a:pt x="7620" y="669925"/>
                  </a:lnTo>
                  <a:lnTo>
                    <a:pt x="28575" y="701040"/>
                  </a:lnTo>
                  <a:lnTo>
                    <a:pt x="59372" y="721995"/>
                  </a:lnTo>
                  <a:lnTo>
                    <a:pt x="97154" y="729615"/>
                  </a:lnTo>
                  <a:lnTo>
                    <a:pt x="874712" y="729615"/>
                  </a:lnTo>
                  <a:lnTo>
                    <a:pt x="912495" y="721995"/>
                  </a:lnTo>
                  <a:lnTo>
                    <a:pt x="943292" y="701040"/>
                  </a:lnTo>
                  <a:lnTo>
                    <a:pt x="964247" y="669925"/>
                  </a:lnTo>
                  <a:lnTo>
                    <a:pt x="971867" y="632142"/>
                  </a:lnTo>
                  <a:lnTo>
                    <a:pt x="971867" y="97155"/>
                  </a:lnTo>
                  <a:lnTo>
                    <a:pt x="964247" y="59372"/>
                  </a:lnTo>
                  <a:lnTo>
                    <a:pt x="943292" y="28575"/>
                  </a:lnTo>
                  <a:lnTo>
                    <a:pt x="912495" y="7620"/>
                  </a:lnTo>
                  <a:lnTo>
                    <a:pt x="87471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81545" y="3310890"/>
              <a:ext cx="991235" cy="748665"/>
            </a:xfrm>
            <a:custGeom>
              <a:avLst/>
              <a:gdLst/>
              <a:ahLst/>
              <a:cxnLst/>
              <a:rect l="l" t="t" r="r" b="b"/>
              <a:pathLst>
                <a:path w="991234" h="748664">
                  <a:moveTo>
                    <a:pt x="884554" y="0"/>
                  </a:moveTo>
                  <a:lnTo>
                    <a:pt x="106679" y="0"/>
                  </a:lnTo>
                  <a:lnTo>
                    <a:pt x="95884" y="635"/>
                  </a:lnTo>
                  <a:lnTo>
                    <a:pt x="55879" y="13017"/>
                  </a:lnTo>
                  <a:lnTo>
                    <a:pt x="24129" y="39052"/>
                  </a:lnTo>
                  <a:lnTo>
                    <a:pt x="4762" y="74930"/>
                  </a:lnTo>
                  <a:lnTo>
                    <a:pt x="0" y="105727"/>
                  </a:lnTo>
                  <a:lnTo>
                    <a:pt x="0" y="642937"/>
                  </a:lnTo>
                  <a:lnTo>
                    <a:pt x="8254" y="683260"/>
                  </a:lnTo>
                  <a:lnTo>
                    <a:pt x="8254" y="683577"/>
                  </a:lnTo>
                  <a:lnTo>
                    <a:pt x="31114" y="717550"/>
                  </a:lnTo>
                  <a:lnTo>
                    <a:pt x="65087" y="740410"/>
                  </a:lnTo>
                  <a:lnTo>
                    <a:pt x="106679" y="748665"/>
                  </a:lnTo>
                  <a:lnTo>
                    <a:pt x="884554" y="748665"/>
                  </a:lnTo>
                  <a:lnTo>
                    <a:pt x="925829" y="740410"/>
                  </a:lnTo>
                  <a:lnTo>
                    <a:pt x="945514" y="729615"/>
                  </a:lnTo>
                  <a:lnTo>
                    <a:pt x="107314" y="729615"/>
                  </a:lnTo>
                  <a:lnTo>
                    <a:pt x="99059" y="728980"/>
                  </a:lnTo>
                  <a:lnTo>
                    <a:pt x="98425" y="728980"/>
                  </a:lnTo>
                  <a:lnTo>
                    <a:pt x="89852" y="727710"/>
                  </a:lnTo>
                  <a:lnTo>
                    <a:pt x="89534" y="727710"/>
                  </a:lnTo>
                  <a:lnTo>
                    <a:pt x="81597" y="725805"/>
                  </a:lnTo>
                  <a:lnTo>
                    <a:pt x="81279" y="725805"/>
                  </a:lnTo>
                  <a:lnTo>
                    <a:pt x="80327" y="725487"/>
                  </a:lnTo>
                  <a:lnTo>
                    <a:pt x="80471" y="725487"/>
                  </a:lnTo>
                  <a:lnTo>
                    <a:pt x="74006" y="722947"/>
                  </a:lnTo>
                  <a:lnTo>
                    <a:pt x="73342" y="722947"/>
                  </a:lnTo>
                  <a:lnTo>
                    <a:pt x="72389" y="722312"/>
                  </a:lnTo>
                  <a:lnTo>
                    <a:pt x="65087" y="718820"/>
                  </a:lnTo>
                  <a:lnTo>
                    <a:pt x="64770" y="718820"/>
                  </a:lnTo>
                  <a:lnTo>
                    <a:pt x="62864" y="717550"/>
                  </a:lnTo>
                  <a:lnTo>
                    <a:pt x="57467" y="714375"/>
                  </a:lnTo>
                  <a:lnTo>
                    <a:pt x="51752" y="709930"/>
                  </a:lnTo>
                  <a:lnTo>
                    <a:pt x="51434" y="709930"/>
                  </a:lnTo>
                  <a:lnTo>
                    <a:pt x="44450" y="703580"/>
                  </a:lnTo>
                  <a:lnTo>
                    <a:pt x="42862" y="701675"/>
                  </a:lnTo>
                  <a:lnTo>
                    <a:pt x="39052" y="697547"/>
                  </a:lnTo>
                  <a:lnTo>
                    <a:pt x="33972" y="690562"/>
                  </a:lnTo>
                  <a:lnTo>
                    <a:pt x="29527" y="683260"/>
                  </a:lnTo>
                  <a:lnTo>
                    <a:pt x="26034" y="675640"/>
                  </a:lnTo>
                  <a:lnTo>
                    <a:pt x="25400" y="673735"/>
                  </a:lnTo>
                  <a:lnTo>
                    <a:pt x="23300" y="668337"/>
                  </a:lnTo>
                  <a:lnTo>
                    <a:pt x="23177" y="667702"/>
                  </a:lnTo>
                  <a:lnTo>
                    <a:pt x="21907" y="663575"/>
                  </a:lnTo>
                  <a:lnTo>
                    <a:pt x="20954" y="659447"/>
                  </a:lnTo>
                  <a:lnTo>
                    <a:pt x="20954" y="659130"/>
                  </a:lnTo>
                  <a:lnTo>
                    <a:pt x="19684" y="651192"/>
                  </a:lnTo>
                  <a:lnTo>
                    <a:pt x="19684" y="650240"/>
                  </a:lnTo>
                  <a:lnTo>
                    <a:pt x="19367" y="642937"/>
                  </a:lnTo>
                  <a:lnTo>
                    <a:pt x="19367" y="105727"/>
                  </a:lnTo>
                  <a:lnTo>
                    <a:pt x="19684" y="98425"/>
                  </a:lnTo>
                  <a:lnTo>
                    <a:pt x="19684" y="97472"/>
                  </a:lnTo>
                  <a:lnTo>
                    <a:pt x="20002" y="95885"/>
                  </a:lnTo>
                  <a:lnTo>
                    <a:pt x="20954" y="89535"/>
                  </a:lnTo>
                  <a:lnTo>
                    <a:pt x="20954" y="89217"/>
                  </a:lnTo>
                  <a:lnTo>
                    <a:pt x="21272" y="88582"/>
                  </a:lnTo>
                  <a:lnTo>
                    <a:pt x="21907" y="85407"/>
                  </a:lnTo>
                  <a:lnTo>
                    <a:pt x="23177" y="81280"/>
                  </a:lnTo>
                  <a:lnTo>
                    <a:pt x="23177" y="80327"/>
                  </a:lnTo>
                  <a:lnTo>
                    <a:pt x="25400" y="74930"/>
                  </a:lnTo>
                  <a:lnTo>
                    <a:pt x="26034" y="73025"/>
                  </a:lnTo>
                  <a:lnTo>
                    <a:pt x="26352" y="72389"/>
                  </a:lnTo>
                  <a:lnTo>
                    <a:pt x="29527" y="65405"/>
                  </a:lnTo>
                  <a:lnTo>
                    <a:pt x="29845" y="65405"/>
                  </a:lnTo>
                  <a:lnTo>
                    <a:pt x="29845" y="64770"/>
                  </a:lnTo>
                  <a:lnTo>
                    <a:pt x="34289" y="57785"/>
                  </a:lnTo>
                  <a:lnTo>
                    <a:pt x="35559" y="55880"/>
                  </a:lnTo>
                  <a:lnTo>
                    <a:pt x="39370" y="50800"/>
                  </a:lnTo>
                  <a:lnTo>
                    <a:pt x="42862" y="47307"/>
                  </a:lnTo>
                  <a:lnTo>
                    <a:pt x="45084" y="44450"/>
                  </a:lnTo>
                  <a:lnTo>
                    <a:pt x="51434" y="39052"/>
                  </a:lnTo>
                  <a:lnTo>
                    <a:pt x="58102" y="33972"/>
                  </a:lnTo>
                  <a:lnTo>
                    <a:pt x="62864" y="31432"/>
                  </a:lnTo>
                  <a:lnTo>
                    <a:pt x="65404" y="29527"/>
                  </a:lnTo>
                  <a:lnTo>
                    <a:pt x="72389" y="26352"/>
                  </a:lnTo>
                  <a:lnTo>
                    <a:pt x="73025" y="26035"/>
                  </a:lnTo>
                  <a:lnTo>
                    <a:pt x="73215" y="26035"/>
                  </a:lnTo>
                  <a:lnTo>
                    <a:pt x="80645" y="23177"/>
                  </a:lnTo>
                  <a:lnTo>
                    <a:pt x="80327" y="23177"/>
                  </a:lnTo>
                  <a:lnTo>
                    <a:pt x="88264" y="21272"/>
                  </a:lnTo>
                  <a:lnTo>
                    <a:pt x="97154" y="19685"/>
                  </a:lnTo>
                  <a:lnTo>
                    <a:pt x="107314" y="19367"/>
                  </a:lnTo>
                  <a:lnTo>
                    <a:pt x="945514" y="19367"/>
                  </a:lnTo>
                  <a:lnTo>
                    <a:pt x="943927" y="18097"/>
                  </a:lnTo>
                  <a:lnTo>
                    <a:pt x="905827" y="2222"/>
                  </a:lnTo>
                  <a:lnTo>
                    <a:pt x="895350" y="635"/>
                  </a:lnTo>
                  <a:lnTo>
                    <a:pt x="884554" y="0"/>
                  </a:lnTo>
                  <a:close/>
                </a:path>
                <a:path w="991234" h="748664">
                  <a:moveTo>
                    <a:pt x="910533" y="725577"/>
                  </a:moveTo>
                  <a:lnTo>
                    <a:pt x="901700" y="727710"/>
                  </a:lnTo>
                  <a:lnTo>
                    <a:pt x="901382" y="727710"/>
                  </a:lnTo>
                  <a:lnTo>
                    <a:pt x="892809" y="728980"/>
                  </a:lnTo>
                  <a:lnTo>
                    <a:pt x="892175" y="728980"/>
                  </a:lnTo>
                  <a:lnTo>
                    <a:pt x="883920" y="729615"/>
                  </a:lnTo>
                  <a:lnTo>
                    <a:pt x="945514" y="729615"/>
                  </a:lnTo>
                  <a:lnTo>
                    <a:pt x="950595" y="725805"/>
                  </a:lnTo>
                  <a:lnTo>
                    <a:pt x="909954" y="725805"/>
                  </a:lnTo>
                  <a:lnTo>
                    <a:pt x="910533" y="725577"/>
                  </a:lnTo>
                  <a:close/>
                </a:path>
                <a:path w="991234" h="748664">
                  <a:moveTo>
                    <a:pt x="80724" y="725586"/>
                  </a:moveTo>
                  <a:lnTo>
                    <a:pt x="81279" y="725805"/>
                  </a:lnTo>
                  <a:lnTo>
                    <a:pt x="81597" y="725805"/>
                  </a:lnTo>
                  <a:lnTo>
                    <a:pt x="80724" y="725586"/>
                  </a:lnTo>
                  <a:close/>
                </a:path>
                <a:path w="991234" h="748664">
                  <a:moveTo>
                    <a:pt x="950991" y="725487"/>
                  </a:moveTo>
                  <a:lnTo>
                    <a:pt x="910907" y="725487"/>
                  </a:lnTo>
                  <a:lnTo>
                    <a:pt x="909954" y="725805"/>
                  </a:lnTo>
                  <a:lnTo>
                    <a:pt x="950595" y="725805"/>
                  </a:lnTo>
                  <a:lnTo>
                    <a:pt x="950991" y="725487"/>
                  </a:lnTo>
                  <a:close/>
                </a:path>
                <a:path w="991234" h="748664">
                  <a:moveTo>
                    <a:pt x="80471" y="725487"/>
                  </a:moveTo>
                  <a:lnTo>
                    <a:pt x="80327" y="725487"/>
                  </a:lnTo>
                  <a:lnTo>
                    <a:pt x="80724" y="725586"/>
                  </a:lnTo>
                  <a:lnTo>
                    <a:pt x="80471" y="725487"/>
                  </a:lnTo>
                  <a:close/>
                </a:path>
                <a:path w="991234" h="748664">
                  <a:moveTo>
                    <a:pt x="918845" y="722312"/>
                  </a:moveTo>
                  <a:lnTo>
                    <a:pt x="910533" y="725577"/>
                  </a:lnTo>
                  <a:lnTo>
                    <a:pt x="910907" y="725487"/>
                  </a:lnTo>
                  <a:lnTo>
                    <a:pt x="950991" y="725487"/>
                  </a:lnTo>
                  <a:lnTo>
                    <a:pt x="952182" y="724535"/>
                  </a:lnTo>
                  <a:lnTo>
                    <a:pt x="953770" y="722947"/>
                  </a:lnTo>
                  <a:lnTo>
                    <a:pt x="917892" y="722947"/>
                  </a:lnTo>
                  <a:lnTo>
                    <a:pt x="918845" y="722312"/>
                  </a:lnTo>
                  <a:close/>
                </a:path>
                <a:path w="991234" h="748664">
                  <a:moveTo>
                    <a:pt x="72389" y="722312"/>
                  </a:moveTo>
                  <a:lnTo>
                    <a:pt x="73342" y="722947"/>
                  </a:lnTo>
                  <a:lnTo>
                    <a:pt x="74006" y="722947"/>
                  </a:lnTo>
                  <a:lnTo>
                    <a:pt x="72389" y="722312"/>
                  </a:lnTo>
                  <a:close/>
                </a:path>
                <a:path w="991234" h="748664">
                  <a:moveTo>
                    <a:pt x="957897" y="719137"/>
                  </a:moveTo>
                  <a:lnTo>
                    <a:pt x="925512" y="719137"/>
                  </a:lnTo>
                  <a:lnTo>
                    <a:pt x="917892" y="722947"/>
                  </a:lnTo>
                  <a:lnTo>
                    <a:pt x="953770" y="722947"/>
                  </a:lnTo>
                  <a:lnTo>
                    <a:pt x="954404" y="722312"/>
                  </a:lnTo>
                  <a:lnTo>
                    <a:pt x="957897" y="719137"/>
                  </a:lnTo>
                  <a:close/>
                </a:path>
                <a:path w="991234" h="748664">
                  <a:moveTo>
                    <a:pt x="962659" y="34607"/>
                  </a:moveTo>
                  <a:lnTo>
                    <a:pt x="933450" y="34607"/>
                  </a:lnTo>
                  <a:lnTo>
                    <a:pt x="939482" y="39052"/>
                  </a:lnTo>
                  <a:lnTo>
                    <a:pt x="945832" y="44450"/>
                  </a:lnTo>
                  <a:lnTo>
                    <a:pt x="951547" y="50800"/>
                  </a:lnTo>
                  <a:lnTo>
                    <a:pt x="952182" y="51435"/>
                  </a:lnTo>
                  <a:lnTo>
                    <a:pt x="956627" y="57785"/>
                  </a:lnTo>
                  <a:lnTo>
                    <a:pt x="956945" y="58102"/>
                  </a:lnTo>
                  <a:lnTo>
                    <a:pt x="957262" y="58737"/>
                  </a:lnTo>
                  <a:lnTo>
                    <a:pt x="961389" y="65405"/>
                  </a:lnTo>
                  <a:lnTo>
                    <a:pt x="964882" y="72389"/>
                  </a:lnTo>
                  <a:lnTo>
                    <a:pt x="965834" y="74930"/>
                  </a:lnTo>
                  <a:lnTo>
                    <a:pt x="967739" y="80327"/>
                  </a:lnTo>
                  <a:lnTo>
                    <a:pt x="969009" y="85407"/>
                  </a:lnTo>
                  <a:lnTo>
                    <a:pt x="969962" y="88582"/>
                  </a:lnTo>
                  <a:lnTo>
                    <a:pt x="969962" y="89217"/>
                  </a:lnTo>
                  <a:lnTo>
                    <a:pt x="970279" y="89535"/>
                  </a:lnTo>
                  <a:lnTo>
                    <a:pt x="970914" y="95885"/>
                  </a:lnTo>
                  <a:lnTo>
                    <a:pt x="971232" y="97472"/>
                  </a:lnTo>
                  <a:lnTo>
                    <a:pt x="971867" y="105727"/>
                  </a:lnTo>
                  <a:lnTo>
                    <a:pt x="971867" y="642937"/>
                  </a:lnTo>
                  <a:lnTo>
                    <a:pt x="971550" y="650240"/>
                  </a:lnTo>
                  <a:lnTo>
                    <a:pt x="970279" y="659130"/>
                  </a:lnTo>
                  <a:lnTo>
                    <a:pt x="969962" y="659447"/>
                  </a:lnTo>
                  <a:lnTo>
                    <a:pt x="969962" y="660082"/>
                  </a:lnTo>
                  <a:lnTo>
                    <a:pt x="968057" y="667385"/>
                  </a:lnTo>
                  <a:lnTo>
                    <a:pt x="968057" y="667702"/>
                  </a:lnTo>
                  <a:lnTo>
                    <a:pt x="967739" y="668020"/>
                  </a:lnTo>
                  <a:lnTo>
                    <a:pt x="967739" y="668337"/>
                  </a:lnTo>
                  <a:lnTo>
                    <a:pt x="965834" y="673735"/>
                  </a:lnTo>
                  <a:lnTo>
                    <a:pt x="965200" y="675640"/>
                  </a:lnTo>
                  <a:lnTo>
                    <a:pt x="961389" y="683260"/>
                  </a:lnTo>
                  <a:lnTo>
                    <a:pt x="961389" y="683577"/>
                  </a:lnTo>
                  <a:lnTo>
                    <a:pt x="961072" y="684212"/>
                  </a:lnTo>
                  <a:lnTo>
                    <a:pt x="956945" y="690880"/>
                  </a:lnTo>
                  <a:lnTo>
                    <a:pt x="956627" y="691197"/>
                  </a:lnTo>
                  <a:lnTo>
                    <a:pt x="951864" y="697547"/>
                  </a:lnTo>
                  <a:lnTo>
                    <a:pt x="951547" y="697865"/>
                  </a:lnTo>
                  <a:lnTo>
                    <a:pt x="948372" y="701675"/>
                  </a:lnTo>
                  <a:lnTo>
                    <a:pt x="946467" y="703580"/>
                  </a:lnTo>
                  <a:lnTo>
                    <a:pt x="940117" y="709295"/>
                  </a:lnTo>
                  <a:lnTo>
                    <a:pt x="939482" y="709930"/>
                  </a:lnTo>
                  <a:lnTo>
                    <a:pt x="933767" y="714375"/>
                  </a:lnTo>
                  <a:lnTo>
                    <a:pt x="925512" y="719137"/>
                  </a:lnTo>
                  <a:lnTo>
                    <a:pt x="926147" y="718820"/>
                  </a:lnTo>
                  <a:lnTo>
                    <a:pt x="958214" y="718820"/>
                  </a:lnTo>
                  <a:lnTo>
                    <a:pt x="959802" y="717550"/>
                  </a:lnTo>
                  <a:lnTo>
                    <a:pt x="982662" y="683577"/>
                  </a:lnTo>
                  <a:lnTo>
                    <a:pt x="990917" y="642937"/>
                  </a:lnTo>
                  <a:lnTo>
                    <a:pt x="990917" y="105727"/>
                  </a:lnTo>
                  <a:lnTo>
                    <a:pt x="990600" y="98425"/>
                  </a:lnTo>
                  <a:lnTo>
                    <a:pt x="978217" y="55880"/>
                  </a:lnTo>
                  <a:lnTo>
                    <a:pt x="962659" y="34607"/>
                  </a:lnTo>
                  <a:close/>
                </a:path>
                <a:path w="991234" h="748664">
                  <a:moveTo>
                    <a:pt x="50800" y="709295"/>
                  </a:moveTo>
                  <a:lnTo>
                    <a:pt x="51434" y="709930"/>
                  </a:lnTo>
                  <a:lnTo>
                    <a:pt x="51752" y="709930"/>
                  </a:lnTo>
                  <a:lnTo>
                    <a:pt x="50800" y="709295"/>
                  </a:lnTo>
                  <a:close/>
                </a:path>
                <a:path w="991234" h="748664">
                  <a:moveTo>
                    <a:pt x="954404" y="26352"/>
                  </a:moveTo>
                  <a:lnTo>
                    <a:pt x="918527" y="26352"/>
                  </a:lnTo>
                  <a:lnTo>
                    <a:pt x="925512" y="29527"/>
                  </a:lnTo>
                  <a:lnTo>
                    <a:pt x="933767" y="34607"/>
                  </a:lnTo>
                  <a:lnTo>
                    <a:pt x="933450" y="34289"/>
                  </a:lnTo>
                  <a:lnTo>
                    <a:pt x="962659" y="34289"/>
                  </a:lnTo>
                  <a:lnTo>
                    <a:pt x="959802" y="31432"/>
                  </a:lnTo>
                  <a:lnTo>
                    <a:pt x="954404" y="26352"/>
                  </a:lnTo>
                  <a:close/>
                </a:path>
                <a:path w="991234" h="748664">
                  <a:moveTo>
                    <a:pt x="73215" y="26035"/>
                  </a:moveTo>
                  <a:lnTo>
                    <a:pt x="73025" y="26035"/>
                  </a:lnTo>
                  <a:lnTo>
                    <a:pt x="72389" y="26352"/>
                  </a:lnTo>
                  <a:lnTo>
                    <a:pt x="73215" y="26035"/>
                  </a:lnTo>
                  <a:close/>
                </a:path>
                <a:path w="991234" h="748664">
                  <a:moveTo>
                    <a:pt x="950912" y="23177"/>
                  </a:moveTo>
                  <a:lnTo>
                    <a:pt x="910589" y="23177"/>
                  </a:lnTo>
                  <a:lnTo>
                    <a:pt x="918845" y="26352"/>
                  </a:lnTo>
                  <a:lnTo>
                    <a:pt x="918209" y="26035"/>
                  </a:lnTo>
                  <a:lnTo>
                    <a:pt x="954087" y="26035"/>
                  </a:lnTo>
                  <a:lnTo>
                    <a:pt x="952182" y="24447"/>
                  </a:lnTo>
                  <a:lnTo>
                    <a:pt x="950912" y="23177"/>
                  </a:lnTo>
                  <a:close/>
                </a:path>
                <a:path w="991234" h="748664">
                  <a:moveTo>
                    <a:pt x="945514" y="19367"/>
                  </a:moveTo>
                  <a:lnTo>
                    <a:pt x="883920" y="19367"/>
                  </a:lnTo>
                  <a:lnTo>
                    <a:pt x="894079" y="19685"/>
                  </a:lnTo>
                  <a:lnTo>
                    <a:pt x="902652" y="21272"/>
                  </a:lnTo>
                  <a:lnTo>
                    <a:pt x="910907" y="23177"/>
                  </a:lnTo>
                  <a:lnTo>
                    <a:pt x="950595" y="23177"/>
                  </a:lnTo>
                  <a:lnTo>
                    <a:pt x="945514" y="19367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16795" y="3286760"/>
              <a:ext cx="1060767" cy="82994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963785" y="3320415"/>
              <a:ext cx="972185" cy="729615"/>
            </a:xfrm>
            <a:custGeom>
              <a:avLst/>
              <a:gdLst/>
              <a:ahLst/>
              <a:cxnLst/>
              <a:rect l="l" t="t" r="r" b="b"/>
              <a:pathLst>
                <a:path w="972184" h="729614">
                  <a:moveTo>
                    <a:pt x="874712" y="0"/>
                  </a:moveTo>
                  <a:lnTo>
                    <a:pt x="97155" y="0"/>
                  </a:lnTo>
                  <a:lnTo>
                    <a:pt x="59372" y="7620"/>
                  </a:lnTo>
                  <a:lnTo>
                    <a:pt x="28575" y="28575"/>
                  </a:lnTo>
                  <a:lnTo>
                    <a:pt x="7620" y="59372"/>
                  </a:lnTo>
                  <a:lnTo>
                    <a:pt x="0" y="97155"/>
                  </a:lnTo>
                  <a:lnTo>
                    <a:pt x="0" y="632142"/>
                  </a:lnTo>
                  <a:lnTo>
                    <a:pt x="7620" y="669925"/>
                  </a:lnTo>
                  <a:lnTo>
                    <a:pt x="28575" y="701040"/>
                  </a:lnTo>
                  <a:lnTo>
                    <a:pt x="59372" y="721995"/>
                  </a:lnTo>
                  <a:lnTo>
                    <a:pt x="97155" y="729615"/>
                  </a:lnTo>
                  <a:lnTo>
                    <a:pt x="874712" y="729615"/>
                  </a:lnTo>
                  <a:lnTo>
                    <a:pt x="912495" y="721995"/>
                  </a:lnTo>
                  <a:lnTo>
                    <a:pt x="943292" y="701040"/>
                  </a:lnTo>
                  <a:lnTo>
                    <a:pt x="964247" y="669925"/>
                  </a:lnTo>
                  <a:lnTo>
                    <a:pt x="971867" y="632142"/>
                  </a:lnTo>
                  <a:lnTo>
                    <a:pt x="971867" y="97155"/>
                  </a:lnTo>
                  <a:lnTo>
                    <a:pt x="964247" y="59372"/>
                  </a:lnTo>
                  <a:lnTo>
                    <a:pt x="943292" y="28575"/>
                  </a:lnTo>
                  <a:lnTo>
                    <a:pt x="912495" y="7620"/>
                  </a:lnTo>
                  <a:lnTo>
                    <a:pt x="87471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54260" y="3310890"/>
              <a:ext cx="991235" cy="748665"/>
            </a:xfrm>
            <a:custGeom>
              <a:avLst/>
              <a:gdLst/>
              <a:ahLst/>
              <a:cxnLst/>
              <a:rect l="l" t="t" r="r" b="b"/>
              <a:pathLst>
                <a:path w="991234" h="748664">
                  <a:moveTo>
                    <a:pt x="884555" y="0"/>
                  </a:moveTo>
                  <a:lnTo>
                    <a:pt x="106680" y="0"/>
                  </a:lnTo>
                  <a:lnTo>
                    <a:pt x="95885" y="635"/>
                  </a:lnTo>
                  <a:lnTo>
                    <a:pt x="55880" y="13017"/>
                  </a:lnTo>
                  <a:lnTo>
                    <a:pt x="24447" y="39052"/>
                  </a:lnTo>
                  <a:lnTo>
                    <a:pt x="4762" y="74930"/>
                  </a:lnTo>
                  <a:lnTo>
                    <a:pt x="0" y="106680"/>
                  </a:lnTo>
                  <a:lnTo>
                    <a:pt x="0" y="641985"/>
                  </a:lnTo>
                  <a:lnTo>
                    <a:pt x="317" y="650240"/>
                  </a:lnTo>
                  <a:lnTo>
                    <a:pt x="635" y="650875"/>
                  </a:lnTo>
                  <a:lnTo>
                    <a:pt x="635" y="652780"/>
                  </a:lnTo>
                  <a:lnTo>
                    <a:pt x="2222" y="663575"/>
                  </a:lnTo>
                  <a:lnTo>
                    <a:pt x="4762" y="673735"/>
                  </a:lnTo>
                  <a:lnTo>
                    <a:pt x="8255" y="683260"/>
                  </a:lnTo>
                  <a:lnTo>
                    <a:pt x="8255" y="683577"/>
                  </a:lnTo>
                  <a:lnTo>
                    <a:pt x="31432" y="717550"/>
                  </a:lnTo>
                  <a:lnTo>
                    <a:pt x="65087" y="740410"/>
                  </a:lnTo>
                  <a:lnTo>
                    <a:pt x="106680" y="748665"/>
                  </a:lnTo>
                  <a:lnTo>
                    <a:pt x="884555" y="748665"/>
                  </a:lnTo>
                  <a:lnTo>
                    <a:pt x="925830" y="740410"/>
                  </a:lnTo>
                  <a:lnTo>
                    <a:pt x="945515" y="729615"/>
                  </a:lnTo>
                  <a:lnTo>
                    <a:pt x="107315" y="729615"/>
                  </a:lnTo>
                  <a:lnTo>
                    <a:pt x="99060" y="728980"/>
                  </a:lnTo>
                  <a:lnTo>
                    <a:pt x="98425" y="728980"/>
                  </a:lnTo>
                  <a:lnTo>
                    <a:pt x="89852" y="727710"/>
                  </a:lnTo>
                  <a:lnTo>
                    <a:pt x="89535" y="727710"/>
                  </a:lnTo>
                  <a:lnTo>
                    <a:pt x="81597" y="725805"/>
                  </a:lnTo>
                  <a:lnTo>
                    <a:pt x="81280" y="725805"/>
                  </a:lnTo>
                  <a:lnTo>
                    <a:pt x="80482" y="725539"/>
                  </a:lnTo>
                  <a:lnTo>
                    <a:pt x="73342" y="722947"/>
                  </a:lnTo>
                  <a:lnTo>
                    <a:pt x="65087" y="718820"/>
                  </a:lnTo>
                  <a:lnTo>
                    <a:pt x="64770" y="718820"/>
                  </a:lnTo>
                  <a:lnTo>
                    <a:pt x="62865" y="717550"/>
                  </a:lnTo>
                  <a:lnTo>
                    <a:pt x="57467" y="714375"/>
                  </a:lnTo>
                  <a:lnTo>
                    <a:pt x="51752" y="709930"/>
                  </a:lnTo>
                  <a:lnTo>
                    <a:pt x="50800" y="709295"/>
                  </a:lnTo>
                  <a:lnTo>
                    <a:pt x="51054" y="709295"/>
                  </a:lnTo>
                  <a:lnTo>
                    <a:pt x="44767" y="703580"/>
                  </a:lnTo>
                  <a:lnTo>
                    <a:pt x="42862" y="701675"/>
                  </a:lnTo>
                  <a:lnTo>
                    <a:pt x="39052" y="697230"/>
                  </a:lnTo>
                  <a:lnTo>
                    <a:pt x="35877" y="692785"/>
                  </a:lnTo>
                  <a:lnTo>
                    <a:pt x="33972" y="690562"/>
                  </a:lnTo>
                  <a:lnTo>
                    <a:pt x="29527" y="683260"/>
                  </a:lnTo>
                  <a:lnTo>
                    <a:pt x="20002" y="651192"/>
                  </a:lnTo>
                  <a:lnTo>
                    <a:pt x="19685" y="650875"/>
                  </a:lnTo>
                  <a:lnTo>
                    <a:pt x="19685" y="650240"/>
                  </a:lnTo>
                  <a:lnTo>
                    <a:pt x="19367" y="641985"/>
                  </a:lnTo>
                  <a:lnTo>
                    <a:pt x="19367" y="106680"/>
                  </a:lnTo>
                  <a:lnTo>
                    <a:pt x="19685" y="98425"/>
                  </a:lnTo>
                  <a:lnTo>
                    <a:pt x="19685" y="97472"/>
                  </a:lnTo>
                  <a:lnTo>
                    <a:pt x="20002" y="95885"/>
                  </a:lnTo>
                  <a:lnTo>
                    <a:pt x="20955" y="89535"/>
                  </a:lnTo>
                  <a:lnTo>
                    <a:pt x="20955" y="89217"/>
                  </a:lnTo>
                  <a:lnTo>
                    <a:pt x="21272" y="88582"/>
                  </a:lnTo>
                  <a:lnTo>
                    <a:pt x="22225" y="85407"/>
                  </a:lnTo>
                  <a:lnTo>
                    <a:pt x="23495" y="80327"/>
                  </a:lnTo>
                  <a:lnTo>
                    <a:pt x="26035" y="73025"/>
                  </a:lnTo>
                  <a:lnTo>
                    <a:pt x="29527" y="65405"/>
                  </a:lnTo>
                  <a:lnTo>
                    <a:pt x="29845" y="65405"/>
                  </a:lnTo>
                  <a:lnTo>
                    <a:pt x="30162" y="64770"/>
                  </a:lnTo>
                  <a:lnTo>
                    <a:pt x="58420" y="33972"/>
                  </a:lnTo>
                  <a:lnTo>
                    <a:pt x="62865" y="31432"/>
                  </a:lnTo>
                  <a:lnTo>
                    <a:pt x="65405" y="29527"/>
                  </a:lnTo>
                  <a:lnTo>
                    <a:pt x="72390" y="26352"/>
                  </a:lnTo>
                  <a:lnTo>
                    <a:pt x="73025" y="26035"/>
                  </a:lnTo>
                  <a:lnTo>
                    <a:pt x="73215" y="26035"/>
                  </a:lnTo>
                  <a:lnTo>
                    <a:pt x="80645" y="23177"/>
                  </a:lnTo>
                  <a:lnTo>
                    <a:pt x="80327" y="23177"/>
                  </a:lnTo>
                  <a:lnTo>
                    <a:pt x="88582" y="21272"/>
                  </a:lnTo>
                  <a:lnTo>
                    <a:pt x="98425" y="19685"/>
                  </a:lnTo>
                  <a:lnTo>
                    <a:pt x="100647" y="19685"/>
                  </a:lnTo>
                  <a:lnTo>
                    <a:pt x="107315" y="19367"/>
                  </a:lnTo>
                  <a:lnTo>
                    <a:pt x="945515" y="19367"/>
                  </a:lnTo>
                  <a:lnTo>
                    <a:pt x="943927" y="18097"/>
                  </a:lnTo>
                  <a:lnTo>
                    <a:pt x="905827" y="2222"/>
                  </a:lnTo>
                  <a:lnTo>
                    <a:pt x="895350" y="635"/>
                  </a:lnTo>
                  <a:lnTo>
                    <a:pt x="884555" y="0"/>
                  </a:lnTo>
                  <a:close/>
                </a:path>
                <a:path w="991234" h="748664">
                  <a:moveTo>
                    <a:pt x="910693" y="725539"/>
                  </a:moveTo>
                  <a:lnTo>
                    <a:pt x="901700" y="727710"/>
                  </a:lnTo>
                  <a:lnTo>
                    <a:pt x="901382" y="727710"/>
                  </a:lnTo>
                  <a:lnTo>
                    <a:pt x="892810" y="728980"/>
                  </a:lnTo>
                  <a:lnTo>
                    <a:pt x="892175" y="728980"/>
                  </a:lnTo>
                  <a:lnTo>
                    <a:pt x="883920" y="729615"/>
                  </a:lnTo>
                  <a:lnTo>
                    <a:pt x="945515" y="729615"/>
                  </a:lnTo>
                  <a:lnTo>
                    <a:pt x="950595" y="725805"/>
                  </a:lnTo>
                  <a:lnTo>
                    <a:pt x="909955" y="725805"/>
                  </a:lnTo>
                  <a:lnTo>
                    <a:pt x="910693" y="725539"/>
                  </a:lnTo>
                  <a:close/>
                </a:path>
                <a:path w="991234" h="748664">
                  <a:moveTo>
                    <a:pt x="80558" y="725545"/>
                  </a:moveTo>
                  <a:lnTo>
                    <a:pt x="81280" y="725805"/>
                  </a:lnTo>
                  <a:lnTo>
                    <a:pt x="81597" y="725805"/>
                  </a:lnTo>
                  <a:lnTo>
                    <a:pt x="80558" y="725545"/>
                  </a:lnTo>
                  <a:close/>
                </a:path>
                <a:path w="991234" h="748664">
                  <a:moveTo>
                    <a:pt x="950991" y="725487"/>
                  </a:moveTo>
                  <a:lnTo>
                    <a:pt x="910907" y="725487"/>
                  </a:lnTo>
                  <a:lnTo>
                    <a:pt x="909955" y="725805"/>
                  </a:lnTo>
                  <a:lnTo>
                    <a:pt x="950595" y="725805"/>
                  </a:lnTo>
                  <a:lnTo>
                    <a:pt x="950991" y="725487"/>
                  </a:lnTo>
                  <a:close/>
                </a:path>
                <a:path w="991234" h="748664">
                  <a:moveTo>
                    <a:pt x="80398" y="725487"/>
                  </a:moveTo>
                  <a:lnTo>
                    <a:pt x="80558" y="725545"/>
                  </a:lnTo>
                  <a:lnTo>
                    <a:pt x="80398" y="725487"/>
                  </a:lnTo>
                  <a:close/>
                </a:path>
                <a:path w="991234" h="748664">
                  <a:moveTo>
                    <a:pt x="954087" y="722947"/>
                  </a:moveTo>
                  <a:lnTo>
                    <a:pt x="917892" y="722947"/>
                  </a:lnTo>
                  <a:lnTo>
                    <a:pt x="910693" y="725539"/>
                  </a:lnTo>
                  <a:lnTo>
                    <a:pt x="910907" y="725487"/>
                  </a:lnTo>
                  <a:lnTo>
                    <a:pt x="950991" y="725487"/>
                  </a:lnTo>
                  <a:lnTo>
                    <a:pt x="952182" y="724535"/>
                  </a:lnTo>
                  <a:lnTo>
                    <a:pt x="954087" y="722947"/>
                  </a:lnTo>
                  <a:close/>
                </a:path>
                <a:path w="991234" h="748664">
                  <a:moveTo>
                    <a:pt x="918845" y="722630"/>
                  </a:moveTo>
                  <a:lnTo>
                    <a:pt x="918527" y="722630"/>
                  </a:lnTo>
                  <a:lnTo>
                    <a:pt x="918210" y="722947"/>
                  </a:lnTo>
                  <a:lnTo>
                    <a:pt x="918845" y="722630"/>
                  </a:lnTo>
                  <a:close/>
                </a:path>
                <a:path w="991234" h="748664">
                  <a:moveTo>
                    <a:pt x="966787" y="709930"/>
                  </a:moveTo>
                  <a:lnTo>
                    <a:pt x="939482" y="709930"/>
                  </a:lnTo>
                  <a:lnTo>
                    <a:pt x="932815" y="714692"/>
                  </a:lnTo>
                  <a:lnTo>
                    <a:pt x="928370" y="717550"/>
                  </a:lnTo>
                  <a:lnTo>
                    <a:pt x="926465" y="718820"/>
                  </a:lnTo>
                  <a:lnTo>
                    <a:pt x="918845" y="722630"/>
                  </a:lnTo>
                  <a:lnTo>
                    <a:pt x="954405" y="722630"/>
                  </a:lnTo>
                  <a:lnTo>
                    <a:pt x="959802" y="717550"/>
                  </a:lnTo>
                  <a:lnTo>
                    <a:pt x="962342" y="714692"/>
                  </a:lnTo>
                  <a:lnTo>
                    <a:pt x="962660" y="714692"/>
                  </a:lnTo>
                  <a:lnTo>
                    <a:pt x="966787" y="709930"/>
                  </a:lnTo>
                  <a:close/>
                </a:path>
                <a:path w="991234" h="748664">
                  <a:moveTo>
                    <a:pt x="51054" y="709295"/>
                  </a:moveTo>
                  <a:lnTo>
                    <a:pt x="50800" y="709295"/>
                  </a:lnTo>
                  <a:lnTo>
                    <a:pt x="51752" y="709930"/>
                  </a:lnTo>
                  <a:lnTo>
                    <a:pt x="51054" y="709295"/>
                  </a:lnTo>
                  <a:close/>
                </a:path>
                <a:path w="991234" h="748664">
                  <a:moveTo>
                    <a:pt x="954405" y="26352"/>
                  </a:moveTo>
                  <a:lnTo>
                    <a:pt x="918845" y="26352"/>
                  </a:lnTo>
                  <a:lnTo>
                    <a:pt x="925830" y="29527"/>
                  </a:lnTo>
                  <a:lnTo>
                    <a:pt x="928370" y="31432"/>
                  </a:lnTo>
                  <a:lnTo>
                    <a:pt x="956627" y="57785"/>
                  </a:lnTo>
                  <a:lnTo>
                    <a:pt x="957580" y="58737"/>
                  </a:lnTo>
                  <a:lnTo>
                    <a:pt x="961390" y="65405"/>
                  </a:lnTo>
                  <a:lnTo>
                    <a:pt x="964882" y="72389"/>
                  </a:lnTo>
                  <a:lnTo>
                    <a:pt x="967740" y="80327"/>
                  </a:lnTo>
                  <a:lnTo>
                    <a:pt x="969010" y="85407"/>
                  </a:lnTo>
                  <a:lnTo>
                    <a:pt x="969962" y="88582"/>
                  </a:lnTo>
                  <a:lnTo>
                    <a:pt x="971232" y="95885"/>
                  </a:lnTo>
                  <a:lnTo>
                    <a:pt x="971550" y="97472"/>
                  </a:lnTo>
                  <a:lnTo>
                    <a:pt x="971867" y="106680"/>
                  </a:lnTo>
                  <a:lnTo>
                    <a:pt x="971867" y="641985"/>
                  </a:lnTo>
                  <a:lnTo>
                    <a:pt x="961390" y="683260"/>
                  </a:lnTo>
                  <a:lnTo>
                    <a:pt x="939482" y="709930"/>
                  </a:lnTo>
                  <a:lnTo>
                    <a:pt x="940435" y="709295"/>
                  </a:lnTo>
                  <a:lnTo>
                    <a:pt x="967105" y="709295"/>
                  </a:lnTo>
                  <a:lnTo>
                    <a:pt x="972820" y="701675"/>
                  </a:lnTo>
                  <a:lnTo>
                    <a:pt x="989012" y="663575"/>
                  </a:lnTo>
                  <a:lnTo>
                    <a:pt x="991235" y="641985"/>
                  </a:lnTo>
                  <a:lnTo>
                    <a:pt x="991235" y="106680"/>
                  </a:lnTo>
                  <a:lnTo>
                    <a:pt x="990600" y="98425"/>
                  </a:lnTo>
                  <a:lnTo>
                    <a:pt x="990600" y="95885"/>
                  </a:lnTo>
                  <a:lnTo>
                    <a:pt x="978217" y="55880"/>
                  </a:lnTo>
                  <a:lnTo>
                    <a:pt x="954405" y="26352"/>
                  </a:lnTo>
                  <a:close/>
                </a:path>
                <a:path w="991234" h="748664">
                  <a:moveTo>
                    <a:pt x="73215" y="26035"/>
                  </a:moveTo>
                  <a:lnTo>
                    <a:pt x="73025" y="26035"/>
                  </a:lnTo>
                  <a:lnTo>
                    <a:pt x="72390" y="26352"/>
                  </a:lnTo>
                  <a:lnTo>
                    <a:pt x="73215" y="26035"/>
                  </a:lnTo>
                  <a:close/>
                </a:path>
                <a:path w="991234" h="748664">
                  <a:moveTo>
                    <a:pt x="950912" y="23177"/>
                  </a:moveTo>
                  <a:lnTo>
                    <a:pt x="910590" y="23177"/>
                  </a:lnTo>
                  <a:lnTo>
                    <a:pt x="918845" y="26352"/>
                  </a:lnTo>
                  <a:lnTo>
                    <a:pt x="918210" y="26035"/>
                  </a:lnTo>
                  <a:lnTo>
                    <a:pt x="954087" y="26035"/>
                  </a:lnTo>
                  <a:lnTo>
                    <a:pt x="952182" y="24447"/>
                  </a:lnTo>
                  <a:lnTo>
                    <a:pt x="950912" y="23177"/>
                  </a:lnTo>
                  <a:close/>
                </a:path>
                <a:path w="991234" h="748664">
                  <a:moveTo>
                    <a:pt x="945515" y="19367"/>
                  </a:moveTo>
                  <a:lnTo>
                    <a:pt x="883920" y="19367"/>
                  </a:lnTo>
                  <a:lnTo>
                    <a:pt x="893762" y="19685"/>
                  </a:lnTo>
                  <a:lnTo>
                    <a:pt x="892810" y="19685"/>
                  </a:lnTo>
                  <a:lnTo>
                    <a:pt x="902652" y="21272"/>
                  </a:lnTo>
                  <a:lnTo>
                    <a:pt x="910907" y="23177"/>
                  </a:lnTo>
                  <a:lnTo>
                    <a:pt x="950595" y="23177"/>
                  </a:lnTo>
                  <a:lnTo>
                    <a:pt x="946150" y="19685"/>
                  </a:lnTo>
                  <a:lnTo>
                    <a:pt x="945515" y="19367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77162" y="4049712"/>
              <a:ext cx="737870" cy="972819"/>
            </a:xfrm>
            <a:custGeom>
              <a:avLst/>
              <a:gdLst/>
              <a:ahLst/>
              <a:cxnLst/>
              <a:rect l="l" t="t" r="r" b="b"/>
              <a:pathLst>
                <a:path w="737870" h="972820">
                  <a:moveTo>
                    <a:pt x="0" y="0"/>
                  </a:moveTo>
                  <a:lnTo>
                    <a:pt x="0" y="972502"/>
                  </a:lnTo>
                  <a:lnTo>
                    <a:pt x="737870" y="972502"/>
                  </a:lnTo>
                </a:path>
              </a:pathLst>
            </a:custGeom>
            <a:ln w="190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04872" y="4981574"/>
              <a:ext cx="122555" cy="81915"/>
            </a:xfrm>
            <a:custGeom>
              <a:avLst/>
              <a:gdLst/>
              <a:ahLst/>
              <a:cxnLst/>
              <a:rect l="l" t="t" r="r" b="b"/>
              <a:pathLst>
                <a:path w="122554" h="81914">
                  <a:moveTo>
                    <a:pt x="0" y="0"/>
                  </a:moveTo>
                  <a:lnTo>
                    <a:pt x="0" y="81914"/>
                  </a:lnTo>
                  <a:lnTo>
                    <a:pt x="122555" y="409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711689" y="4049712"/>
              <a:ext cx="737870" cy="790575"/>
            </a:xfrm>
            <a:custGeom>
              <a:avLst/>
              <a:gdLst/>
              <a:ahLst/>
              <a:cxnLst/>
              <a:rect l="l" t="t" r="r" b="b"/>
              <a:pathLst>
                <a:path w="737870" h="790575">
                  <a:moveTo>
                    <a:pt x="737869" y="0"/>
                  </a:moveTo>
                  <a:lnTo>
                    <a:pt x="737869" y="790257"/>
                  </a:lnTo>
                  <a:lnTo>
                    <a:pt x="0" y="790257"/>
                  </a:lnTo>
                </a:path>
              </a:pathLst>
            </a:custGeom>
            <a:ln w="190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99295" y="4799329"/>
              <a:ext cx="122555" cy="81915"/>
            </a:xfrm>
            <a:custGeom>
              <a:avLst/>
              <a:gdLst/>
              <a:ahLst/>
              <a:cxnLst/>
              <a:rect l="l" t="t" r="r" b="b"/>
              <a:pathLst>
                <a:path w="122554" h="81914">
                  <a:moveTo>
                    <a:pt x="122554" y="0"/>
                  </a:moveTo>
                  <a:lnTo>
                    <a:pt x="0" y="40957"/>
                  </a:lnTo>
                  <a:lnTo>
                    <a:pt x="122554" y="81915"/>
                  </a:lnTo>
                  <a:lnTo>
                    <a:pt x="1225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84539" y="2834005"/>
              <a:ext cx="243204" cy="1823720"/>
            </a:xfrm>
            <a:custGeom>
              <a:avLst/>
              <a:gdLst/>
              <a:ahLst/>
              <a:cxnLst/>
              <a:rect l="l" t="t" r="r" b="b"/>
              <a:pathLst>
                <a:path w="243204" h="1823720">
                  <a:moveTo>
                    <a:pt x="242887" y="0"/>
                  </a:moveTo>
                  <a:lnTo>
                    <a:pt x="0" y="0"/>
                  </a:lnTo>
                  <a:lnTo>
                    <a:pt x="0" y="1823720"/>
                  </a:lnTo>
                  <a:lnTo>
                    <a:pt x="171450" y="1823720"/>
                  </a:lnTo>
                </a:path>
              </a:pathLst>
            </a:custGeom>
            <a:ln w="190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49832" y="3451224"/>
              <a:ext cx="3185160" cy="1247775"/>
            </a:xfrm>
            <a:custGeom>
              <a:avLst/>
              <a:gdLst/>
              <a:ahLst/>
              <a:cxnLst/>
              <a:rect l="l" t="t" r="r" b="b"/>
              <a:pathLst>
                <a:path w="3185159" h="1247775">
                  <a:moveTo>
                    <a:pt x="183832" y="431482"/>
                  </a:moveTo>
                  <a:lnTo>
                    <a:pt x="0" y="431482"/>
                  </a:lnTo>
                  <a:lnTo>
                    <a:pt x="0" y="469582"/>
                  </a:lnTo>
                  <a:lnTo>
                    <a:pt x="183832" y="469582"/>
                  </a:lnTo>
                  <a:lnTo>
                    <a:pt x="183832" y="431482"/>
                  </a:lnTo>
                  <a:close/>
                </a:path>
                <a:path w="3185159" h="1247775">
                  <a:moveTo>
                    <a:pt x="247332" y="431482"/>
                  </a:moveTo>
                  <a:lnTo>
                    <a:pt x="209232" y="431482"/>
                  </a:lnTo>
                  <a:lnTo>
                    <a:pt x="209232" y="469582"/>
                  </a:lnTo>
                  <a:lnTo>
                    <a:pt x="247332" y="469582"/>
                  </a:lnTo>
                  <a:lnTo>
                    <a:pt x="247332" y="431482"/>
                  </a:lnTo>
                  <a:close/>
                </a:path>
                <a:path w="3185159" h="1247775">
                  <a:moveTo>
                    <a:pt x="247332" y="355282"/>
                  </a:moveTo>
                  <a:lnTo>
                    <a:pt x="209232" y="355282"/>
                  </a:lnTo>
                  <a:lnTo>
                    <a:pt x="209232" y="406082"/>
                  </a:lnTo>
                  <a:lnTo>
                    <a:pt x="247332" y="406082"/>
                  </a:lnTo>
                  <a:lnTo>
                    <a:pt x="247332" y="355282"/>
                  </a:lnTo>
                  <a:close/>
                </a:path>
                <a:path w="3185159" h="1247775">
                  <a:moveTo>
                    <a:pt x="101600" y="254000"/>
                  </a:moveTo>
                  <a:lnTo>
                    <a:pt x="47942" y="254000"/>
                  </a:lnTo>
                  <a:lnTo>
                    <a:pt x="39370" y="255587"/>
                  </a:lnTo>
                  <a:lnTo>
                    <a:pt x="32067" y="260667"/>
                  </a:lnTo>
                  <a:lnTo>
                    <a:pt x="27304" y="267652"/>
                  </a:lnTo>
                  <a:lnTo>
                    <a:pt x="25400" y="276542"/>
                  </a:lnTo>
                  <a:lnTo>
                    <a:pt x="25400" y="332739"/>
                  </a:lnTo>
                  <a:lnTo>
                    <a:pt x="27304" y="341630"/>
                  </a:lnTo>
                  <a:lnTo>
                    <a:pt x="32067" y="348614"/>
                  </a:lnTo>
                  <a:lnTo>
                    <a:pt x="39370" y="353694"/>
                  </a:lnTo>
                  <a:lnTo>
                    <a:pt x="47942" y="355282"/>
                  </a:lnTo>
                  <a:lnTo>
                    <a:pt x="408622" y="355282"/>
                  </a:lnTo>
                  <a:lnTo>
                    <a:pt x="417512" y="353694"/>
                  </a:lnTo>
                  <a:lnTo>
                    <a:pt x="424497" y="348614"/>
                  </a:lnTo>
                  <a:lnTo>
                    <a:pt x="429577" y="341630"/>
                  </a:lnTo>
                  <a:lnTo>
                    <a:pt x="431164" y="332739"/>
                  </a:lnTo>
                  <a:lnTo>
                    <a:pt x="431164" y="317182"/>
                  </a:lnTo>
                  <a:lnTo>
                    <a:pt x="81914" y="317182"/>
                  </a:lnTo>
                  <a:lnTo>
                    <a:pt x="76200" y="311785"/>
                  </a:lnTo>
                  <a:lnTo>
                    <a:pt x="76200" y="297497"/>
                  </a:lnTo>
                  <a:lnTo>
                    <a:pt x="81914" y="292100"/>
                  </a:lnTo>
                  <a:lnTo>
                    <a:pt x="101600" y="292100"/>
                  </a:lnTo>
                  <a:lnTo>
                    <a:pt x="101600" y="254000"/>
                  </a:lnTo>
                  <a:close/>
                </a:path>
                <a:path w="3185159" h="1247775">
                  <a:moveTo>
                    <a:pt x="164782" y="254000"/>
                  </a:moveTo>
                  <a:lnTo>
                    <a:pt x="101600" y="254000"/>
                  </a:lnTo>
                  <a:lnTo>
                    <a:pt x="101600" y="311785"/>
                  </a:lnTo>
                  <a:lnTo>
                    <a:pt x="95884" y="317182"/>
                  </a:lnTo>
                  <a:lnTo>
                    <a:pt x="145097" y="317182"/>
                  </a:lnTo>
                  <a:lnTo>
                    <a:pt x="139382" y="311785"/>
                  </a:lnTo>
                  <a:lnTo>
                    <a:pt x="139382" y="297497"/>
                  </a:lnTo>
                  <a:lnTo>
                    <a:pt x="145097" y="292100"/>
                  </a:lnTo>
                  <a:lnTo>
                    <a:pt x="164782" y="292100"/>
                  </a:lnTo>
                  <a:lnTo>
                    <a:pt x="164782" y="254000"/>
                  </a:lnTo>
                  <a:close/>
                </a:path>
                <a:path w="3185159" h="1247775">
                  <a:moveTo>
                    <a:pt x="228282" y="254000"/>
                  </a:moveTo>
                  <a:lnTo>
                    <a:pt x="164782" y="254000"/>
                  </a:lnTo>
                  <a:lnTo>
                    <a:pt x="164782" y="311785"/>
                  </a:lnTo>
                  <a:lnTo>
                    <a:pt x="159067" y="317182"/>
                  </a:lnTo>
                  <a:lnTo>
                    <a:pt x="208597" y="317182"/>
                  </a:lnTo>
                  <a:lnTo>
                    <a:pt x="202882" y="311785"/>
                  </a:lnTo>
                  <a:lnTo>
                    <a:pt x="202882" y="297497"/>
                  </a:lnTo>
                  <a:lnTo>
                    <a:pt x="208597" y="292100"/>
                  </a:lnTo>
                  <a:lnTo>
                    <a:pt x="228282" y="292100"/>
                  </a:lnTo>
                  <a:lnTo>
                    <a:pt x="228282" y="254000"/>
                  </a:lnTo>
                  <a:close/>
                </a:path>
                <a:path w="3185159" h="1247775">
                  <a:moveTo>
                    <a:pt x="408622" y="254000"/>
                  </a:moveTo>
                  <a:lnTo>
                    <a:pt x="228282" y="254000"/>
                  </a:lnTo>
                  <a:lnTo>
                    <a:pt x="228282" y="311785"/>
                  </a:lnTo>
                  <a:lnTo>
                    <a:pt x="222567" y="317182"/>
                  </a:lnTo>
                  <a:lnTo>
                    <a:pt x="431164" y="317182"/>
                  </a:lnTo>
                  <a:lnTo>
                    <a:pt x="431164" y="276542"/>
                  </a:lnTo>
                  <a:lnTo>
                    <a:pt x="429577" y="267652"/>
                  </a:lnTo>
                  <a:lnTo>
                    <a:pt x="424497" y="260667"/>
                  </a:lnTo>
                  <a:lnTo>
                    <a:pt x="417512" y="255587"/>
                  </a:lnTo>
                  <a:lnTo>
                    <a:pt x="408622" y="254000"/>
                  </a:lnTo>
                  <a:close/>
                </a:path>
                <a:path w="3185159" h="1247775">
                  <a:moveTo>
                    <a:pt x="101600" y="292100"/>
                  </a:moveTo>
                  <a:lnTo>
                    <a:pt x="95884" y="292100"/>
                  </a:lnTo>
                  <a:lnTo>
                    <a:pt x="101600" y="297497"/>
                  </a:lnTo>
                  <a:lnTo>
                    <a:pt x="101600" y="292100"/>
                  </a:lnTo>
                  <a:close/>
                </a:path>
                <a:path w="3185159" h="1247775">
                  <a:moveTo>
                    <a:pt x="164782" y="292100"/>
                  </a:moveTo>
                  <a:lnTo>
                    <a:pt x="159067" y="292100"/>
                  </a:lnTo>
                  <a:lnTo>
                    <a:pt x="164782" y="297497"/>
                  </a:lnTo>
                  <a:lnTo>
                    <a:pt x="164782" y="292100"/>
                  </a:lnTo>
                  <a:close/>
                </a:path>
                <a:path w="3185159" h="1247775">
                  <a:moveTo>
                    <a:pt x="228282" y="292100"/>
                  </a:moveTo>
                  <a:lnTo>
                    <a:pt x="222567" y="292100"/>
                  </a:lnTo>
                  <a:lnTo>
                    <a:pt x="228282" y="297497"/>
                  </a:lnTo>
                  <a:lnTo>
                    <a:pt x="228282" y="292100"/>
                  </a:lnTo>
                  <a:close/>
                </a:path>
                <a:path w="3185159" h="1247775">
                  <a:moveTo>
                    <a:pt x="101600" y="127000"/>
                  </a:moveTo>
                  <a:lnTo>
                    <a:pt x="47942" y="127000"/>
                  </a:lnTo>
                  <a:lnTo>
                    <a:pt x="39370" y="128587"/>
                  </a:lnTo>
                  <a:lnTo>
                    <a:pt x="32067" y="133667"/>
                  </a:lnTo>
                  <a:lnTo>
                    <a:pt x="27304" y="140652"/>
                  </a:lnTo>
                  <a:lnTo>
                    <a:pt x="25400" y="149542"/>
                  </a:lnTo>
                  <a:lnTo>
                    <a:pt x="25400" y="205739"/>
                  </a:lnTo>
                  <a:lnTo>
                    <a:pt x="27304" y="214630"/>
                  </a:lnTo>
                  <a:lnTo>
                    <a:pt x="32067" y="221932"/>
                  </a:lnTo>
                  <a:lnTo>
                    <a:pt x="39370" y="226694"/>
                  </a:lnTo>
                  <a:lnTo>
                    <a:pt x="47942" y="228600"/>
                  </a:lnTo>
                  <a:lnTo>
                    <a:pt x="408622" y="228600"/>
                  </a:lnTo>
                  <a:lnTo>
                    <a:pt x="417512" y="226694"/>
                  </a:lnTo>
                  <a:lnTo>
                    <a:pt x="424497" y="221932"/>
                  </a:lnTo>
                  <a:lnTo>
                    <a:pt x="429577" y="214630"/>
                  </a:lnTo>
                  <a:lnTo>
                    <a:pt x="431164" y="205739"/>
                  </a:lnTo>
                  <a:lnTo>
                    <a:pt x="431164" y="190500"/>
                  </a:lnTo>
                  <a:lnTo>
                    <a:pt x="81914" y="190500"/>
                  </a:lnTo>
                  <a:lnTo>
                    <a:pt x="76200" y="184785"/>
                  </a:lnTo>
                  <a:lnTo>
                    <a:pt x="76200" y="170814"/>
                  </a:lnTo>
                  <a:lnTo>
                    <a:pt x="81914" y="165100"/>
                  </a:lnTo>
                  <a:lnTo>
                    <a:pt x="101600" y="165100"/>
                  </a:lnTo>
                  <a:lnTo>
                    <a:pt x="101600" y="127000"/>
                  </a:lnTo>
                  <a:close/>
                </a:path>
                <a:path w="3185159" h="1247775">
                  <a:moveTo>
                    <a:pt x="164782" y="127000"/>
                  </a:moveTo>
                  <a:lnTo>
                    <a:pt x="101600" y="127000"/>
                  </a:lnTo>
                  <a:lnTo>
                    <a:pt x="101600" y="184785"/>
                  </a:lnTo>
                  <a:lnTo>
                    <a:pt x="95884" y="190500"/>
                  </a:lnTo>
                  <a:lnTo>
                    <a:pt x="145097" y="190500"/>
                  </a:lnTo>
                  <a:lnTo>
                    <a:pt x="139382" y="184785"/>
                  </a:lnTo>
                  <a:lnTo>
                    <a:pt x="139382" y="170814"/>
                  </a:lnTo>
                  <a:lnTo>
                    <a:pt x="145097" y="165100"/>
                  </a:lnTo>
                  <a:lnTo>
                    <a:pt x="164782" y="165100"/>
                  </a:lnTo>
                  <a:lnTo>
                    <a:pt x="164782" y="127000"/>
                  </a:lnTo>
                  <a:close/>
                </a:path>
                <a:path w="3185159" h="1247775">
                  <a:moveTo>
                    <a:pt x="228282" y="127000"/>
                  </a:moveTo>
                  <a:lnTo>
                    <a:pt x="164782" y="127000"/>
                  </a:lnTo>
                  <a:lnTo>
                    <a:pt x="164782" y="184785"/>
                  </a:lnTo>
                  <a:lnTo>
                    <a:pt x="159067" y="190500"/>
                  </a:lnTo>
                  <a:lnTo>
                    <a:pt x="208597" y="190500"/>
                  </a:lnTo>
                  <a:lnTo>
                    <a:pt x="202882" y="184785"/>
                  </a:lnTo>
                  <a:lnTo>
                    <a:pt x="202882" y="170814"/>
                  </a:lnTo>
                  <a:lnTo>
                    <a:pt x="208597" y="165100"/>
                  </a:lnTo>
                  <a:lnTo>
                    <a:pt x="228282" y="165100"/>
                  </a:lnTo>
                  <a:lnTo>
                    <a:pt x="228282" y="127000"/>
                  </a:lnTo>
                  <a:close/>
                </a:path>
                <a:path w="3185159" h="1247775">
                  <a:moveTo>
                    <a:pt x="408622" y="127000"/>
                  </a:moveTo>
                  <a:lnTo>
                    <a:pt x="228282" y="127000"/>
                  </a:lnTo>
                  <a:lnTo>
                    <a:pt x="228282" y="184785"/>
                  </a:lnTo>
                  <a:lnTo>
                    <a:pt x="222567" y="190500"/>
                  </a:lnTo>
                  <a:lnTo>
                    <a:pt x="431164" y="190500"/>
                  </a:lnTo>
                  <a:lnTo>
                    <a:pt x="431164" y="149542"/>
                  </a:lnTo>
                  <a:lnTo>
                    <a:pt x="429577" y="140652"/>
                  </a:lnTo>
                  <a:lnTo>
                    <a:pt x="424497" y="133667"/>
                  </a:lnTo>
                  <a:lnTo>
                    <a:pt x="417512" y="128587"/>
                  </a:lnTo>
                  <a:lnTo>
                    <a:pt x="408622" y="127000"/>
                  </a:lnTo>
                  <a:close/>
                </a:path>
                <a:path w="3185159" h="1247775">
                  <a:moveTo>
                    <a:pt x="101600" y="165100"/>
                  </a:moveTo>
                  <a:lnTo>
                    <a:pt x="95884" y="165100"/>
                  </a:lnTo>
                  <a:lnTo>
                    <a:pt x="101600" y="170814"/>
                  </a:lnTo>
                  <a:lnTo>
                    <a:pt x="101600" y="165100"/>
                  </a:lnTo>
                  <a:close/>
                </a:path>
                <a:path w="3185159" h="1247775">
                  <a:moveTo>
                    <a:pt x="164782" y="165100"/>
                  </a:moveTo>
                  <a:lnTo>
                    <a:pt x="159067" y="165100"/>
                  </a:lnTo>
                  <a:lnTo>
                    <a:pt x="164782" y="170814"/>
                  </a:lnTo>
                  <a:lnTo>
                    <a:pt x="164782" y="165100"/>
                  </a:lnTo>
                  <a:close/>
                </a:path>
                <a:path w="3185159" h="1247775">
                  <a:moveTo>
                    <a:pt x="228282" y="165100"/>
                  </a:moveTo>
                  <a:lnTo>
                    <a:pt x="222567" y="165100"/>
                  </a:lnTo>
                  <a:lnTo>
                    <a:pt x="228282" y="170814"/>
                  </a:lnTo>
                  <a:lnTo>
                    <a:pt x="228282" y="165100"/>
                  </a:lnTo>
                  <a:close/>
                </a:path>
                <a:path w="3185159" h="1247775">
                  <a:moveTo>
                    <a:pt x="101600" y="0"/>
                  </a:moveTo>
                  <a:lnTo>
                    <a:pt x="47942" y="0"/>
                  </a:lnTo>
                  <a:lnTo>
                    <a:pt x="39370" y="1904"/>
                  </a:lnTo>
                  <a:lnTo>
                    <a:pt x="32067" y="6667"/>
                  </a:lnTo>
                  <a:lnTo>
                    <a:pt x="27304" y="13970"/>
                  </a:lnTo>
                  <a:lnTo>
                    <a:pt x="25400" y="22860"/>
                  </a:lnTo>
                  <a:lnTo>
                    <a:pt x="25400" y="78739"/>
                  </a:lnTo>
                  <a:lnTo>
                    <a:pt x="27304" y="87629"/>
                  </a:lnTo>
                  <a:lnTo>
                    <a:pt x="32067" y="94932"/>
                  </a:lnTo>
                  <a:lnTo>
                    <a:pt x="39370" y="99695"/>
                  </a:lnTo>
                  <a:lnTo>
                    <a:pt x="47942" y="101600"/>
                  </a:lnTo>
                  <a:lnTo>
                    <a:pt x="408622" y="101600"/>
                  </a:lnTo>
                  <a:lnTo>
                    <a:pt x="417512" y="99695"/>
                  </a:lnTo>
                  <a:lnTo>
                    <a:pt x="424497" y="94932"/>
                  </a:lnTo>
                  <a:lnTo>
                    <a:pt x="429577" y="87629"/>
                  </a:lnTo>
                  <a:lnTo>
                    <a:pt x="431164" y="78739"/>
                  </a:lnTo>
                  <a:lnTo>
                    <a:pt x="431164" y="63500"/>
                  </a:lnTo>
                  <a:lnTo>
                    <a:pt x="81914" y="63500"/>
                  </a:lnTo>
                  <a:lnTo>
                    <a:pt x="76200" y="57785"/>
                  </a:lnTo>
                  <a:lnTo>
                    <a:pt x="76200" y="43814"/>
                  </a:lnTo>
                  <a:lnTo>
                    <a:pt x="81914" y="38100"/>
                  </a:lnTo>
                  <a:lnTo>
                    <a:pt x="101600" y="38100"/>
                  </a:lnTo>
                  <a:lnTo>
                    <a:pt x="101600" y="0"/>
                  </a:lnTo>
                  <a:close/>
                </a:path>
                <a:path w="3185159" h="1247775">
                  <a:moveTo>
                    <a:pt x="164782" y="0"/>
                  </a:moveTo>
                  <a:lnTo>
                    <a:pt x="101600" y="0"/>
                  </a:lnTo>
                  <a:lnTo>
                    <a:pt x="101600" y="57785"/>
                  </a:lnTo>
                  <a:lnTo>
                    <a:pt x="95884" y="63500"/>
                  </a:lnTo>
                  <a:lnTo>
                    <a:pt x="145097" y="63500"/>
                  </a:lnTo>
                  <a:lnTo>
                    <a:pt x="139382" y="57785"/>
                  </a:lnTo>
                  <a:lnTo>
                    <a:pt x="139382" y="43814"/>
                  </a:lnTo>
                  <a:lnTo>
                    <a:pt x="145097" y="38100"/>
                  </a:lnTo>
                  <a:lnTo>
                    <a:pt x="164782" y="38100"/>
                  </a:lnTo>
                  <a:lnTo>
                    <a:pt x="164782" y="0"/>
                  </a:lnTo>
                  <a:close/>
                </a:path>
                <a:path w="3185159" h="1247775">
                  <a:moveTo>
                    <a:pt x="228282" y="0"/>
                  </a:moveTo>
                  <a:lnTo>
                    <a:pt x="164782" y="0"/>
                  </a:lnTo>
                  <a:lnTo>
                    <a:pt x="164782" y="57785"/>
                  </a:lnTo>
                  <a:lnTo>
                    <a:pt x="159067" y="63500"/>
                  </a:lnTo>
                  <a:lnTo>
                    <a:pt x="208597" y="63500"/>
                  </a:lnTo>
                  <a:lnTo>
                    <a:pt x="202882" y="57785"/>
                  </a:lnTo>
                  <a:lnTo>
                    <a:pt x="202882" y="43814"/>
                  </a:lnTo>
                  <a:lnTo>
                    <a:pt x="208597" y="38100"/>
                  </a:lnTo>
                  <a:lnTo>
                    <a:pt x="228282" y="38100"/>
                  </a:lnTo>
                  <a:lnTo>
                    <a:pt x="228282" y="0"/>
                  </a:lnTo>
                  <a:close/>
                </a:path>
                <a:path w="3185159" h="1247775">
                  <a:moveTo>
                    <a:pt x="408622" y="0"/>
                  </a:moveTo>
                  <a:lnTo>
                    <a:pt x="228282" y="0"/>
                  </a:lnTo>
                  <a:lnTo>
                    <a:pt x="228282" y="57785"/>
                  </a:lnTo>
                  <a:lnTo>
                    <a:pt x="222567" y="63500"/>
                  </a:lnTo>
                  <a:lnTo>
                    <a:pt x="431164" y="63500"/>
                  </a:lnTo>
                  <a:lnTo>
                    <a:pt x="431164" y="22860"/>
                  </a:lnTo>
                  <a:lnTo>
                    <a:pt x="429577" y="13970"/>
                  </a:lnTo>
                  <a:lnTo>
                    <a:pt x="424497" y="6667"/>
                  </a:lnTo>
                  <a:lnTo>
                    <a:pt x="417512" y="1904"/>
                  </a:lnTo>
                  <a:lnTo>
                    <a:pt x="408622" y="0"/>
                  </a:lnTo>
                  <a:close/>
                </a:path>
                <a:path w="3185159" h="1247775">
                  <a:moveTo>
                    <a:pt x="101600" y="38100"/>
                  </a:moveTo>
                  <a:lnTo>
                    <a:pt x="95884" y="38100"/>
                  </a:lnTo>
                  <a:lnTo>
                    <a:pt x="101600" y="43814"/>
                  </a:lnTo>
                  <a:lnTo>
                    <a:pt x="101600" y="38100"/>
                  </a:lnTo>
                  <a:close/>
                </a:path>
                <a:path w="3185159" h="1247775">
                  <a:moveTo>
                    <a:pt x="164782" y="38100"/>
                  </a:moveTo>
                  <a:lnTo>
                    <a:pt x="159067" y="38100"/>
                  </a:lnTo>
                  <a:lnTo>
                    <a:pt x="164782" y="43814"/>
                  </a:lnTo>
                  <a:lnTo>
                    <a:pt x="164782" y="38100"/>
                  </a:lnTo>
                  <a:close/>
                </a:path>
                <a:path w="3185159" h="1247775">
                  <a:moveTo>
                    <a:pt x="228282" y="38100"/>
                  </a:moveTo>
                  <a:lnTo>
                    <a:pt x="222567" y="38100"/>
                  </a:lnTo>
                  <a:lnTo>
                    <a:pt x="228282" y="43814"/>
                  </a:lnTo>
                  <a:lnTo>
                    <a:pt x="228282" y="38100"/>
                  </a:lnTo>
                  <a:close/>
                </a:path>
                <a:path w="3185159" h="1247775">
                  <a:moveTo>
                    <a:pt x="456564" y="431482"/>
                  </a:moveTo>
                  <a:lnTo>
                    <a:pt x="272732" y="431482"/>
                  </a:lnTo>
                  <a:lnTo>
                    <a:pt x="272732" y="469582"/>
                  </a:lnTo>
                  <a:lnTo>
                    <a:pt x="456564" y="469582"/>
                  </a:lnTo>
                  <a:lnTo>
                    <a:pt x="456564" y="431482"/>
                  </a:lnTo>
                  <a:close/>
                </a:path>
                <a:path w="3185159" h="1247775">
                  <a:moveTo>
                    <a:pt x="995997" y="1165542"/>
                  </a:moveTo>
                  <a:lnTo>
                    <a:pt x="995997" y="1247457"/>
                  </a:lnTo>
                  <a:lnTo>
                    <a:pt x="1077595" y="1206500"/>
                  </a:lnTo>
                  <a:lnTo>
                    <a:pt x="995997" y="1165542"/>
                  </a:lnTo>
                  <a:close/>
                </a:path>
                <a:path w="3185159" h="1247775">
                  <a:moveTo>
                    <a:pt x="2894647" y="370839"/>
                  </a:moveTo>
                  <a:lnTo>
                    <a:pt x="2709545" y="370839"/>
                  </a:lnTo>
                  <a:lnTo>
                    <a:pt x="2709545" y="407669"/>
                  </a:lnTo>
                  <a:lnTo>
                    <a:pt x="2894647" y="407669"/>
                  </a:lnTo>
                  <a:lnTo>
                    <a:pt x="2894647" y="370839"/>
                  </a:lnTo>
                  <a:close/>
                </a:path>
                <a:path w="3185159" h="1247775">
                  <a:moveTo>
                    <a:pt x="2839084" y="333692"/>
                  </a:moveTo>
                  <a:lnTo>
                    <a:pt x="2765107" y="333692"/>
                  </a:lnTo>
                  <a:lnTo>
                    <a:pt x="2765107" y="370839"/>
                  </a:lnTo>
                  <a:lnTo>
                    <a:pt x="2839084" y="370839"/>
                  </a:lnTo>
                  <a:lnTo>
                    <a:pt x="2839084" y="333692"/>
                  </a:lnTo>
                  <a:close/>
                </a:path>
                <a:path w="3185159" h="1247775">
                  <a:moveTo>
                    <a:pt x="2950209" y="61595"/>
                  </a:moveTo>
                  <a:lnTo>
                    <a:pt x="2641600" y="61595"/>
                  </a:lnTo>
                  <a:lnTo>
                    <a:pt x="2632075" y="63500"/>
                  </a:lnTo>
                  <a:lnTo>
                    <a:pt x="2624137" y="68897"/>
                  </a:lnTo>
                  <a:lnTo>
                    <a:pt x="2618739" y="76835"/>
                  </a:lnTo>
                  <a:lnTo>
                    <a:pt x="2616834" y="86360"/>
                  </a:lnTo>
                  <a:lnTo>
                    <a:pt x="2616834" y="308927"/>
                  </a:lnTo>
                  <a:lnTo>
                    <a:pt x="2618739" y="318452"/>
                  </a:lnTo>
                  <a:lnTo>
                    <a:pt x="2624137" y="326389"/>
                  </a:lnTo>
                  <a:lnTo>
                    <a:pt x="2632075" y="331787"/>
                  </a:lnTo>
                  <a:lnTo>
                    <a:pt x="2641600" y="333692"/>
                  </a:lnTo>
                  <a:lnTo>
                    <a:pt x="2962592" y="333692"/>
                  </a:lnTo>
                  <a:lnTo>
                    <a:pt x="2972117" y="331787"/>
                  </a:lnTo>
                  <a:lnTo>
                    <a:pt x="2980054" y="326389"/>
                  </a:lnTo>
                  <a:lnTo>
                    <a:pt x="2985452" y="318452"/>
                  </a:lnTo>
                  <a:lnTo>
                    <a:pt x="2987357" y="308927"/>
                  </a:lnTo>
                  <a:lnTo>
                    <a:pt x="2987357" y="296544"/>
                  </a:lnTo>
                  <a:lnTo>
                    <a:pt x="2653982" y="296544"/>
                  </a:lnTo>
                  <a:lnTo>
                    <a:pt x="2653982" y="98742"/>
                  </a:lnTo>
                  <a:lnTo>
                    <a:pt x="2950209" y="98742"/>
                  </a:lnTo>
                  <a:lnTo>
                    <a:pt x="2950209" y="61595"/>
                  </a:lnTo>
                  <a:close/>
                </a:path>
                <a:path w="3185159" h="1247775">
                  <a:moveTo>
                    <a:pt x="2962592" y="61595"/>
                  </a:moveTo>
                  <a:lnTo>
                    <a:pt x="2950209" y="61595"/>
                  </a:lnTo>
                  <a:lnTo>
                    <a:pt x="2950209" y="296544"/>
                  </a:lnTo>
                  <a:lnTo>
                    <a:pt x="2987357" y="296544"/>
                  </a:lnTo>
                  <a:lnTo>
                    <a:pt x="2987357" y="86360"/>
                  </a:lnTo>
                  <a:lnTo>
                    <a:pt x="2985452" y="76835"/>
                  </a:lnTo>
                  <a:lnTo>
                    <a:pt x="2980054" y="68897"/>
                  </a:lnTo>
                  <a:lnTo>
                    <a:pt x="2972117" y="63500"/>
                  </a:lnTo>
                  <a:lnTo>
                    <a:pt x="2962592" y="61595"/>
                  </a:lnTo>
                  <a:close/>
                </a:path>
                <a:path w="3185159" h="1247775">
                  <a:moveTo>
                    <a:pt x="3160077" y="61595"/>
                  </a:moveTo>
                  <a:lnTo>
                    <a:pt x="3036570" y="61595"/>
                  </a:lnTo>
                  <a:lnTo>
                    <a:pt x="3027045" y="63500"/>
                  </a:lnTo>
                  <a:lnTo>
                    <a:pt x="3019107" y="68897"/>
                  </a:lnTo>
                  <a:lnTo>
                    <a:pt x="3014027" y="76835"/>
                  </a:lnTo>
                  <a:lnTo>
                    <a:pt x="3012122" y="86360"/>
                  </a:lnTo>
                  <a:lnTo>
                    <a:pt x="3012122" y="383222"/>
                  </a:lnTo>
                  <a:lnTo>
                    <a:pt x="3014027" y="392747"/>
                  </a:lnTo>
                  <a:lnTo>
                    <a:pt x="3019107" y="400685"/>
                  </a:lnTo>
                  <a:lnTo>
                    <a:pt x="3027045" y="405764"/>
                  </a:lnTo>
                  <a:lnTo>
                    <a:pt x="3036570" y="407669"/>
                  </a:lnTo>
                  <a:lnTo>
                    <a:pt x="3160077" y="407669"/>
                  </a:lnTo>
                  <a:lnTo>
                    <a:pt x="3169920" y="405764"/>
                  </a:lnTo>
                  <a:lnTo>
                    <a:pt x="3177539" y="400685"/>
                  </a:lnTo>
                  <a:lnTo>
                    <a:pt x="3182937" y="392747"/>
                  </a:lnTo>
                  <a:lnTo>
                    <a:pt x="3184842" y="383222"/>
                  </a:lnTo>
                  <a:lnTo>
                    <a:pt x="3184842" y="370839"/>
                  </a:lnTo>
                  <a:lnTo>
                    <a:pt x="3098482" y="370839"/>
                  </a:lnTo>
                  <a:lnTo>
                    <a:pt x="3091179" y="369252"/>
                  </a:lnTo>
                  <a:lnTo>
                    <a:pt x="3085147" y="365442"/>
                  </a:lnTo>
                  <a:lnTo>
                    <a:pt x="3081337" y="359410"/>
                  </a:lnTo>
                  <a:lnTo>
                    <a:pt x="3080067" y="352107"/>
                  </a:lnTo>
                  <a:lnTo>
                    <a:pt x="3081337" y="344805"/>
                  </a:lnTo>
                  <a:lnTo>
                    <a:pt x="3116897" y="344805"/>
                  </a:lnTo>
                  <a:lnTo>
                    <a:pt x="3116897" y="185419"/>
                  </a:lnTo>
                  <a:lnTo>
                    <a:pt x="3036570" y="185419"/>
                  </a:lnTo>
                  <a:lnTo>
                    <a:pt x="3036570" y="148272"/>
                  </a:lnTo>
                  <a:lnTo>
                    <a:pt x="3160077" y="148272"/>
                  </a:lnTo>
                  <a:lnTo>
                    <a:pt x="3160077" y="123507"/>
                  </a:lnTo>
                  <a:lnTo>
                    <a:pt x="3036570" y="123507"/>
                  </a:lnTo>
                  <a:lnTo>
                    <a:pt x="3036570" y="86360"/>
                  </a:lnTo>
                  <a:lnTo>
                    <a:pt x="3160077" y="86360"/>
                  </a:lnTo>
                  <a:lnTo>
                    <a:pt x="3160077" y="61595"/>
                  </a:lnTo>
                  <a:close/>
                </a:path>
                <a:path w="3185159" h="1247775">
                  <a:moveTo>
                    <a:pt x="3160077" y="61595"/>
                  </a:moveTo>
                  <a:lnTo>
                    <a:pt x="3160077" y="185419"/>
                  </a:lnTo>
                  <a:lnTo>
                    <a:pt x="3116897" y="185419"/>
                  </a:lnTo>
                  <a:lnTo>
                    <a:pt x="3116897" y="352107"/>
                  </a:lnTo>
                  <a:lnTo>
                    <a:pt x="3115627" y="359410"/>
                  </a:lnTo>
                  <a:lnTo>
                    <a:pt x="3111500" y="365442"/>
                  </a:lnTo>
                  <a:lnTo>
                    <a:pt x="3105784" y="369252"/>
                  </a:lnTo>
                  <a:lnTo>
                    <a:pt x="3098482" y="370839"/>
                  </a:lnTo>
                  <a:lnTo>
                    <a:pt x="3184842" y="370839"/>
                  </a:lnTo>
                  <a:lnTo>
                    <a:pt x="3184842" y="86360"/>
                  </a:lnTo>
                  <a:lnTo>
                    <a:pt x="3182937" y="76835"/>
                  </a:lnTo>
                  <a:lnTo>
                    <a:pt x="3177539" y="68897"/>
                  </a:lnTo>
                  <a:lnTo>
                    <a:pt x="3169920" y="63500"/>
                  </a:lnTo>
                  <a:lnTo>
                    <a:pt x="3160077" y="61595"/>
                  </a:lnTo>
                  <a:close/>
                </a:path>
                <a:path w="3185159" h="1247775">
                  <a:moveTo>
                    <a:pt x="3116897" y="344805"/>
                  </a:moveTo>
                  <a:lnTo>
                    <a:pt x="3081337" y="344805"/>
                  </a:lnTo>
                  <a:lnTo>
                    <a:pt x="3116897" y="352107"/>
                  </a:lnTo>
                  <a:lnTo>
                    <a:pt x="3116897" y="344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14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26543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>
                <a:solidFill>
                  <a:srgbClr val="000000"/>
                </a:solidFill>
                <a:latin typeface="Times New Roman"/>
                <a:cs typeface="Times New Roman"/>
              </a:rPr>
              <a:t>Κρεμμύδι</a:t>
            </a:r>
            <a:r>
              <a:rPr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65" dirty="0">
                <a:solidFill>
                  <a:srgbClr val="000000"/>
                </a:solidFill>
                <a:latin typeface="Times New Roman"/>
                <a:cs typeface="Times New Roman"/>
              </a:rPr>
              <a:t>ασφαλείας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03884" y="1642427"/>
            <a:ext cx="579818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7655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200" b="1" spc="85" dirty="0">
                <a:latin typeface="Calibri"/>
                <a:cs typeface="Calibri"/>
              </a:rPr>
              <a:t>Ελεύθερη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ανοιχτή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πλατφόρμα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παρακολούθηση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ασφάλειας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δικτύων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(</a:t>
            </a:r>
            <a:r>
              <a:rPr sz="1200" spc="60" dirty="0">
                <a:latin typeface="Calibri"/>
                <a:cs typeface="Calibri"/>
              </a:rPr>
              <a:t>NSM)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και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παρακολούθηση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ασφάλειας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επιχείρησης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(ESM)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4519" y="2267267"/>
            <a:ext cx="4205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-287020">
              <a:lnSpc>
                <a:spcPct val="1502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60" dirty="0">
                <a:latin typeface="Calibri"/>
                <a:cs typeface="Calibri"/>
              </a:rPr>
              <a:t>Το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NSM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παρακολουθεί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το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δίκτυο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για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θέματα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ασφάλειας.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εκδηλώσεις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61719" y="2897822"/>
            <a:ext cx="5261928" cy="113107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Προληπτικά (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Proactive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Εντοπισμός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SSL πιστοποιητικών που πρόκειται να λήξουν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ώστε να ανανεωθούν εγκαίρως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Αντιδραστικά (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Reactive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):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Αντιμετώπιση περιστατικών (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incident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και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ανάλυση δικτυακών συμβάντων (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forensics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Προσφέρει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πλαίσιο, πληροφορία και επίγνωση κατάστασης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για το τι συμβαίνει στο δίκτυο σου (</a:t>
            </a: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context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situational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awareness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04519" y="4821237"/>
            <a:ext cx="5297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90" dirty="0">
                <a:latin typeface="Calibri"/>
                <a:cs typeface="Calibri"/>
              </a:rPr>
              <a:t>Το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105" dirty="0">
                <a:latin typeface="Calibri"/>
                <a:cs typeface="Calibri"/>
              </a:rPr>
              <a:t>ESM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προσθέτει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ορατότητα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ακραίων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σημείων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άλλη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τηλεμετρία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75040" y="2616359"/>
            <a:ext cx="414020" cy="2101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5"/>
              </a:spcBef>
            </a:pPr>
            <a:r>
              <a:rPr sz="600" spc="-20" dirty="0">
                <a:latin typeface="Calibri"/>
                <a:cs typeface="Calibri"/>
              </a:rPr>
              <a:t>Δεδομένα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κατα</a:t>
            </a:r>
            <a:r>
              <a:rPr sz="600" dirty="0">
                <a:latin typeface="Calibri"/>
                <a:cs typeface="Calibri"/>
              </a:rPr>
              <a:t>γ</a:t>
            </a:r>
            <a:r>
              <a:rPr sz="600" spc="-5" dirty="0">
                <a:latin typeface="Calibri"/>
                <a:cs typeface="Calibri"/>
              </a:rPr>
              <a:t>ραφής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88300" y="4639627"/>
            <a:ext cx="414020" cy="2101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85"/>
              </a:spcBef>
            </a:pPr>
            <a:r>
              <a:rPr sz="600" spc="-20" dirty="0">
                <a:latin typeface="Calibri"/>
                <a:cs typeface="Calibri"/>
              </a:rPr>
              <a:t>Δεδομένα 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κατα</a:t>
            </a:r>
            <a:r>
              <a:rPr sz="600" dirty="0">
                <a:latin typeface="Calibri"/>
                <a:cs typeface="Calibri"/>
              </a:rPr>
              <a:t>γ</a:t>
            </a:r>
            <a:r>
              <a:rPr sz="600" spc="-5" dirty="0">
                <a:latin typeface="Calibri"/>
                <a:cs typeface="Calibri"/>
              </a:rPr>
              <a:t>ραφής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245916" y="4104241"/>
            <a:ext cx="706120" cy="236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690">
              <a:lnSpc>
                <a:spcPct val="105600"/>
              </a:lnSpc>
              <a:spcBef>
                <a:spcPts val="100"/>
              </a:spcBef>
            </a:pPr>
            <a:r>
              <a:rPr sz="700" spc="-5" dirty="0">
                <a:solidFill>
                  <a:srgbClr val="5B9AD4"/>
                </a:solidFill>
                <a:latin typeface="Calibri"/>
                <a:cs typeface="Calibri"/>
              </a:rPr>
              <a:t>Δεδομένα </a:t>
            </a:r>
            <a:r>
              <a:rPr sz="700" dirty="0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5B9AD4"/>
                </a:solidFill>
                <a:latin typeface="Calibri"/>
                <a:cs typeface="Calibri"/>
              </a:rPr>
              <a:t>κίνησης</a:t>
            </a:r>
            <a:r>
              <a:rPr sz="700" spc="-20" dirty="0">
                <a:solidFill>
                  <a:srgbClr val="5B9AD4"/>
                </a:solidFill>
                <a:latin typeface="Calibri"/>
                <a:cs typeface="Calibri"/>
              </a:rPr>
              <a:t> </a:t>
            </a:r>
            <a:r>
              <a:rPr sz="700" spc="-15" dirty="0">
                <a:solidFill>
                  <a:srgbClr val="5B9AD4"/>
                </a:solidFill>
                <a:latin typeface="Calibri"/>
                <a:cs typeface="Calibri"/>
              </a:rPr>
              <a:t>δικτύου</a:t>
            </a:r>
            <a:endParaRPr sz="7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709659" y="4722812"/>
            <a:ext cx="6781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5" dirty="0">
                <a:latin typeface="Calibri"/>
                <a:cs typeface="Calibri"/>
              </a:rPr>
              <a:t>Κρεμμύδι</a:t>
            </a:r>
            <a:r>
              <a:rPr sz="600" spc="-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ασφαλείας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874884" y="4647247"/>
            <a:ext cx="7270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Calibri"/>
                <a:cs typeface="Calibri"/>
              </a:rPr>
              <a:t>Δ</a:t>
            </a:r>
            <a:r>
              <a:rPr sz="600" spc="-25" dirty="0">
                <a:latin typeface="Calibri"/>
                <a:cs typeface="Calibri"/>
              </a:rPr>
              <a:t>εδ</a:t>
            </a:r>
            <a:r>
              <a:rPr sz="600" spc="-20" dirty="0">
                <a:latin typeface="Calibri"/>
                <a:cs typeface="Calibri"/>
              </a:rPr>
              <a:t>ο</a:t>
            </a:r>
            <a:r>
              <a:rPr sz="600" spc="-25" dirty="0">
                <a:latin typeface="Calibri"/>
                <a:cs typeface="Calibri"/>
              </a:rPr>
              <a:t>μέ</a:t>
            </a:r>
            <a:r>
              <a:rPr sz="600" spc="-20" dirty="0">
                <a:latin typeface="Calibri"/>
                <a:cs typeface="Calibri"/>
              </a:rPr>
              <a:t>ν</a:t>
            </a:r>
            <a:r>
              <a:rPr sz="600" dirty="0">
                <a:latin typeface="Calibri"/>
                <a:cs typeface="Calibri"/>
              </a:rPr>
              <a:t>α</a:t>
            </a:r>
            <a:r>
              <a:rPr sz="600" spc="10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κατα</a:t>
            </a:r>
            <a:r>
              <a:rPr sz="600" dirty="0">
                <a:latin typeface="Calibri"/>
                <a:cs typeface="Calibri"/>
              </a:rPr>
              <a:t>γ</a:t>
            </a:r>
            <a:r>
              <a:rPr sz="600" spc="-5" dirty="0">
                <a:latin typeface="Calibri"/>
                <a:cs typeface="Calibri"/>
              </a:rPr>
              <a:t>ραφής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74089" y="-64613"/>
            <a:ext cx="5309870" cy="6880225"/>
            <a:chOff x="6882130" y="0"/>
            <a:chExt cx="5309870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99755" y="810260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5" y="476885"/>
                  </a:lnTo>
                  <a:lnTo>
                    <a:pt x="26035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9755" y="810260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5" y="504825"/>
                  </a:lnTo>
                  <a:lnTo>
                    <a:pt x="6985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99805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89"/>
                  </a:moveTo>
                  <a:lnTo>
                    <a:pt x="0" y="199389"/>
                  </a:lnTo>
                  <a:lnTo>
                    <a:pt x="181610" y="381317"/>
                  </a:lnTo>
                  <a:lnTo>
                    <a:pt x="363220" y="199389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4" y="0"/>
                  </a:lnTo>
                  <a:lnTo>
                    <a:pt x="90804" y="199389"/>
                  </a:lnTo>
                  <a:lnTo>
                    <a:pt x="272415" y="199389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99805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89"/>
                  </a:lnTo>
                  <a:lnTo>
                    <a:pt x="363220" y="199389"/>
                  </a:lnTo>
                  <a:lnTo>
                    <a:pt x="181610" y="381317"/>
                  </a:lnTo>
                  <a:lnTo>
                    <a:pt x="0" y="199389"/>
                  </a:lnTo>
                  <a:lnTo>
                    <a:pt x="90804" y="199389"/>
                  </a:lnTo>
                  <a:lnTo>
                    <a:pt x="90804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15145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4" y="26035"/>
                  </a:lnTo>
                  <a:lnTo>
                    <a:pt x="6984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4" y="476885"/>
                  </a:lnTo>
                  <a:lnTo>
                    <a:pt x="26034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15145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4" y="53975"/>
                  </a:lnTo>
                  <a:lnTo>
                    <a:pt x="26034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4" y="504825"/>
                  </a:lnTo>
                  <a:lnTo>
                    <a:pt x="6984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10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5" y="0"/>
                  </a:lnTo>
                  <a:lnTo>
                    <a:pt x="90805" y="199390"/>
                  </a:lnTo>
                  <a:lnTo>
                    <a:pt x="272415" y="199390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90"/>
                  </a:lnTo>
                  <a:lnTo>
                    <a:pt x="363220" y="199390"/>
                  </a:lnTo>
                  <a:lnTo>
                    <a:pt x="181610" y="381317"/>
                  </a:lnTo>
                  <a:lnTo>
                    <a:pt x="0" y="199390"/>
                  </a:lnTo>
                  <a:lnTo>
                    <a:pt x="90805" y="199390"/>
                  </a:lnTo>
                  <a:lnTo>
                    <a:pt x="90805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5" y="476885"/>
                  </a:lnTo>
                  <a:lnTo>
                    <a:pt x="26035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5" y="504825"/>
                  </a:lnTo>
                  <a:lnTo>
                    <a:pt x="6985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3915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09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4" y="0"/>
                  </a:moveTo>
                  <a:lnTo>
                    <a:pt x="90804" y="0"/>
                  </a:lnTo>
                  <a:lnTo>
                    <a:pt x="90804" y="199390"/>
                  </a:lnTo>
                  <a:lnTo>
                    <a:pt x="272414" y="199390"/>
                  </a:lnTo>
                  <a:lnTo>
                    <a:pt x="27241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3915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4" y="0"/>
                  </a:moveTo>
                  <a:lnTo>
                    <a:pt x="272414" y="199390"/>
                  </a:lnTo>
                  <a:lnTo>
                    <a:pt x="363220" y="199390"/>
                  </a:lnTo>
                  <a:lnTo>
                    <a:pt x="181609" y="381317"/>
                  </a:lnTo>
                  <a:lnTo>
                    <a:pt x="0" y="199390"/>
                  </a:lnTo>
                  <a:lnTo>
                    <a:pt x="90804" y="199390"/>
                  </a:lnTo>
                  <a:lnTo>
                    <a:pt x="90804" y="0"/>
                  </a:lnTo>
                  <a:lnTo>
                    <a:pt x="27241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9755" y="563562"/>
              <a:ext cx="204787" cy="1908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7252" y="602615"/>
              <a:ext cx="204787" cy="1908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59190" y="506094"/>
              <a:ext cx="204787" cy="1908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1767" y="591502"/>
              <a:ext cx="204787" cy="1908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4040" y="563562"/>
              <a:ext cx="204787" cy="1908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6142" y="526732"/>
              <a:ext cx="204787" cy="1908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37762" y="601344"/>
              <a:ext cx="204787" cy="1908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8590" y="542925"/>
              <a:ext cx="204787" cy="19081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22927" y="545782"/>
              <a:ext cx="204787" cy="19081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425" y="584517"/>
              <a:ext cx="204787" cy="19081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82680" y="487997"/>
              <a:ext cx="204787" cy="19081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84940" y="573405"/>
              <a:ext cx="204787" cy="190817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5572" y="3279457"/>
            <a:ext cx="835025" cy="841057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2844164" y="3233737"/>
            <a:ext cx="2339975" cy="521970"/>
            <a:chOff x="2844164" y="3233737"/>
            <a:chExt cx="2339975" cy="521970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4164" y="3252787"/>
              <a:ext cx="753745" cy="5026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6009" y="3233737"/>
              <a:ext cx="753745" cy="50260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30077" y="3233737"/>
              <a:ext cx="753745" cy="502602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2313304" y="2967672"/>
            <a:ext cx="2887345" cy="1599565"/>
            <a:chOff x="2313304" y="2967672"/>
            <a:chExt cx="2887345" cy="1599565"/>
          </a:xfrm>
        </p:grpSpPr>
        <p:sp>
          <p:nvSpPr>
            <p:cNvPr id="38" name="object 38"/>
            <p:cNvSpPr/>
            <p:nvPr/>
          </p:nvSpPr>
          <p:spPr>
            <a:xfrm>
              <a:off x="2468562" y="3832225"/>
              <a:ext cx="2701290" cy="320675"/>
            </a:xfrm>
            <a:custGeom>
              <a:avLst/>
              <a:gdLst/>
              <a:ahLst/>
              <a:cxnLst/>
              <a:rect l="l" t="t" r="r" b="b"/>
              <a:pathLst>
                <a:path w="2701290" h="320675">
                  <a:moveTo>
                    <a:pt x="0" y="0"/>
                  </a:moveTo>
                  <a:lnTo>
                    <a:pt x="2701290" y="0"/>
                  </a:lnTo>
                </a:path>
                <a:path w="2701290" h="320675">
                  <a:moveTo>
                    <a:pt x="1176337" y="320357"/>
                  </a:moveTo>
                  <a:lnTo>
                    <a:pt x="1176337" y="0"/>
                  </a:lnTo>
                </a:path>
              </a:pathLst>
            </a:custGeom>
            <a:ln w="3810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8187" y="4195127"/>
              <a:ext cx="655002" cy="37211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616199" y="2975610"/>
              <a:ext cx="2576830" cy="836930"/>
            </a:xfrm>
            <a:custGeom>
              <a:avLst/>
              <a:gdLst/>
              <a:ahLst/>
              <a:cxnLst/>
              <a:rect l="l" t="t" r="r" b="b"/>
              <a:pathLst>
                <a:path w="2576829" h="836929">
                  <a:moveTo>
                    <a:pt x="0" y="139382"/>
                  </a:moveTo>
                  <a:lnTo>
                    <a:pt x="6985" y="95250"/>
                  </a:lnTo>
                  <a:lnTo>
                    <a:pt x="26987" y="57150"/>
                  </a:lnTo>
                  <a:lnTo>
                    <a:pt x="57150" y="26987"/>
                  </a:lnTo>
                  <a:lnTo>
                    <a:pt x="95250" y="6985"/>
                  </a:lnTo>
                  <a:lnTo>
                    <a:pt x="139382" y="0"/>
                  </a:lnTo>
                  <a:lnTo>
                    <a:pt x="2437129" y="0"/>
                  </a:lnTo>
                  <a:lnTo>
                    <a:pt x="2481262" y="6985"/>
                  </a:lnTo>
                  <a:lnTo>
                    <a:pt x="2519362" y="26987"/>
                  </a:lnTo>
                  <a:lnTo>
                    <a:pt x="2549525" y="57150"/>
                  </a:lnTo>
                  <a:lnTo>
                    <a:pt x="2569527" y="95250"/>
                  </a:lnTo>
                  <a:lnTo>
                    <a:pt x="2576512" y="139382"/>
                  </a:lnTo>
                  <a:lnTo>
                    <a:pt x="2576512" y="697547"/>
                  </a:lnTo>
                  <a:lnTo>
                    <a:pt x="2569527" y="741362"/>
                  </a:lnTo>
                  <a:lnTo>
                    <a:pt x="2549525" y="779779"/>
                  </a:lnTo>
                  <a:lnTo>
                    <a:pt x="2519362" y="809942"/>
                  </a:lnTo>
                  <a:lnTo>
                    <a:pt x="2481262" y="829627"/>
                  </a:lnTo>
                  <a:lnTo>
                    <a:pt x="2437129" y="836929"/>
                  </a:lnTo>
                  <a:lnTo>
                    <a:pt x="139382" y="836929"/>
                  </a:lnTo>
                  <a:lnTo>
                    <a:pt x="95250" y="829627"/>
                  </a:lnTo>
                  <a:lnTo>
                    <a:pt x="57150" y="809942"/>
                  </a:lnTo>
                  <a:lnTo>
                    <a:pt x="26987" y="779779"/>
                  </a:lnTo>
                  <a:lnTo>
                    <a:pt x="6985" y="741362"/>
                  </a:lnTo>
                  <a:lnTo>
                    <a:pt x="0" y="697547"/>
                  </a:lnTo>
                  <a:lnTo>
                    <a:pt x="0" y="13938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13304" y="3388677"/>
              <a:ext cx="499109" cy="622300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3605529" y="5136197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35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16200" y="4651057"/>
            <a:ext cx="998855" cy="0"/>
          </a:xfrm>
          <a:custGeom>
            <a:avLst/>
            <a:gdLst/>
            <a:ahLst/>
            <a:cxnLst/>
            <a:rect l="l" t="t" r="r" b="b"/>
            <a:pathLst>
              <a:path w="998854">
                <a:moveTo>
                  <a:pt x="99853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D8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866139" y="3522662"/>
            <a:ext cx="1429385" cy="466090"/>
            <a:chOff x="866139" y="3522662"/>
            <a:chExt cx="1429385" cy="466090"/>
          </a:xfrm>
        </p:grpSpPr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4269" y="3522662"/>
              <a:ext cx="819467" cy="46577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66139" y="3816191"/>
              <a:ext cx="1429385" cy="0"/>
            </a:xfrm>
            <a:custGeom>
              <a:avLst/>
              <a:gdLst/>
              <a:ahLst/>
              <a:cxnLst/>
              <a:rect l="l" t="t" r="r" b="b"/>
              <a:pathLst>
                <a:path w="1429385">
                  <a:moveTo>
                    <a:pt x="1032510" y="0"/>
                  </a:moveTo>
                  <a:lnTo>
                    <a:pt x="1429385" y="0"/>
                  </a:lnTo>
                </a:path>
                <a:path w="1429385">
                  <a:moveTo>
                    <a:pt x="0" y="0"/>
                  </a:moveTo>
                  <a:lnTo>
                    <a:pt x="396875" y="0"/>
                  </a:lnTo>
                </a:path>
              </a:pathLst>
            </a:custGeom>
            <a:ln w="41592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163955" y="4164965"/>
            <a:ext cx="1422400" cy="942340"/>
            <a:chOff x="1163955" y="4164965"/>
            <a:chExt cx="1422400" cy="942340"/>
          </a:xfrm>
        </p:grpSpPr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8342" y="4251007"/>
              <a:ext cx="543242" cy="8289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9065" y="4241482"/>
              <a:ext cx="543242" cy="82899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71892" y="4172902"/>
              <a:ext cx="1406525" cy="926465"/>
            </a:xfrm>
            <a:custGeom>
              <a:avLst/>
              <a:gdLst/>
              <a:ahLst/>
              <a:cxnLst/>
              <a:rect l="l" t="t" r="r" b="b"/>
              <a:pathLst>
                <a:path w="1406525" h="926464">
                  <a:moveTo>
                    <a:pt x="0" y="154305"/>
                  </a:moveTo>
                  <a:lnTo>
                    <a:pt x="7937" y="105410"/>
                  </a:lnTo>
                  <a:lnTo>
                    <a:pt x="29844" y="63182"/>
                  </a:lnTo>
                  <a:lnTo>
                    <a:pt x="63182" y="29845"/>
                  </a:lnTo>
                  <a:lnTo>
                    <a:pt x="105409" y="7937"/>
                  </a:lnTo>
                  <a:lnTo>
                    <a:pt x="154304" y="0"/>
                  </a:lnTo>
                  <a:lnTo>
                    <a:pt x="1251902" y="0"/>
                  </a:lnTo>
                  <a:lnTo>
                    <a:pt x="1300480" y="7937"/>
                  </a:lnTo>
                  <a:lnTo>
                    <a:pt x="1343025" y="29845"/>
                  </a:lnTo>
                  <a:lnTo>
                    <a:pt x="1376362" y="63182"/>
                  </a:lnTo>
                  <a:lnTo>
                    <a:pt x="1398270" y="105410"/>
                  </a:lnTo>
                  <a:lnTo>
                    <a:pt x="1406207" y="154305"/>
                  </a:lnTo>
                  <a:lnTo>
                    <a:pt x="1406207" y="771525"/>
                  </a:lnTo>
                  <a:lnTo>
                    <a:pt x="1398270" y="820420"/>
                  </a:lnTo>
                  <a:lnTo>
                    <a:pt x="1376362" y="862965"/>
                  </a:lnTo>
                  <a:lnTo>
                    <a:pt x="1343025" y="896302"/>
                  </a:lnTo>
                  <a:lnTo>
                    <a:pt x="1300480" y="918210"/>
                  </a:lnTo>
                  <a:lnTo>
                    <a:pt x="1251902" y="926147"/>
                  </a:lnTo>
                  <a:lnTo>
                    <a:pt x="154304" y="926147"/>
                  </a:lnTo>
                  <a:lnTo>
                    <a:pt x="105409" y="918210"/>
                  </a:lnTo>
                  <a:lnTo>
                    <a:pt x="63182" y="896302"/>
                  </a:lnTo>
                  <a:lnTo>
                    <a:pt x="29844" y="862965"/>
                  </a:lnTo>
                  <a:lnTo>
                    <a:pt x="7937" y="820420"/>
                  </a:lnTo>
                  <a:lnTo>
                    <a:pt x="0" y="771525"/>
                  </a:lnTo>
                  <a:lnTo>
                    <a:pt x="0" y="154305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2754629" y="5450204"/>
            <a:ext cx="2348230" cy="7620"/>
          </a:xfrm>
          <a:custGeom>
            <a:avLst/>
            <a:gdLst/>
            <a:ahLst/>
            <a:cxnLst/>
            <a:rect l="l" t="t" r="r" b="b"/>
            <a:pathLst>
              <a:path w="2348229" h="7620">
                <a:moveTo>
                  <a:pt x="2348230" y="7302"/>
                </a:moveTo>
                <a:lnTo>
                  <a:pt x="0" y="0"/>
                </a:lnTo>
              </a:path>
            </a:pathLst>
          </a:custGeom>
          <a:ln w="38099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02242" y="5574665"/>
            <a:ext cx="753744" cy="50260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47159" y="5495607"/>
            <a:ext cx="600392" cy="676592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3278187" y="4539932"/>
            <a:ext cx="913130" cy="675640"/>
            <a:chOff x="3278187" y="4539932"/>
            <a:chExt cx="913130" cy="675640"/>
          </a:xfrm>
        </p:grpSpPr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78187" y="4813617"/>
              <a:ext cx="655002" cy="37211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605529" y="4539932"/>
              <a:ext cx="0" cy="246379"/>
            </a:xfrm>
            <a:custGeom>
              <a:avLst/>
              <a:gdLst/>
              <a:ahLst/>
              <a:cxnLst/>
              <a:rect l="l" t="t" r="r" b="b"/>
              <a:pathLst>
                <a:path h="246379">
                  <a:moveTo>
                    <a:pt x="0" y="24637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5877" y="4784407"/>
              <a:ext cx="345439" cy="430847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2694304" y="5124132"/>
            <a:ext cx="2416810" cy="1169670"/>
            <a:chOff x="2694304" y="5124132"/>
            <a:chExt cx="2416810" cy="1169670"/>
          </a:xfrm>
        </p:grpSpPr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852" y="5531802"/>
              <a:ext cx="442595" cy="58197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702242" y="5479732"/>
              <a:ext cx="2400935" cy="805815"/>
            </a:xfrm>
            <a:custGeom>
              <a:avLst/>
              <a:gdLst/>
              <a:ahLst/>
              <a:cxnLst/>
              <a:rect l="l" t="t" r="r" b="b"/>
              <a:pathLst>
                <a:path w="2400935" h="805814">
                  <a:moveTo>
                    <a:pt x="0" y="134302"/>
                  </a:moveTo>
                  <a:lnTo>
                    <a:pt x="6984" y="91757"/>
                  </a:lnTo>
                  <a:lnTo>
                    <a:pt x="26034" y="54927"/>
                  </a:lnTo>
                  <a:lnTo>
                    <a:pt x="54927" y="26034"/>
                  </a:lnTo>
                  <a:lnTo>
                    <a:pt x="91757" y="6984"/>
                  </a:lnTo>
                  <a:lnTo>
                    <a:pt x="134302" y="0"/>
                  </a:lnTo>
                  <a:lnTo>
                    <a:pt x="2266632" y="0"/>
                  </a:lnTo>
                  <a:lnTo>
                    <a:pt x="2308860" y="6984"/>
                  </a:lnTo>
                  <a:lnTo>
                    <a:pt x="2346007" y="26034"/>
                  </a:lnTo>
                  <a:lnTo>
                    <a:pt x="2374899" y="54927"/>
                  </a:lnTo>
                  <a:lnTo>
                    <a:pt x="2393949" y="91757"/>
                  </a:lnTo>
                  <a:lnTo>
                    <a:pt x="2400935" y="134302"/>
                  </a:lnTo>
                  <a:lnTo>
                    <a:pt x="2400935" y="671512"/>
                  </a:lnTo>
                  <a:lnTo>
                    <a:pt x="2393949" y="714057"/>
                  </a:lnTo>
                  <a:lnTo>
                    <a:pt x="2374899" y="750887"/>
                  </a:lnTo>
                  <a:lnTo>
                    <a:pt x="2346007" y="779779"/>
                  </a:lnTo>
                  <a:lnTo>
                    <a:pt x="2308860" y="799147"/>
                  </a:lnTo>
                  <a:lnTo>
                    <a:pt x="2266632" y="805814"/>
                  </a:lnTo>
                  <a:lnTo>
                    <a:pt x="134302" y="805814"/>
                  </a:lnTo>
                  <a:lnTo>
                    <a:pt x="91757" y="799147"/>
                  </a:lnTo>
                  <a:lnTo>
                    <a:pt x="54927" y="779779"/>
                  </a:lnTo>
                  <a:lnTo>
                    <a:pt x="26034" y="750887"/>
                  </a:lnTo>
                  <a:lnTo>
                    <a:pt x="6984" y="714057"/>
                  </a:lnTo>
                  <a:lnTo>
                    <a:pt x="0" y="671512"/>
                  </a:lnTo>
                  <a:lnTo>
                    <a:pt x="0" y="134302"/>
                  </a:lnTo>
                </a:path>
              </a:pathLst>
            </a:custGeom>
            <a:ln w="15875">
              <a:solidFill>
                <a:srgbClr val="009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53727" y="5124132"/>
              <a:ext cx="402272" cy="329565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85857" y="3850322"/>
            <a:ext cx="370839" cy="329564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929889" y="4639309"/>
            <a:ext cx="370839" cy="329564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52850" y="3280092"/>
            <a:ext cx="204787" cy="19081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76245" y="3280727"/>
            <a:ext cx="204787" cy="190817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1122" y="3765550"/>
            <a:ext cx="204787" cy="190817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4925" y="3564572"/>
            <a:ext cx="204787" cy="190817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60182" y="4447540"/>
            <a:ext cx="204787" cy="190817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0889" y="4472304"/>
            <a:ext cx="204787" cy="190817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3424872" y="4212907"/>
            <a:ext cx="262255" cy="248285"/>
            <a:chOff x="3424872" y="4212907"/>
            <a:chExt cx="262255" cy="248285"/>
          </a:xfrm>
        </p:grpSpPr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3447" y="4241482"/>
              <a:ext cx="204787" cy="19081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453447" y="4241482"/>
              <a:ext cx="205104" cy="191135"/>
            </a:xfrm>
            <a:custGeom>
              <a:avLst/>
              <a:gdLst/>
              <a:ahLst/>
              <a:cxnLst/>
              <a:rect l="l" t="t" r="r" b="b"/>
              <a:pathLst>
                <a:path w="205104" h="191135">
                  <a:moveTo>
                    <a:pt x="0" y="95567"/>
                  </a:moveTo>
                  <a:lnTo>
                    <a:pt x="7937" y="58419"/>
                  </a:lnTo>
                  <a:lnTo>
                    <a:pt x="29844" y="27939"/>
                  </a:lnTo>
                  <a:lnTo>
                    <a:pt x="62547" y="7619"/>
                  </a:lnTo>
                  <a:lnTo>
                    <a:pt x="102552" y="0"/>
                  </a:lnTo>
                  <a:lnTo>
                    <a:pt x="142239" y="7619"/>
                  </a:lnTo>
                  <a:lnTo>
                    <a:pt x="174942" y="27939"/>
                  </a:lnTo>
                  <a:lnTo>
                    <a:pt x="196850" y="58419"/>
                  </a:lnTo>
                  <a:lnTo>
                    <a:pt x="204787" y="95567"/>
                  </a:lnTo>
                  <a:lnTo>
                    <a:pt x="196850" y="132714"/>
                  </a:lnTo>
                  <a:lnTo>
                    <a:pt x="174942" y="162877"/>
                  </a:lnTo>
                  <a:lnTo>
                    <a:pt x="142239" y="183514"/>
                  </a:lnTo>
                  <a:lnTo>
                    <a:pt x="102552" y="190817"/>
                  </a:lnTo>
                  <a:lnTo>
                    <a:pt x="62547" y="183514"/>
                  </a:lnTo>
                  <a:lnTo>
                    <a:pt x="29844" y="162877"/>
                  </a:lnTo>
                  <a:lnTo>
                    <a:pt x="7937" y="132714"/>
                  </a:lnTo>
                  <a:lnTo>
                    <a:pt x="0" y="95567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3" name="object 7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7329" y="4997450"/>
            <a:ext cx="204787" cy="190817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4797" y="5608954"/>
            <a:ext cx="204787" cy="190817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6177" y="5808662"/>
            <a:ext cx="204787" cy="190817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3644265" y="4255134"/>
            <a:ext cx="772795" cy="171450"/>
          </a:xfrm>
          <a:custGeom>
            <a:avLst/>
            <a:gdLst/>
            <a:ahLst/>
            <a:cxnLst/>
            <a:rect l="l" t="t" r="r" b="b"/>
            <a:pathLst>
              <a:path w="772795" h="171450">
                <a:moveTo>
                  <a:pt x="601027" y="0"/>
                </a:moveTo>
                <a:lnTo>
                  <a:pt x="601027" y="171450"/>
                </a:lnTo>
                <a:lnTo>
                  <a:pt x="715327" y="114300"/>
                </a:lnTo>
                <a:lnTo>
                  <a:pt x="629602" y="114300"/>
                </a:lnTo>
                <a:lnTo>
                  <a:pt x="629602" y="57150"/>
                </a:lnTo>
                <a:lnTo>
                  <a:pt x="715327" y="57150"/>
                </a:lnTo>
                <a:lnTo>
                  <a:pt x="601027" y="0"/>
                </a:lnTo>
                <a:close/>
              </a:path>
              <a:path w="772795" h="171450">
                <a:moveTo>
                  <a:pt x="601027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601027" y="114300"/>
                </a:lnTo>
                <a:lnTo>
                  <a:pt x="601027" y="57150"/>
                </a:lnTo>
                <a:close/>
              </a:path>
              <a:path w="772795" h="171450">
                <a:moveTo>
                  <a:pt x="715327" y="57150"/>
                </a:moveTo>
                <a:lnTo>
                  <a:pt x="629602" y="57150"/>
                </a:lnTo>
                <a:lnTo>
                  <a:pt x="629602" y="114300"/>
                </a:lnTo>
                <a:lnTo>
                  <a:pt x="715327" y="114300"/>
                </a:lnTo>
                <a:lnTo>
                  <a:pt x="772477" y="85725"/>
                </a:lnTo>
                <a:lnTo>
                  <a:pt x="715327" y="5715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4503102" y="3218814"/>
            <a:ext cx="262255" cy="248285"/>
            <a:chOff x="4503102" y="3218814"/>
            <a:chExt cx="262255" cy="248285"/>
          </a:xfrm>
        </p:grpSpPr>
        <p:pic>
          <p:nvPicPr>
            <p:cNvPr id="78" name="object 7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31677" y="3247389"/>
              <a:ext cx="204787" cy="190817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531677" y="3247389"/>
              <a:ext cx="205104" cy="191135"/>
            </a:xfrm>
            <a:custGeom>
              <a:avLst/>
              <a:gdLst/>
              <a:ahLst/>
              <a:cxnLst/>
              <a:rect l="l" t="t" r="r" b="b"/>
              <a:pathLst>
                <a:path w="205104" h="191135">
                  <a:moveTo>
                    <a:pt x="0" y="95567"/>
                  </a:moveTo>
                  <a:lnTo>
                    <a:pt x="7937" y="58420"/>
                  </a:lnTo>
                  <a:lnTo>
                    <a:pt x="29845" y="27939"/>
                  </a:lnTo>
                  <a:lnTo>
                    <a:pt x="62547" y="7620"/>
                  </a:lnTo>
                  <a:lnTo>
                    <a:pt x="102552" y="0"/>
                  </a:lnTo>
                  <a:lnTo>
                    <a:pt x="142239" y="7620"/>
                  </a:lnTo>
                  <a:lnTo>
                    <a:pt x="174942" y="27939"/>
                  </a:lnTo>
                  <a:lnTo>
                    <a:pt x="196850" y="58420"/>
                  </a:lnTo>
                  <a:lnTo>
                    <a:pt x="204787" y="95567"/>
                  </a:lnTo>
                  <a:lnTo>
                    <a:pt x="196850" y="132714"/>
                  </a:lnTo>
                  <a:lnTo>
                    <a:pt x="174942" y="162877"/>
                  </a:lnTo>
                  <a:lnTo>
                    <a:pt x="142239" y="183514"/>
                  </a:lnTo>
                  <a:lnTo>
                    <a:pt x="102552" y="190817"/>
                  </a:lnTo>
                  <a:lnTo>
                    <a:pt x="62547" y="183514"/>
                  </a:lnTo>
                  <a:lnTo>
                    <a:pt x="29845" y="162877"/>
                  </a:lnTo>
                  <a:lnTo>
                    <a:pt x="7937" y="132714"/>
                  </a:lnTo>
                  <a:lnTo>
                    <a:pt x="0" y="95567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4732654" y="3314700"/>
            <a:ext cx="791210" cy="200025"/>
          </a:xfrm>
          <a:custGeom>
            <a:avLst/>
            <a:gdLst/>
            <a:ahLst/>
            <a:cxnLst/>
            <a:rect l="l" t="t" r="r" b="b"/>
            <a:pathLst>
              <a:path w="791210" h="200025">
                <a:moveTo>
                  <a:pt x="616902" y="143192"/>
                </a:moveTo>
                <a:lnTo>
                  <a:pt x="608965" y="199707"/>
                </a:lnTo>
                <a:lnTo>
                  <a:pt x="765492" y="147002"/>
                </a:lnTo>
                <a:lnTo>
                  <a:pt x="645477" y="147002"/>
                </a:lnTo>
                <a:lnTo>
                  <a:pt x="616902" y="143192"/>
                </a:lnTo>
                <a:close/>
              </a:path>
              <a:path w="791210" h="200025">
                <a:moveTo>
                  <a:pt x="624840" y="86360"/>
                </a:moveTo>
                <a:lnTo>
                  <a:pt x="616902" y="143192"/>
                </a:lnTo>
                <a:lnTo>
                  <a:pt x="645477" y="147002"/>
                </a:lnTo>
                <a:lnTo>
                  <a:pt x="653415" y="90487"/>
                </a:lnTo>
                <a:lnTo>
                  <a:pt x="624840" y="86360"/>
                </a:lnTo>
                <a:close/>
              </a:path>
              <a:path w="791210" h="200025">
                <a:moveTo>
                  <a:pt x="632777" y="29845"/>
                </a:moveTo>
                <a:lnTo>
                  <a:pt x="624840" y="86360"/>
                </a:lnTo>
                <a:lnTo>
                  <a:pt x="653415" y="90487"/>
                </a:lnTo>
                <a:lnTo>
                  <a:pt x="645477" y="147002"/>
                </a:lnTo>
                <a:lnTo>
                  <a:pt x="765492" y="147002"/>
                </a:lnTo>
                <a:lnTo>
                  <a:pt x="790892" y="138747"/>
                </a:lnTo>
                <a:lnTo>
                  <a:pt x="632777" y="29845"/>
                </a:lnTo>
                <a:close/>
              </a:path>
              <a:path w="791210" h="200025">
                <a:moveTo>
                  <a:pt x="7937" y="0"/>
                </a:moveTo>
                <a:lnTo>
                  <a:pt x="0" y="56514"/>
                </a:lnTo>
                <a:lnTo>
                  <a:pt x="616902" y="143192"/>
                </a:lnTo>
                <a:lnTo>
                  <a:pt x="624840" y="86360"/>
                </a:lnTo>
                <a:lnTo>
                  <a:pt x="7937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" name="object 8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28477" y="5831522"/>
            <a:ext cx="204787" cy="193040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4032567" y="4918709"/>
            <a:ext cx="893444" cy="309245"/>
            <a:chOff x="4032567" y="4918709"/>
            <a:chExt cx="893444" cy="309245"/>
          </a:xfrm>
        </p:grpSpPr>
        <p:pic>
          <p:nvPicPr>
            <p:cNvPr id="83" name="object 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1142" y="5008244"/>
              <a:ext cx="204787" cy="19081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061142" y="5008244"/>
              <a:ext cx="205104" cy="191135"/>
            </a:xfrm>
            <a:custGeom>
              <a:avLst/>
              <a:gdLst/>
              <a:ahLst/>
              <a:cxnLst/>
              <a:rect l="l" t="t" r="r" b="b"/>
              <a:pathLst>
                <a:path w="205104" h="191135">
                  <a:moveTo>
                    <a:pt x="0" y="95567"/>
                  </a:moveTo>
                  <a:lnTo>
                    <a:pt x="7937" y="58419"/>
                  </a:lnTo>
                  <a:lnTo>
                    <a:pt x="29845" y="27939"/>
                  </a:lnTo>
                  <a:lnTo>
                    <a:pt x="62547" y="7619"/>
                  </a:lnTo>
                  <a:lnTo>
                    <a:pt x="102552" y="0"/>
                  </a:lnTo>
                  <a:lnTo>
                    <a:pt x="142240" y="7619"/>
                  </a:lnTo>
                  <a:lnTo>
                    <a:pt x="174942" y="27939"/>
                  </a:lnTo>
                  <a:lnTo>
                    <a:pt x="196850" y="58419"/>
                  </a:lnTo>
                  <a:lnTo>
                    <a:pt x="204787" y="95567"/>
                  </a:lnTo>
                  <a:lnTo>
                    <a:pt x="196850" y="132714"/>
                  </a:lnTo>
                  <a:lnTo>
                    <a:pt x="174942" y="162877"/>
                  </a:lnTo>
                  <a:lnTo>
                    <a:pt x="142240" y="183514"/>
                  </a:lnTo>
                  <a:lnTo>
                    <a:pt x="102552" y="190817"/>
                  </a:lnTo>
                  <a:lnTo>
                    <a:pt x="62547" y="183514"/>
                  </a:lnTo>
                  <a:lnTo>
                    <a:pt x="29845" y="162877"/>
                  </a:lnTo>
                  <a:lnTo>
                    <a:pt x="7937" y="132714"/>
                  </a:lnTo>
                  <a:lnTo>
                    <a:pt x="0" y="95567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36402" y="4918709"/>
              <a:ext cx="689610" cy="215900"/>
            </a:xfrm>
            <a:custGeom>
              <a:avLst/>
              <a:gdLst/>
              <a:ahLst/>
              <a:cxnLst/>
              <a:rect l="l" t="t" r="r" b="b"/>
              <a:pathLst>
                <a:path w="689610" h="215900">
                  <a:moveTo>
                    <a:pt x="515302" y="55879"/>
                  </a:moveTo>
                  <a:lnTo>
                    <a:pt x="0" y="160019"/>
                  </a:lnTo>
                  <a:lnTo>
                    <a:pt x="11430" y="215900"/>
                  </a:lnTo>
                  <a:lnTo>
                    <a:pt x="526732" y="112077"/>
                  </a:lnTo>
                  <a:lnTo>
                    <a:pt x="515302" y="55879"/>
                  </a:lnTo>
                  <a:close/>
                </a:path>
                <a:path w="689610" h="215900">
                  <a:moveTo>
                    <a:pt x="688975" y="50482"/>
                  </a:moveTo>
                  <a:lnTo>
                    <a:pt x="543560" y="50482"/>
                  </a:lnTo>
                  <a:lnTo>
                    <a:pt x="554672" y="106362"/>
                  </a:lnTo>
                  <a:lnTo>
                    <a:pt x="526732" y="112077"/>
                  </a:lnTo>
                  <a:lnTo>
                    <a:pt x="538162" y="167957"/>
                  </a:lnTo>
                  <a:lnTo>
                    <a:pt x="688975" y="50482"/>
                  </a:lnTo>
                  <a:close/>
                </a:path>
                <a:path w="689610" h="215900">
                  <a:moveTo>
                    <a:pt x="543560" y="50482"/>
                  </a:moveTo>
                  <a:lnTo>
                    <a:pt x="515302" y="55879"/>
                  </a:lnTo>
                  <a:lnTo>
                    <a:pt x="526732" y="112077"/>
                  </a:lnTo>
                  <a:lnTo>
                    <a:pt x="554672" y="106362"/>
                  </a:lnTo>
                  <a:lnTo>
                    <a:pt x="543560" y="50482"/>
                  </a:lnTo>
                  <a:close/>
                </a:path>
                <a:path w="689610" h="215900">
                  <a:moveTo>
                    <a:pt x="504189" y="0"/>
                  </a:moveTo>
                  <a:lnTo>
                    <a:pt x="515302" y="55879"/>
                  </a:lnTo>
                  <a:lnTo>
                    <a:pt x="543560" y="50482"/>
                  </a:lnTo>
                  <a:lnTo>
                    <a:pt x="688975" y="50482"/>
                  </a:lnTo>
                  <a:lnTo>
                    <a:pt x="689292" y="50164"/>
                  </a:lnTo>
                  <a:lnTo>
                    <a:pt x="504189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4299902" y="5802947"/>
            <a:ext cx="1069340" cy="346075"/>
            <a:chOff x="4299902" y="5802947"/>
            <a:chExt cx="1069340" cy="346075"/>
          </a:xfrm>
        </p:grpSpPr>
        <p:sp>
          <p:nvSpPr>
            <p:cNvPr id="87" name="object 87"/>
            <p:cNvSpPr/>
            <p:nvPr/>
          </p:nvSpPr>
          <p:spPr>
            <a:xfrm>
              <a:off x="4328477" y="5831522"/>
              <a:ext cx="205104" cy="191135"/>
            </a:xfrm>
            <a:custGeom>
              <a:avLst/>
              <a:gdLst/>
              <a:ahLst/>
              <a:cxnLst/>
              <a:rect l="l" t="t" r="r" b="b"/>
              <a:pathLst>
                <a:path w="205104" h="191135">
                  <a:moveTo>
                    <a:pt x="0" y="95567"/>
                  </a:moveTo>
                  <a:lnTo>
                    <a:pt x="7937" y="58419"/>
                  </a:lnTo>
                  <a:lnTo>
                    <a:pt x="29845" y="27939"/>
                  </a:lnTo>
                  <a:lnTo>
                    <a:pt x="62547" y="7619"/>
                  </a:lnTo>
                  <a:lnTo>
                    <a:pt x="102552" y="0"/>
                  </a:lnTo>
                  <a:lnTo>
                    <a:pt x="142239" y="7619"/>
                  </a:lnTo>
                  <a:lnTo>
                    <a:pt x="174942" y="27939"/>
                  </a:lnTo>
                  <a:lnTo>
                    <a:pt x="196850" y="58419"/>
                  </a:lnTo>
                  <a:lnTo>
                    <a:pt x="204787" y="95567"/>
                  </a:lnTo>
                  <a:lnTo>
                    <a:pt x="196850" y="132714"/>
                  </a:lnTo>
                  <a:lnTo>
                    <a:pt x="174942" y="162877"/>
                  </a:lnTo>
                  <a:lnTo>
                    <a:pt x="142239" y="183514"/>
                  </a:lnTo>
                  <a:lnTo>
                    <a:pt x="102552" y="190817"/>
                  </a:lnTo>
                  <a:lnTo>
                    <a:pt x="62547" y="183514"/>
                  </a:lnTo>
                  <a:lnTo>
                    <a:pt x="29845" y="162877"/>
                  </a:lnTo>
                  <a:lnTo>
                    <a:pt x="7937" y="132714"/>
                  </a:lnTo>
                  <a:lnTo>
                    <a:pt x="0" y="95567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20247" y="5935979"/>
              <a:ext cx="848994" cy="213360"/>
            </a:xfrm>
            <a:custGeom>
              <a:avLst/>
              <a:gdLst/>
              <a:ahLst/>
              <a:cxnLst/>
              <a:rect l="l" t="t" r="r" b="b"/>
              <a:pathLst>
                <a:path w="848995" h="213360">
                  <a:moveTo>
                    <a:pt x="675004" y="156527"/>
                  </a:moveTo>
                  <a:lnTo>
                    <a:pt x="666750" y="213042"/>
                  </a:lnTo>
                  <a:lnTo>
                    <a:pt x="826452" y="160655"/>
                  </a:lnTo>
                  <a:lnTo>
                    <a:pt x="703262" y="160655"/>
                  </a:lnTo>
                  <a:lnTo>
                    <a:pt x="675004" y="156527"/>
                  </a:lnTo>
                  <a:close/>
                </a:path>
                <a:path w="848995" h="213360">
                  <a:moveTo>
                    <a:pt x="683260" y="100012"/>
                  </a:moveTo>
                  <a:lnTo>
                    <a:pt x="675004" y="156527"/>
                  </a:lnTo>
                  <a:lnTo>
                    <a:pt x="703262" y="160655"/>
                  </a:lnTo>
                  <a:lnTo>
                    <a:pt x="711517" y="104140"/>
                  </a:lnTo>
                  <a:lnTo>
                    <a:pt x="683260" y="100012"/>
                  </a:lnTo>
                  <a:close/>
                </a:path>
                <a:path w="848995" h="213360">
                  <a:moveTo>
                    <a:pt x="691832" y="43180"/>
                  </a:moveTo>
                  <a:lnTo>
                    <a:pt x="683260" y="100012"/>
                  </a:lnTo>
                  <a:lnTo>
                    <a:pt x="711517" y="104140"/>
                  </a:lnTo>
                  <a:lnTo>
                    <a:pt x="703262" y="160655"/>
                  </a:lnTo>
                  <a:lnTo>
                    <a:pt x="826452" y="160655"/>
                  </a:lnTo>
                  <a:lnTo>
                    <a:pt x="848677" y="153352"/>
                  </a:lnTo>
                  <a:lnTo>
                    <a:pt x="691832" y="43180"/>
                  </a:lnTo>
                  <a:close/>
                </a:path>
                <a:path w="848995" h="213360">
                  <a:moveTo>
                    <a:pt x="8254" y="0"/>
                  </a:moveTo>
                  <a:lnTo>
                    <a:pt x="0" y="56515"/>
                  </a:lnTo>
                  <a:lnTo>
                    <a:pt x="675004" y="156527"/>
                  </a:lnTo>
                  <a:lnTo>
                    <a:pt x="683260" y="100012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5433059" y="2917825"/>
            <a:ext cx="2141855" cy="1126490"/>
          </a:xfrm>
          <a:custGeom>
            <a:avLst/>
            <a:gdLst/>
            <a:ahLst/>
            <a:cxnLst/>
            <a:rect l="l" t="t" r="r" b="b"/>
            <a:pathLst>
              <a:path w="2141854" h="1126489">
                <a:moveTo>
                  <a:pt x="1070927" y="0"/>
                </a:moveTo>
                <a:lnTo>
                  <a:pt x="1008062" y="952"/>
                </a:lnTo>
                <a:lnTo>
                  <a:pt x="946150" y="3810"/>
                </a:lnTo>
                <a:lnTo>
                  <a:pt x="885189" y="8572"/>
                </a:lnTo>
                <a:lnTo>
                  <a:pt x="825500" y="14922"/>
                </a:lnTo>
                <a:lnTo>
                  <a:pt x="767079" y="22860"/>
                </a:lnTo>
                <a:lnTo>
                  <a:pt x="709929" y="32702"/>
                </a:lnTo>
                <a:lnTo>
                  <a:pt x="654050" y="44132"/>
                </a:lnTo>
                <a:lnTo>
                  <a:pt x="600075" y="57150"/>
                </a:lnTo>
                <a:lnTo>
                  <a:pt x="547687" y="71754"/>
                </a:lnTo>
                <a:lnTo>
                  <a:pt x="496887" y="87629"/>
                </a:lnTo>
                <a:lnTo>
                  <a:pt x="447992" y="105092"/>
                </a:lnTo>
                <a:lnTo>
                  <a:pt x="401002" y="123825"/>
                </a:lnTo>
                <a:lnTo>
                  <a:pt x="356235" y="143827"/>
                </a:lnTo>
                <a:lnTo>
                  <a:pt x="313689" y="164782"/>
                </a:lnTo>
                <a:lnTo>
                  <a:pt x="273367" y="187325"/>
                </a:lnTo>
                <a:lnTo>
                  <a:pt x="235267" y="210820"/>
                </a:lnTo>
                <a:lnTo>
                  <a:pt x="199707" y="235585"/>
                </a:lnTo>
                <a:lnTo>
                  <a:pt x="166687" y="261302"/>
                </a:lnTo>
                <a:lnTo>
                  <a:pt x="136525" y="287972"/>
                </a:lnTo>
                <a:lnTo>
                  <a:pt x="108902" y="315277"/>
                </a:lnTo>
                <a:lnTo>
                  <a:pt x="62547" y="373062"/>
                </a:lnTo>
                <a:lnTo>
                  <a:pt x="28257" y="434022"/>
                </a:lnTo>
                <a:lnTo>
                  <a:pt x="7302" y="497522"/>
                </a:lnTo>
                <a:lnTo>
                  <a:pt x="0" y="562927"/>
                </a:lnTo>
                <a:lnTo>
                  <a:pt x="1904" y="596264"/>
                </a:lnTo>
                <a:lnTo>
                  <a:pt x="16192" y="660717"/>
                </a:lnTo>
                <a:lnTo>
                  <a:pt x="43814" y="722947"/>
                </a:lnTo>
                <a:lnTo>
                  <a:pt x="84137" y="782319"/>
                </a:lnTo>
                <a:lnTo>
                  <a:pt x="136525" y="838200"/>
                </a:lnTo>
                <a:lnTo>
                  <a:pt x="166687" y="864869"/>
                </a:lnTo>
                <a:lnTo>
                  <a:pt x="199707" y="890587"/>
                </a:lnTo>
                <a:lnTo>
                  <a:pt x="235267" y="915352"/>
                </a:lnTo>
                <a:lnTo>
                  <a:pt x="273367" y="938847"/>
                </a:lnTo>
                <a:lnTo>
                  <a:pt x="313689" y="961072"/>
                </a:lnTo>
                <a:lnTo>
                  <a:pt x="356235" y="982344"/>
                </a:lnTo>
                <a:lnTo>
                  <a:pt x="401002" y="1002347"/>
                </a:lnTo>
                <a:lnTo>
                  <a:pt x="447992" y="1021080"/>
                </a:lnTo>
                <a:lnTo>
                  <a:pt x="496887" y="1038542"/>
                </a:lnTo>
                <a:lnTo>
                  <a:pt x="547687" y="1054417"/>
                </a:lnTo>
                <a:lnTo>
                  <a:pt x="600075" y="1068705"/>
                </a:lnTo>
                <a:lnTo>
                  <a:pt x="654050" y="1081722"/>
                </a:lnTo>
                <a:lnTo>
                  <a:pt x="709929" y="1093152"/>
                </a:lnTo>
                <a:lnTo>
                  <a:pt x="767079" y="1102995"/>
                </a:lnTo>
                <a:lnTo>
                  <a:pt x="825500" y="1111250"/>
                </a:lnTo>
                <a:lnTo>
                  <a:pt x="885189" y="1117600"/>
                </a:lnTo>
                <a:lnTo>
                  <a:pt x="946150" y="1122362"/>
                </a:lnTo>
                <a:lnTo>
                  <a:pt x="1008062" y="1125220"/>
                </a:lnTo>
                <a:lnTo>
                  <a:pt x="1070927" y="1126172"/>
                </a:lnTo>
                <a:lnTo>
                  <a:pt x="1133792" y="1125220"/>
                </a:lnTo>
                <a:lnTo>
                  <a:pt x="1196022" y="1122362"/>
                </a:lnTo>
                <a:lnTo>
                  <a:pt x="1256664" y="1117600"/>
                </a:lnTo>
                <a:lnTo>
                  <a:pt x="1316672" y="1111250"/>
                </a:lnTo>
                <a:lnTo>
                  <a:pt x="1375092" y="1102995"/>
                </a:lnTo>
                <a:lnTo>
                  <a:pt x="1432242" y="1093152"/>
                </a:lnTo>
                <a:lnTo>
                  <a:pt x="1487805" y="1081722"/>
                </a:lnTo>
                <a:lnTo>
                  <a:pt x="1542097" y="1068705"/>
                </a:lnTo>
                <a:lnTo>
                  <a:pt x="1594485" y="1054417"/>
                </a:lnTo>
                <a:lnTo>
                  <a:pt x="1645285" y="1038542"/>
                </a:lnTo>
                <a:lnTo>
                  <a:pt x="1693862" y="1021080"/>
                </a:lnTo>
                <a:lnTo>
                  <a:pt x="1740852" y="1002347"/>
                </a:lnTo>
                <a:lnTo>
                  <a:pt x="1785619" y="982344"/>
                </a:lnTo>
                <a:lnTo>
                  <a:pt x="1828164" y="961072"/>
                </a:lnTo>
                <a:lnTo>
                  <a:pt x="1868805" y="938847"/>
                </a:lnTo>
                <a:lnTo>
                  <a:pt x="1906587" y="915352"/>
                </a:lnTo>
                <a:lnTo>
                  <a:pt x="1942147" y="890587"/>
                </a:lnTo>
                <a:lnTo>
                  <a:pt x="1975167" y="864869"/>
                </a:lnTo>
                <a:lnTo>
                  <a:pt x="2005647" y="838200"/>
                </a:lnTo>
                <a:lnTo>
                  <a:pt x="2033269" y="810577"/>
                </a:lnTo>
                <a:lnTo>
                  <a:pt x="2079624" y="752792"/>
                </a:lnTo>
                <a:lnTo>
                  <a:pt x="2113597" y="692150"/>
                </a:lnTo>
                <a:lnTo>
                  <a:pt x="2134869" y="628650"/>
                </a:lnTo>
                <a:lnTo>
                  <a:pt x="2141855" y="562927"/>
                </a:lnTo>
                <a:lnTo>
                  <a:pt x="2140267" y="529907"/>
                </a:lnTo>
                <a:lnTo>
                  <a:pt x="2125980" y="465454"/>
                </a:lnTo>
                <a:lnTo>
                  <a:pt x="2098357" y="403225"/>
                </a:lnTo>
                <a:lnTo>
                  <a:pt x="2057717" y="343852"/>
                </a:lnTo>
                <a:lnTo>
                  <a:pt x="2005647" y="287972"/>
                </a:lnTo>
                <a:lnTo>
                  <a:pt x="1975167" y="261302"/>
                </a:lnTo>
                <a:lnTo>
                  <a:pt x="1942147" y="235585"/>
                </a:lnTo>
                <a:lnTo>
                  <a:pt x="1906587" y="210820"/>
                </a:lnTo>
                <a:lnTo>
                  <a:pt x="1868805" y="187325"/>
                </a:lnTo>
                <a:lnTo>
                  <a:pt x="1828164" y="164782"/>
                </a:lnTo>
                <a:lnTo>
                  <a:pt x="1785619" y="143827"/>
                </a:lnTo>
                <a:lnTo>
                  <a:pt x="1740852" y="123825"/>
                </a:lnTo>
                <a:lnTo>
                  <a:pt x="1693862" y="105092"/>
                </a:lnTo>
                <a:lnTo>
                  <a:pt x="1645285" y="87629"/>
                </a:lnTo>
                <a:lnTo>
                  <a:pt x="1594485" y="71754"/>
                </a:lnTo>
                <a:lnTo>
                  <a:pt x="1542097" y="57150"/>
                </a:lnTo>
                <a:lnTo>
                  <a:pt x="1487805" y="44132"/>
                </a:lnTo>
                <a:lnTo>
                  <a:pt x="1432242" y="32702"/>
                </a:lnTo>
                <a:lnTo>
                  <a:pt x="1375092" y="22860"/>
                </a:lnTo>
                <a:lnTo>
                  <a:pt x="1316672" y="14922"/>
                </a:lnTo>
                <a:lnTo>
                  <a:pt x="1256664" y="8572"/>
                </a:lnTo>
                <a:lnTo>
                  <a:pt x="1196022" y="3810"/>
                </a:lnTo>
                <a:lnTo>
                  <a:pt x="1133792" y="952"/>
                </a:lnTo>
                <a:lnTo>
                  <a:pt x="1070927" y="0"/>
                </a:lnTo>
                <a:close/>
              </a:path>
            </a:pathLst>
          </a:custGeom>
          <a:solidFill>
            <a:srgbClr val="FFBA00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9590404" y="1067117"/>
            <a:ext cx="9226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5" dirty="0">
                <a:latin typeface="Calibri"/>
                <a:cs typeface="Calibri"/>
              </a:rPr>
              <a:t>π</a:t>
            </a:r>
            <a:r>
              <a:rPr sz="1200" spc="135" dirty="0" err="1">
                <a:latin typeface="Calibri"/>
                <a:cs typeface="Calibri"/>
              </a:rPr>
              <a:t>ράκτορε</a:t>
            </a:r>
            <a:r>
              <a:rPr lang="el-GR" sz="1200" spc="135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55344" y="779145"/>
            <a:ext cx="274193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55" dirty="0">
                <a:latin typeface="Times New Roman"/>
                <a:cs typeface="Times New Roman"/>
              </a:rPr>
              <a:t>Εξαρτήματα </a:t>
            </a:r>
            <a:r>
              <a:rPr sz="1850" spc="150" dirty="0">
                <a:latin typeface="Times New Roman"/>
                <a:cs typeface="Times New Roman"/>
              </a:rPr>
              <a:t>ανίχνευσης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91515" y="1444307"/>
            <a:ext cx="5791200" cy="111379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49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spc="80" dirty="0">
                <a:latin typeface="Calibri"/>
                <a:cs typeface="Calibri"/>
              </a:rPr>
              <a:t>Τα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κύρια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εξαρτήματα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ενός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IDS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είναι:</a:t>
            </a:r>
            <a:endParaRPr sz="105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103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286385" algn="l"/>
              </a:tabLst>
            </a:pPr>
            <a:r>
              <a:rPr sz="900" b="1" spc="55" dirty="0">
                <a:latin typeface="Calibri"/>
                <a:cs typeface="Calibri"/>
              </a:rPr>
              <a:t>Πηγές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ανίχνευσης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δεδομένων:</a:t>
            </a:r>
            <a:endParaRPr sz="900">
              <a:latin typeface="Calibri"/>
              <a:cs typeface="Calibri"/>
            </a:endParaRPr>
          </a:p>
          <a:p>
            <a:pPr marL="469265" lvl="2" indent="-91440">
              <a:lnSpc>
                <a:spcPct val="100000"/>
              </a:lnSpc>
              <a:spcBef>
                <a:spcPts val="95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800" spc="60" dirty="0">
                <a:latin typeface="Calibri"/>
                <a:cs typeface="Calibri"/>
              </a:rPr>
              <a:t>Στόχοι: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αντίληψη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δεδομένων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για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ανίχνευση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και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λήψη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 marL="469900" marR="5080" lvl="2" indent="-91440">
              <a:lnSpc>
                <a:spcPct val="103600"/>
              </a:lnSpc>
              <a:spcBef>
                <a:spcPts val="894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469900" algn="l"/>
              </a:tabLst>
            </a:pPr>
            <a:r>
              <a:rPr sz="800" spc="50" dirty="0">
                <a:latin typeface="Calibri"/>
                <a:cs typeface="Calibri"/>
              </a:rPr>
              <a:t>Πόροι: (επ)αισθητήρες </a:t>
            </a:r>
            <a:r>
              <a:rPr sz="800" spc="40" dirty="0">
                <a:latin typeface="Calibri"/>
                <a:cs typeface="Calibri"/>
              </a:rPr>
              <a:t>(π.χ. </a:t>
            </a:r>
            <a:r>
              <a:rPr sz="800" spc="50" dirty="0">
                <a:latin typeface="Calibri"/>
                <a:cs typeface="Calibri"/>
              </a:rPr>
              <a:t>φυσικοί αισθητήρες, έξυπνοι </a:t>
            </a:r>
            <a:r>
              <a:rPr sz="800" spc="45" dirty="0">
                <a:latin typeface="Calibri"/>
                <a:cs typeface="Calibri"/>
              </a:rPr>
              <a:t>μετρητές), </a:t>
            </a:r>
            <a:r>
              <a:rPr sz="800" spc="55" dirty="0">
                <a:latin typeface="Calibri"/>
                <a:cs typeface="Calibri"/>
              </a:rPr>
              <a:t>πράκτορες </a:t>
            </a:r>
            <a:r>
              <a:rPr sz="800" spc="50" dirty="0">
                <a:latin typeface="Calibri"/>
                <a:cs typeface="Calibri"/>
              </a:rPr>
              <a:t>λογισμικού, </a:t>
            </a:r>
            <a:r>
              <a:rPr sz="800" spc="55" dirty="0">
                <a:latin typeface="Calibri"/>
                <a:cs typeface="Calibri"/>
              </a:rPr>
              <a:t>καταγραφές </a:t>
            </a:r>
            <a:r>
              <a:rPr sz="800" spc="45" dirty="0">
                <a:latin typeface="Calibri"/>
                <a:cs typeface="Calibri"/>
              </a:rPr>
              <a:t>(τείχη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(ηλεκτρονικής)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προστασίας,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λειτουργικό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σύστημα,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προσβάσεις...),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ειδοποιήσεις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κ.λπ.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198484" y="359092"/>
            <a:ext cx="436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latin typeface="Calibri"/>
                <a:cs typeface="Calibri"/>
              </a:rPr>
              <a:t>Δεδομένα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323580" y="855345"/>
            <a:ext cx="1221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5" dirty="0">
                <a:latin typeface="Calibri"/>
                <a:cs typeface="Calibri"/>
              </a:rPr>
              <a:t>α</a:t>
            </a:r>
            <a:r>
              <a:rPr sz="1200" spc="70" dirty="0" err="1">
                <a:latin typeface="Calibri"/>
                <a:cs typeface="Calibri"/>
              </a:rPr>
              <a:t>ι</a:t>
            </a:r>
            <a:r>
              <a:rPr sz="1200" spc="150" dirty="0" err="1">
                <a:latin typeface="Calibri"/>
                <a:cs typeface="Calibri"/>
              </a:rPr>
              <a:t>σ</a:t>
            </a:r>
            <a:r>
              <a:rPr sz="1200" spc="145" dirty="0" err="1">
                <a:latin typeface="Calibri"/>
                <a:cs typeface="Calibri"/>
              </a:rPr>
              <a:t>θη</a:t>
            </a:r>
            <a:r>
              <a:rPr sz="1200" spc="100" dirty="0" err="1">
                <a:latin typeface="Calibri"/>
                <a:cs typeface="Calibri"/>
              </a:rPr>
              <a:t>τ</a:t>
            </a:r>
            <a:r>
              <a:rPr sz="1200" spc="145" dirty="0" err="1">
                <a:latin typeface="Calibri"/>
                <a:cs typeface="Calibri"/>
              </a:rPr>
              <a:t>ή</a:t>
            </a:r>
            <a:r>
              <a:rPr sz="1200" spc="140" dirty="0" err="1">
                <a:latin typeface="Calibri"/>
                <a:cs typeface="Calibri"/>
              </a:rPr>
              <a:t>ρ</a:t>
            </a:r>
            <a:r>
              <a:rPr sz="1200" spc="120" dirty="0" err="1">
                <a:latin typeface="Calibri"/>
                <a:cs typeface="Calibri"/>
              </a:rPr>
              <a:t>ε</a:t>
            </a:r>
            <a:r>
              <a:rPr sz="1200" spc="125" dirty="0" err="1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792652" y="828675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latin typeface="Calibri"/>
                <a:cs typeface="Calibri"/>
              </a:rPr>
              <a:t>S</a:t>
            </a:r>
            <a:r>
              <a:rPr sz="1200" spc="265" dirty="0">
                <a:latin typeface="Calibri"/>
                <a:cs typeface="Calibri"/>
              </a:rPr>
              <a:t>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637520" y="770890"/>
            <a:ext cx="1165225" cy="3799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7145">
              <a:lnSpc>
                <a:spcPct val="101699"/>
              </a:lnSpc>
              <a:spcBef>
                <a:spcPts val="75"/>
              </a:spcBef>
            </a:pPr>
            <a:r>
              <a:rPr sz="1200" spc="135" dirty="0">
                <a:latin typeface="Calibri"/>
                <a:cs typeface="Calibri"/>
              </a:rPr>
              <a:t>Κατα</a:t>
            </a:r>
            <a:r>
              <a:rPr sz="1200" spc="135" dirty="0" err="1">
                <a:latin typeface="Calibri"/>
                <a:cs typeface="Calibri"/>
              </a:rPr>
              <a:t>γρ</a:t>
            </a:r>
            <a:r>
              <a:rPr sz="1200" spc="135" dirty="0">
                <a:latin typeface="Calibri"/>
                <a:cs typeface="Calibri"/>
              </a:rPr>
              <a:t>αφές,  ειδοποι</a:t>
            </a:r>
            <a:r>
              <a:rPr sz="1200" spc="95" dirty="0">
                <a:latin typeface="Calibri"/>
                <a:cs typeface="Calibri"/>
              </a:rPr>
              <a:t>ήσεις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161982" y="2814320"/>
            <a:ext cx="44640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25" dirty="0">
                <a:latin typeface="Calibri"/>
                <a:cs typeface="Calibri"/>
              </a:rPr>
              <a:t>Εταιρικό</a:t>
            </a:r>
            <a:r>
              <a:rPr sz="450" b="1" spc="5" dirty="0">
                <a:latin typeface="Calibri"/>
                <a:cs typeface="Calibri"/>
              </a:rPr>
              <a:t> δίκτυο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601970" y="2907982"/>
            <a:ext cx="3048000" cy="6375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b="1" spc="55" dirty="0">
                <a:latin typeface="Calibri"/>
                <a:cs typeface="Calibri"/>
              </a:rPr>
              <a:t>OS</a:t>
            </a:r>
            <a:r>
              <a:rPr sz="650" b="1" spc="30" dirty="0">
                <a:latin typeface="Calibri"/>
                <a:cs typeface="Calibri"/>
              </a:rPr>
              <a:t> </a:t>
            </a:r>
            <a:r>
              <a:rPr sz="650" b="1" spc="40" dirty="0">
                <a:latin typeface="Calibri"/>
                <a:cs typeface="Calibri"/>
              </a:rPr>
              <a:t>Operating</a:t>
            </a:r>
            <a:r>
              <a:rPr sz="650" b="1" spc="35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System</a:t>
            </a:r>
            <a:r>
              <a:rPr sz="650" b="1" spc="35" dirty="0">
                <a:latin typeface="Calibri"/>
                <a:cs typeface="Calibri"/>
              </a:rPr>
              <a:t> </a:t>
            </a:r>
            <a:r>
              <a:rPr sz="650" b="1" spc="30" dirty="0">
                <a:latin typeface="Calibri"/>
                <a:cs typeface="Calibri"/>
              </a:rPr>
              <a:t>-</a:t>
            </a:r>
            <a:r>
              <a:rPr sz="650" b="1" spc="35" dirty="0">
                <a:latin typeface="Calibri"/>
                <a:cs typeface="Calibri"/>
              </a:rPr>
              <a:t> </a:t>
            </a:r>
            <a:r>
              <a:rPr sz="650" b="1" spc="30" dirty="0">
                <a:latin typeface="Calibri"/>
                <a:cs typeface="Calibri"/>
              </a:rPr>
              <a:t>λειτουργικό</a:t>
            </a:r>
            <a:r>
              <a:rPr sz="650" b="1" spc="10" dirty="0">
                <a:latin typeface="Calibri"/>
                <a:cs typeface="Calibri"/>
              </a:rPr>
              <a:t> </a:t>
            </a:r>
            <a:r>
              <a:rPr sz="650" b="1" spc="35" dirty="0">
                <a:latin typeface="Calibri"/>
                <a:cs typeface="Calibri"/>
              </a:rPr>
              <a:t>σύστημα)</a:t>
            </a:r>
            <a:r>
              <a:rPr sz="650" b="1" spc="25" dirty="0">
                <a:latin typeface="Calibri"/>
                <a:cs typeface="Calibri"/>
              </a:rPr>
              <a:t> </a:t>
            </a:r>
            <a:r>
              <a:rPr sz="650" b="1" spc="35" dirty="0">
                <a:latin typeface="Calibri"/>
                <a:cs typeface="Calibri"/>
              </a:rPr>
              <a:t>καταγεγραμμένες</a:t>
            </a:r>
            <a:r>
              <a:rPr sz="650" b="1" spc="30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καταγραφές,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650" b="1" spc="30" dirty="0">
                <a:latin typeface="Calibri"/>
                <a:cs typeface="Calibri"/>
              </a:rPr>
              <a:t>ΚΜΕ,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30" dirty="0">
                <a:latin typeface="Calibri"/>
                <a:cs typeface="Calibri"/>
              </a:rPr>
              <a:t>καταχωρητές-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25" dirty="0">
                <a:latin typeface="Calibri"/>
                <a:cs typeface="Calibri"/>
              </a:rPr>
              <a:t>χρήστης</a:t>
            </a:r>
            <a:endParaRPr sz="650">
              <a:latin typeface="Calibri"/>
              <a:cs typeface="Calibri"/>
            </a:endParaRPr>
          </a:p>
          <a:p>
            <a:pPr marL="12700" marR="1187450">
              <a:lnSpc>
                <a:spcPct val="100000"/>
              </a:lnSpc>
              <a:spcBef>
                <a:spcPts val="75"/>
              </a:spcBef>
            </a:pPr>
            <a:r>
              <a:rPr sz="650" b="1" spc="40" dirty="0">
                <a:latin typeface="Calibri"/>
                <a:cs typeface="Calibri"/>
              </a:rPr>
              <a:t>προσβάσεις), </a:t>
            </a:r>
            <a:r>
              <a:rPr sz="650" b="1" spc="45" dirty="0">
                <a:latin typeface="Calibri"/>
                <a:cs typeface="Calibri"/>
              </a:rPr>
              <a:t>καταγραφές </a:t>
            </a:r>
            <a:r>
              <a:rPr sz="650" b="1" spc="50" dirty="0">
                <a:latin typeface="Calibri"/>
                <a:cs typeface="Calibri"/>
              </a:rPr>
              <a:t>εφαρμογής </a:t>
            </a:r>
            <a:r>
              <a:rPr sz="650" b="1" spc="40" dirty="0">
                <a:latin typeface="Calibri"/>
                <a:cs typeface="Calibri"/>
              </a:rPr>
              <a:t>τείχους </a:t>
            </a:r>
            <a:r>
              <a:rPr sz="650" b="1" spc="-135" dirty="0">
                <a:latin typeface="Calibri"/>
                <a:cs typeface="Calibri"/>
              </a:rPr>
              <a:t> </a:t>
            </a:r>
            <a:r>
              <a:rPr sz="650" b="1" spc="40" dirty="0">
                <a:latin typeface="Calibri"/>
                <a:cs typeface="Calibri"/>
              </a:rPr>
              <a:t>(ηλεκτρονικής) </a:t>
            </a:r>
            <a:r>
              <a:rPr sz="650" b="1" spc="45" dirty="0">
                <a:latin typeface="Calibri"/>
                <a:cs typeface="Calibri"/>
              </a:rPr>
              <a:t>προστασίας, </a:t>
            </a:r>
            <a:r>
              <a:rPr sz="650" b="1" spc="40" dirty="0">
                <a:latin typeface="Calibri"/>
                <a:cs typeface="Calibri"/>
              </a:rPr>
              <a:t>IDS </a:t>
            </a:r>
            <a:r>
              <a:rPr sz="650" b="1" spc="45" dirty="0">
                <a:latin typeface="Calibri"/>
                <a:cs typeface="Calibri"/>
              </a:rPr>
              <a:t>κεντρικών </a:t>
            </a:r>
            <a:r>
              <a:rPr sz="650" b="1" spc="50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υπολογιστών,</a:t>
            </a:r>
            <a:r>
              <a:rPr sz="650" b="1" spc="15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πράκτορες</a:t>
            </a:r>
            <a:r>
              <a:rPr sz="650" b="1" spc="25" dirty="0">
                <a:latin typeface="Calibri"/>
                <a:cs typeface="Calibri"/>
              </a:rPr>
              <a:t> </a:t>
            </a:r>
            <a:r>
              <a:rPr sz="650" b="1" spc="50" dirty="0">
                <a:latin typeface="Calibri"/>
                <a:cs typeface="Calibri"/>
              </a:rPr>
              <a:t>SW,</a:t>
            </a:r>
            <a:r>
              <a:rPr sz="650" b="1" spc="20" dirty="0">
                <a:latin typeface="Calibri"/>
                <a:cs typeface="Calibri"/>
              </a:rPr>
              <a:t> ....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13995" y="3848100"/>
            <a:ext cx="31432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Calibri"/>
                <a:cs typeface="Calibri"/>
              </a:rPr>
              <a:t>Ί</a:t>
            </a:r>
            <a:r>
              <a:rPr sz="650" b="1" spc="5" dirty="0">
                <a:latin typeface="Calibri"/>
                <a:cs typeface="Calibri"/>
              </a:rPr>
              <a:t>ν</a:t>
            </a:r>
            <a:r>
              <a:rPr sz="650" b="1" spc="-5" dirty="0">
                <a:latin typeface="Calibri"/>
                <a:cs typeface="Calibri"/>
              </a:rPr>
              <a:t>τ</a:t>
            </a:r>
            <a:r>
              <a:rPr sz="650" b="1" dirty="0">
                <a:latin typeface="Calibri"/>
                <a:cs typeface="Calibri"/>
              </a:rPr>
              <a:t>ερνε</a:t>
            </a:r>
            <a:r>
              <a:rPr sz="650" b="1" spc="10" dirty="0">
                <a:latin typeface="Calibri"/>
                <a:cs typeface="Calibri"/>
              </a:rPr>
              <a:t>τ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240789" y="3986212"/>
            <a:ext cx="13779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-20" dirty="0">
                <a:latin typeface="Calibri"/>
                <a:cs typeface="Calibri"/>
              </a:rPr>
              <a:t>D</a:t>
            </a:r>
            <a:r>
              <a:rPr sz="450" b="1" spc="-5" dirty="0">
                <a:latin typeface="Calibri"/>
                <a:cs typeface="Calibri"/>
              </a:rPr>
              <a:t>M</a:t>
            </a:r>
            <a:r>
              <a:rPr sz="450" b="1" spc="10" dirty="0">
                <a:latin typeface="Calibri"/>
                <a:cs typeface="Calibri"/>
              </a:rPr>
              <a:t>Z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664335" y="5002212"/>
            <a:ext cx="91059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5" dirty="0">
                <a:latin typeface="Calibri"/>
                <a:cs typeface="Calibri"/>
              </a:rPr>
              <a:t>ModbusTCP/DNP3/S7/CIP/HTTP/...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444365" y="3895407"/>
            <a:ext cx="1319530" cy="341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140"/>
              </a:spcBef>
            </a:pPr>
            <a:r>
              <a:rPr sz="650" b="1" dirty="0">
                <a:latin typeface="Calibri"/>
                <a:cs typeface="Calibri"/>
              </a:rPr>
              <a:t>Τείχος (ηλεκτρονικής) προστασίας 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spc="60" dirty="0">
                <a:latin typeface="Calibri"/>
                <a:cs typeface="Calibri"/>
              </a:rPr>
              <a:t>αρχεία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65" dirty="0">
                <a:latin typeface="Calibri"/>
                <a:cs typeface="Calibri"/>
              </a:rPr>
              <a:t>καταγραφής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spc="55" dirty="0">
                <a:latin typeface="Calibri"/>
                <a:cs typeface="Calibri"/>
              </a:rPr>
              <a:t>(αρνήσεις, </a:t>
            </a:r>
            <a:r>
              <a:rPr sz="650" b="1" spc="-135" dirty="0">
                <a:latin typeface="Calibri"/>
                <a:cs typeface="Calibri"/>
              </a:rPr>
              <a:t> </a:t>
            </a:r>
            <a:r>
              <a:rPr sz="650" b="1" spc="60" dirty="0">
                <a:latin typeface="Calibri"/>
                <a:cs typeface="Calibri"/>
              </a:rPr>
              <a:t>προσβάσεις</a:t>
            </a:r>
            <a:r>
              <a:rPr sz="650" b="1" spc="30" dirty="0">
                <a:latin typeface="Calibri"/>
                <a:cs typeface="Calibri"/>
              </a:rPr>
              <a:t> </a:t>
            </a:r>
            <a:r>
              <a:rPr sz="650" b="1" spc="50" dirty="0">
                <a:latin typeface="Calibri"/>
                <a:cs typeface="Calibri"/>
              </a:rPr>
              <a:t>κ.λπ.)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971415" y="4332604"/>
            <a:ext cx="2331085" cy="73596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50" b="1" spc="55" dirty="0">
                <a:latin typeface="Calibri"/>
                <a:cs typeface="Calibri"/>
              </a:rPr>
              <a:t>OS</a:t>
            </a:r>
            <a:r>
              <a:rPr sz="650" b="1" spc="25" dirty="0">
                <a:latin typeface="Calibri"/>
                <a:cs typeface="Calibri"/>
              </a:rPr>
              <a:t> </a:t>
            </a:r>
            <a:r>
              <a:rPr sz="650" b="1" spc="40" dirty="0">
                <a:latin typeface="Calibri"/>
                <a:cs typeface="Calibri"/>
              </a:rPr>
              <a:t>Operating</a:t>
            </a:r>
            <a:r>
              <a:rPr sz="650" b="1" spc="30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System</a:t>
            </a:r>
            <a:r>
              <a:rPr sz="650" b="1" spc="30" dirty="0">
                <a:latin typeface="Calibri"/>
                <a:cs typeface="Calibri"/>
              </a:rPr>
              <a:t> - λειτουργικό</a:t>
            </a:r>
            <a:r>
              <a:rPr sz="650" b="1" spc="5" dirty="0">
                <a:latin typeface="Calibri"/>
                <a:cs typeface="Calibri"/>
              </a:rPr>
              <a:t> </a:t>
            </a:r>
            <a:r>
              <a:rPr sz="650" b="1" spc="35" dirty="0">
                <a:latin typeface="Calibri"/>
                <a:cs typeface="Calibri"/>
              </a:rPr>
              <a:t>σύστημα)</a:t>
            </a:r>
            <a:r>
              <a:rPr sz="650" b="1" spc="15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καταγραφές,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650" b="1" spc="30" dirty="0">
                <a:latin typeface="Calibri"/>
                <a:cs typeface="Calibri"/>
              </a:rPr>
              <a:t>ΚΜΕ,</a:t>
            </a:r>
            <a:r>
              <a:rPr sz="650" b="1" spc="-10" dirty="0">
                <a:latin typeface="Calibri"/>
                <a:cs typeface="Calibri"/>
              </a:rPr>
              <a:t> </a:t>
            </a:r>
            <a:r>
              <a:rPr sz="650" b="1" spc="30" dirty="0">
                <a:latin typeface="Calibri"/>
                <a:cs typeface="Calibri"/>
              </a:rPr>
              <a:t>καταχωρητές-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25" dirty="0">
                <a:latin typeface="Calibri"/>
                <a:cs typeface="Calibri"/>
              </a:rPr>
              <a:t>χρήστης</a:t>
            </a:r>
            <a:endParaRPr sz="650">
              <a:latin typeface="Calibri"/>
              <a:cs typeface="Calibri"/>
            </a:endParaRPr>
          </a:p>
          <a:p>
            <a:pPr marL="12700" marR="287020">
              <a:lnSpc>
                <a:spcPct val="100000"/>
              </a:lnSpc>
              <a:spcBef>
                <a:spcPts val="75"/>
              </a:spcBef>
            </a:pPr>
            <a:r>
              <a:rPr sz="650" b="1" spc="40" dirty="0">
                <a:latin typeface="Calibri"/>
                <a:cs typeface="Calibri"/>
              </a:rPr>
              <a:t>προσβάσεις), </a:t>
            </a:r>
            <a:r>
              <a:rPr sz="650" b="1" spc="45" dirty="0">
                <a:latin typeface="Calibri"/>
                <a:cs typeface="Calibri"/>
              </a:rPr>
              <a:t>καταγραφές </a:t>
            </a:r>
            <a:r>
              <a:rPr sz="650" b="1" spc="50" dirty="0">
                <a:latin typeface="Calibri"/>
                <a:cs typeface="Calibri"/>
              </a:rPr>
              <a:t>εφαρμογών </a:t>
            </a:r>
            <a:r>
              <a:rPr sz="650" b="1" spc="40" dirty="0">
                <a:latin typeface="Calibri"/>
                <a:cs typeface="Calibri"/>
              </a:rPr>
              <a:t>τείχους </a:t>
            </a:r>
            <a:r>
              <a:rPr sz="650" b="1" spc="45" dirty="0">
                <a:latin typeface="Calibri"/>
                <a:cs typeface="Calibri"/>
              </a:rPr>
              <a:t> </a:t>
            </a:r>
            <a:r>
              <a:rPr sz="650" b="1" spc="40" dirty="0">
                <a:latin typeface="Calibri"/>
                <a:cs typeface="Calibri"/>
              </a:rPr>
              <a:t>(ηλεκτρονικής) </a:t>
            </a:r>
            <a:r>
              <a:rPr sz="650" b="1" spc="45" dirty="0">
                <a:latin typeface="Calibri"/>
                <a:cs typeface="Calibri"/>
              </a:rPr>
              <a:t>προστασίας, </a:t>
            </a:r>
            <a:r>
              <a:rPr sz="650" b="1" spc="40" dirty="0">
                <a:latin typeface="Calibri"/>
                <a:cs typeface="Calibri"/>
              </a:rPr>
              <a:t>IDS </a:t>
            </a:r>
            <a:r>
              <a:rPr sz="650" b="1" spc="35" dirty="0">
                <a:latin typeface="Calibri"/>
                <a:cs typeface="Calibri"/>
              </a:rPr>
              <a:t>(Intrusion </a:t>
            </a:r>
            <a:r>
              <a:rPr sz="650" b="1" spc="40" dirty="0">
                <a:latin typeface="Calibri"/>
                <a:cs typeface="Calibri"/>
              </a:rPr>
              <a:t> Detection </a:t>
            </a:r>
            <a:r>
              <a:rPr sz="650" b="1" spc="45" dirty="0">
                <a:latin typeface="Calibri"/>
                <a:cs typeface="Calibri"/>
              </a:rPr>
              <a:t>System </a:t>
            </a:r>
            <a:r>
              <a:rPr sz="650" b="1" spc="30" dirty="0">
                <a:latin typeface="Calibri"/>
                <a:cs typeface="Calibri"/>
              </a:rPr>
              <a:t>- </a:t>
            </a:r>
            <a:r>
              <a:rPr sz="650" b="1" spc="45" dirty="0">
                <a:latin typeface="Calibri"/>
                <a:cs typeface="Calibri"/>
              </a:rPr>
              <a:t>Σύστημα </a:t>
            </a:r>
            <a:r>
              <a:rPr sz="650" b="1" spc="40" dirty="0">
                <a:latin typeface="Calibri"/>
                <a:cs typeface="Calibri"/>
              </a:rPr>
              <a:t>ανίχνευσης </a:t>
            </a:r>
            <a:r>
              <a:rPr sz="650" b="1" spc="45" dirty="0">
                <a:latin typeface="Calibri"/>
                <a:cs typeface="Calibri"/>
              </a:rPr>
              <a:t>εισβολών) </a:t>
            </a:r>
            <a:r>
              <a:rPr sz="650" b="1" spc="-135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κεντρικών</a:t>
            </a:r>
            <a:r>
              <a:rPr sz="650" b="1" spc="15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υπολογιστών,</a:t>
            </a:r>
            <a:r>
              <a:rPr sz="650" b="1" spc="15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πράκτορες</a:t>
            </a:r>
            <a:r>
              <a:rPr sz="650" b="1" spc="25" dirty="0">
                <a:latin typeface="Calibri"/>
                <a:cs typeface="Calibri"/>
              </a:rPr>
              <a:t> </a:t>
            </a:r>
            <a:r>
              <a:rPr sz="650" b="1" spc="50" dirty="0">
                <a:latin typeface="Calibri"/>
                <a:cs typeface="Calibri"/>
              </a:rPr>
              <a:t>SW,</a:t>
            </a:r>
            <a:r>
              <a:rPr sz="650" b="1" spc="15" dirty="0">
                <a:latin typeface="Calibri"/>
                <a:cs typeface="Calibri"/>
              </a:rPr>
              <a:t> </a:t>
            </a:r>
            <a:r>
              <a:rPr sz="650" b="1" spc="20" dirty="0">
                <a:latin typeface="Calibri"/>
                <a:cs typeface="Calibri"/>
              </a:rPr>
              <a:t>....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276090" y="5939154"/>
            <a:ext cx="274955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b="1" spc="5" dirty="0">
                <a:latin typeface="Calibri"/>
                <a:cs typeface="Calibri"/>
              </a:rPr>
              <a:t>Ε</a:t>
            </a:r>
            <a:r>
              <a:rPr sz="450" b="1" spc="10" dirty="0">
                <a:latin typeface="Calibri"/>
                <a:cs typeface="Calibri"/>
              </a:rPr>
              <a:t>Λ</a:t>
            </a:r>
            <a:r>
              <a:rPr sz="450" b="1" spc="5" dirty="0">
                <a:latin typeface="Calibri"/>
                <a:cs typeface="Calibri"/>
              </a:rPr>
              <a:t>Ε</a:t>
            </a:r>
            <a:r>
              <a:rPr sz="450" b="1" dirty="0">
                <a:latin typeface="Calibri"/>
                <a:cs typeface="Calibri"/>
              </a:rPr>
              <a:t>Γ</a:t>
            </a:r>
            <a:r>
              <a:rPr sz="450" b="1" spc="15" dirty="0">
                <a:latin typeface="Calibri"/>
                <a:cs typeface="Calibri"/>
              </a:rPr>
              <a:t>Κ</a:t>
            </a:r>
            <a:r>
              <a:rPr sz="450" b="1" spc="10" dirty="0">
                <a:latin typeface="Calibri"/>
                <a:cs typeface="Calibri"/>
              </a:rPr>
              <a:t>ΤΗ</a:t>
            </a:r>
            <a:r>
              <a:rPr sz="450" b="1" spc="20" dirty="0">
                <a:latin typeface="Calibri"/>
                <a:cs typeface="Calibri"/>
              </a:rPr>
              <a:t>Σ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36757" y="5320665"/>
            <a:ext cx="505459" cy="16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220" marR="5080" indent="-97155">
              <a:lnSpc>
                <a:spcPct val="100000"/>
              </a:lnSpc>
              <a:spcBef>
                <a:spcPts val="100"/>
              </a:spcBef>
            </a:pPr>
            <a:r>
              <a:rPr sz="450" b="1" spc="10" dirty="0">
                <a:latin typeface="Calibri"/>
                <a:cs typeface="Calibri"/>
              </a:rPr>
              <a:t>Δ</a:t>
            </a:r>
            <a:r>
              <a:rPr sz="450" b="1" spc="-5" dirty="0">
                <a:latin typeface="Calibri"/>
                <a:cs typeface="Calibri"/>
              </a:rPr>
              <a:t>ί</a:t>
            </a:r>
            <a:r>
              <a:rPr sz="450" b="1" spc="5" dirty="0">
                <a:latin typeface="Calibri"/>
                <a:cs typeface="Calibri"/>
              </a:rPr>
              <a:t>κ</a:t>
            </a:r>
            <a:r>
              <a:rPr sz="450" b="1" dirty="0">
                <a:latin typeface="Calibri"/>
                <a:cs typeface="Calibri"/>
              </a:rPr>
              <a:t>τ</a:t>
            </a:r>
            <a:r>
              <a:rPr sz="450" b="1" spc="10" dirty="0">
                <a:latin typeface="Calibri"/>
                <a:cs typeface="Calibri"/>
              </a:rPr>
              <a:t>υ</a:t>
            </a:r>
            <a:r>
              <a:rPr sz="450" b="1" spc="20" dirty="0">
                <a:latin typeface="Calibri"/>
                <a:cs typeface="Calibri"/>
              </a:rPr>
              <a:t>ο</a:t>
            </a:r>
            <a:r>
              <a:rPr sz="450" b="1" spc="-10" dirty="0">
                <a:latin typeface="Calibri"/>
                <a:cs typeface="Calibri"/>
              </a:rPr>
              <a:t> </a:t>
            </a:r>
            <a:r>
              <a:rPr sz="450" b="1" spc="5" dirty="0">
                <a:latin typeface="Calibri"/>
                <a:cs typeface="Calibri"/>
              </a:rPr>
              <a:t>ε</a:t>
            </a:r>
            <a:r>
              <a:rPr sz="450" b="1" spc="10" dirty="0">
                <a:latin typeface="Calibri"/>
                <a:cs typeface="Calibri"/>
              </a:rPr>
              <a:t>λ</a:t>
            </a:r>
            <a:r>
              <a:rPr sz="450" b="1" spc="5" dirty="0">
                <a:latin typeface="Calibri"/>
                <a:cs typeface="Calibri"/>
              </a:rPr>
              <a:t>έγ</a:t>
            </a:r>
            <a:r>
              <a:rPr sz="450" b="1" spc="10" dirty="0">
                <a:latin typeface="Calibri"/>
                <a:cs typeface="Calibri"/>
              </a:rPr>
              <a:t>χ</a:t>
            </a:r>
            <a:r>
              <a:rPr sz="450" b="1" spc="5" dirty="0">
                <a:latin typeface="Calibri"/>
                <a:cs typeface="Calibri"/>
              </a:rPr>
              <a:t>ο</a:t>
            </a:r>
            <a:r>
              <a:rPr sz="450" b="1" spc="25" dirty="0">
                <a:latin typeface="Calibri"/>
                <a:cs typeface="Calibri"/>
              </a:rPr>
              <a:t>υ</a:t>
            </a:r>
            <a:r>
              <a:rPr sz="450" b="1" spc="-15" dirty="0">
                <a:latin typeface="Calibri"/>
                <a:cs typeface="Calibri"/>
              </a:rPr>
              <a:t> </a:t>
            </a:r>
            <a:r>
              <a:rPr sz="450" b="1" spc="-5" dirty="0">
                <a:latin typeface="Calibri"/>
                <a:cs typeface="Calibri"/>
              </a:rPr>
              <a:t>κ</a:t>
            </a:r>
            <a:r>
              <a:rPr sz="450" b="1" spc="5" dirty="0">
                <a:latin typeface="Calibri"/>
                <a:cs typeface="Calibri"/>
              </a:rPr>
              <a:t>α</a:t>
            </a:r>
            <a:r>
              <a:rPr sz="450" b="1" spc="10" dirty="0">
                <a:latin typeface="Calibri"/>
                <a:cs typeface="Calibri"/>
              </a:rPr>
              <a:t>ι  υποσταθμοί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407025" y="5368925"/>
            <a:ext cx="1754505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50" b="1" spc="55" dirty="0">
                <a:latin typeface="Calibri"/>
                <a:cs typeface="Calibri"/>
              </a:rPr>
              <a:t>OS </a:t>
            </a:r>
            <a:r>
              <a:rPr sz="650" b="1" spc="40" dirty="0">
                <a:latin typeface="Calibri"/>
                <a:cs typeface="Calibri"/>
              </a:rPr>
              <a:t>Operating </a:t>
            </a:r>
            <a:r>
              <a:rPr sz="650" b="1" spc="45" dirty="0">
                <a:latin typeface="Calibri"/>
                <a:cs typeface="Calibri"/>
              </a:rPr>
              <a:t>System </a:t>
            </a:r>
            <a:r>
              <a:rPr sz="650" b="1" spc="30" dirty="0">
                <a:latin typeface="Calibri"/>
                <a:cs typeface="Calibri"/>
              </a:rPr>
              <a:t>- </a:t>
            </a:r>
            <a:r>
              <a:rPr sz="650" b="1" spc="40" dirty="0">
                <a:latin typeface="Calibri"/>
                <a:cs typeface="Calibri"/>
              </a:rPr>
              <a:t>λειτουργικό </a:t>
            </a:r>
            <a:r>
              <a:rPr sz="650" b="1" spc="45" dirty="0">
                <a:latin typeface="Calibri"/>
                <a:cs typeface="Calibri"/>
              </a:rPr>
              <a:t> σύστημα) </a:t>
            </a:r>
            <a:r>
              <a:rPr sz="650" b="1" spc="40" dirty="0">
                <a:latin typeface="Calibri"/>
                <a:cs typeface="Calibri"/>
              </a:rPr>
              <a:t>καταστάσεις </a:t>
            </a:r>
            <a:r>
              <a:rPr sz="650" b="1" spc="45" dirty="0">
                <a:latin typeface="Calibri"/>
                <a:cs typeface="Calibri"/>
              </a:rPr>
              <a:t>μνήμης, CPU, </a:t>
            </a:r>
            <a:r>
              <a:rPr sz="650" b="1" spc="50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καταχωρητών, προσβάσεις </a:t>
            </a:r>
            <a:r>
              <a:rPr sz="650" b="1" spc="40" dirty="0">
                <a:latin typeface="Calibri"/>
                <a:cs typeface="Calibri"/>
              </a:rPr>
              <a:t>χρηστών), </a:t>
            </a:r>
            <a:r>
              <a:rPr sz="650" b="1" spc="45" dirty="0">
                <a:latin typeface="Calibri"/>
                <a:cs typeface="Calibri"/>
              </a:rPr>
              <a:t> αρχεία</a:t>
            </a:r>
            <a:r>
              <a:rPr sz="650" b="1" spc="10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καταγραφής</a:t>
            </a:r>
            <a:r>
              <a:rPr sz="650" b="1" spc="20" dirty="0">
                <a:latin typeface="Calibri"/>
                <a:cs typeface="Calibri"/>
              </a:rPr>
              <a:t> </a:t>
            </a:r>
            <a:r>
              <a:rPr sz="650" b="1" spc="40" dirty="0">
                <a:latin typeface="Calibri"/>
                <a:cs typeface="Calibri"/>
              </a:rPr>
              <a:t>τείχους</a:t>
            </a:r>
            <a:r>
              <a:rPr sz="650" b="1" spc="15" dirty="0">
                <a:latin typeface="Calibri"/>
                <a:cs typeface="Calibri"/>
              </a:rPr>
              <a:t> </a:t>
            </a:r>
            <a:r>
              <a:rPr sz="650" b="1" spc="40" dirty="0">
                <a:latin typeface="Calibri"/>
                <a:cs typeface="Calibri"/>
              </a:rPr>
              <a:t>(ηλεκτρονικής) </a:t>
            </a:r>
            <a:r>
              <a:rPr sz="650" b="1" spc="-130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προστασίας εφαρμογών, </a:t>
            </a:r>
            <a:r>
              <a:rPr sz="650" b="1" spc="40" dirty="0">
                <a:latin typeface="Calibri"/>
                <a:cs typeface="Calibri"/>
              </a:rPr>
              <a:t>IDS κεντρικού </a:t>
            </a:r>
            <a:r>
              <a:rPr sz="650" b="1" spc="45" dirty="0">
                <a:latin typeface="Calibri"/>
                <a:cs typeface="Calibri"/>
              </a:rPr>
              <a:t> </a:t>
            </a:r>
            <a:r>
              <a:rPr sz="650" b="1" spc="40" dirty="0">
                <a:latin typeface="Calibri"/>
                <a:cs typeface="Calibri"/>
              </a:rPr>
              <a:t>υπολογιστή,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650" b="1" spc="45" dirty="0">
                <a:latin typeface="Calibri"/>
                <a:cs typeface="Calibri"/>
              </a:rPr>
              <a:t>Πράκτορες</a:t>
            </a:r>
            <a:r>
              <a:rPr sz="650" b="1" spc="15" dirty="0">
                <a:latin typeface="Calibri"/>
                <a:cs typeface="Calibri"/>
              </a:rPr>
              <a:t> </a:t>
            </a:r>
            <a:r>
              <a:rPr sz="650" b="1" spc="50" dirty="0">
                <a:latin typeface="Calibri"/>
                <a:cs typeface="Calibri"/>
              </a:rPr>
              <a:t>SW,</a:t>
            </a:r>
            <a:r>
              <a:rPr sz="650" b="1" spc="10" dirty="0">
                <a:latin typeface="Calibri"/>
                <a:cs typeface="Calibri"/>
              </a:rPr>
              <a:t> </a:t>
            </a:r>
            <a:r>
              <a:rPr sz="650" b="1" spc="35" dirty="0">
                <a:latin typeface="Calibri"/>
                <a:cs typeface="Calibri"/>
              </a:rPr>
              <a:t>καταχρήσεις</a:t>
            </a:r>
            <a:r>
              <a:rPr sz="650" b="1" dirty="0">
                <a:latin typeface="Calibri"/>
                <a:cs typeface="Calibri"/>
              </a:rPr>
              <a:t> </a:t>
            </a:r>
            <a:r>
              <a:rPr sz="650" b="1" spc="45" dirty="0">
                <a:latin typeface="Calibri"/>
                <a:cs typeface="Calibri"/>
              </a:rPr>
              <a:t>C&amp;C,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407025" y="6182995"/>
            <a:ext cx="12255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5" dirty="0">
                <a:latin typeface="Calibri"/>
                <a:cs typeface="Calibri"/>
              </a:rPr>
              <a:t>.</a:t>
            </a:r>
            <a:r>
              <a:rPr sz="650" b="1" spc="10" dirty="0">
                <a:latin typeface="Calibri"/>
                <a:cs typeface="Calibri"/>
              </a:rPr>
              <a:t>.</a:t>
            </a:r>
            <a:r>
              <a:rPr sz="650" b="1" spc="5" dirty="0">
                <a:latin typeface="Calibri"/>
                <a:cs typeface="Calibri"/>
              </a:rPr>
              <a:t>.</a:t>
            </a:r>
            <a:r>
              <a:rPr sz="650" b="1" spc="35" dirty="0">
                <a:latin typeface="Calibri"/>
                <a:cs typeface="Calibri"/>
              </a:rPr>
              <a:t>.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204575" y="6195695"/>
            <a:ext cx="800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7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26364" y="6344920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4467860" cy="6878955"/>
            <a:chOff x="6884987" y="0"/>
            <a:chExt cx="446786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47860" y="2623502"/>
              <a:ext cx="1804670" cy="1731645"/>
            </a:xfrm>
            <a:custGeom>
              <a:avLst/>
              <a:gdLst/>
              <a:ahLst/>
              <a:cxnLst/>
              <a:rect l="l" t="t" r="r" b="b"/>
              <a:pathLst>
                <a:path w="1804670" h="1731645">
                  <a:moveTo>
                    <a:pt x="1102995" y="1480502"/>
                  </a:moveTo>
                  <a:lnTo>
                    <a:pt x="701992" y="1480502"/>
                  </a:lnTo>
                  <a:lnTo>
                    <a:pt x="701992" y="1580832"/>
                  </a:lnTo>
                  <a:lnTo>
                    <a:pt x="0" y="1580832"/>
                  </a:lnTo>
                  <a:lnTo>
                    <a:pt x="0" y="1630997"/>
                  </a:lnTo>
                  <a:lnTo>
                    <a:pt x="701992" y="1630997"/>
                  </a:lnTo>
                  <a:lnTo>
                    <a:pt x="701992" y="1731645"/>
                  </a:lnTo>
                  <a:lnTo>
                    <a:pt x="1102995" y="1731645"/>
                  </a:lnTo>
                  <a:lnTo>
                    <a:pt x="1102995" y="1681480"/>
                  </a:lnTo>
                  <a:lnTo>
                    <a:pt x="751840" y="1681480"/>
                  </a:lnTo>
                  <a:lnTo>
                    <a:pt x="751840" y="1530667"/>
                  </a:lnTo>
                  <a:lnTo>
                    <a:pt x="1102995" y="1530667"/>
                  </a:lnTo>
                  <a:lnTo>
                    <a:pt x="1102995" y="1480502"/>
                  </a:lnTo>
                  <a:close/>
                </a:path>
                <a:path w="1804670" h="1731645">
                  <a:moveTo>
                    <a:pt x="1102995" y="1530667"/>
                  </a:moveTo>
                  <a:lnTo>
                    <a:pt x="1052830" y="1530667"/>
                  </a:lnTo>
                  <a:lnTo>
                    <a:pt x="1052830" y="1681480"/>
                  </a:lnTo>
                  <a:lnTo>
                    <a:pt x="1102995" y="1681480"/>
                  </a:lnTo>
                  <a:lnTo>
                    <a:pt x="1102995" y="1630997"/>
                  </a:lnTo>
                  <a:lnTo>
                    <a:pt x="1804670" y="1630997"/>
                  </a:lnTo>
                  <a:lnTo>
                    <a:pt x="1804670" y="1580832"/>
                  </a:lnTo>
                  <a:lnTo>
                    <a:pt x="1102995" y="1580832"/>
                  </a:lnTo>
                  <a:lnTo>
                    <a:pt x="1102995" y="1530667"/>
                  </a:lnTo>
                  <a:close/>
                </a:path>
                <a:path w="1804670" h="1731645">
                  <a:moveTo>
                    <a:pt x="927417" y="1254760"/>
                  </a:moveTo>
                  <a:lnTo>
                    <a:pt x="877252" y="1254760"/>
                  </a:lnTo>
                  <a:lnTo>
                    <a:pt x="877252" y="1480502"/>
                  </a:lnTo>
                  <a:lnTo>
                    <a:pt x="927417" y="1480502"/>
                  </a:lnTo>
                  <a:lnTo>
                    <a:pt x="927417" y="1254760"/>
                  </a:lnTo>
                  <a:close/>
                </a:path>
                <a:path w="1804670" h="1731645">
                  <a:moveTo>
                    <a:pt x="1604010" y="0"/>
                  </a:moveTo>
                  <a:lnTo>
                    <a:pt x="200660" y="0"/>
                  </a:lnTo>
                  <a:lnTo>
                    <a:pt x="161607" y="7937"/>
                  </a:lnTo>
                  <a:lnTo>
                    <a:pt x="129540" y="29527"/>
                  </a:lnTo>
                  <a:lnTo>
                    <a:pt x="108267" y="61277"/>
                  </a:lnTo>
                  <a:lnTo>
                    <a:pt x="100330" y="100330"/>
                  </a:lnTo>
                  <a:lnTo>
                    <a:pt x="100330" y="351472"/>
                  </a:lnTo>
                  <a:lnTo>
                    <a:pt x="102552" y="372745"/>
                  </a:lnTo>
                  <a:lnTo>
                    <a:pt x="109537" y="392747"/>
                  </a:lnTo>
                  <a:lnTo>
                    <a:pt x="120332" y="410845"/>
                  </a:lnTo>
                  <a:lnTo>
                    <a:pt x="134937" y="426720"/>
                  </a:lnTo>
                  <a:lnTo>
                    <a:pt x="120332" y="442277"/>
                  </a:lnTo>
                  <a:lnTo>
                    <a:pt x="109537" y="460375"/>
                  </a:lnTo>
                  <a:lnTo>
                    <a:pt x="102552" y="480695"/>
                  </a:lnTo>
                  <a:lnTo>
                    <a:pt x="100330" y="501967"/>
                  </a:lnTo>
                  <a:lnTo>
                    <a:pt x="100330" y="752792"/>
                  </a:lnTo>
                  <a:lnTo>
                    <a:pt x="102552" y="774064"/>
                  </a:lnTo>
                  <a:lnTo>
                    <a:pt x="109537" y="794385"/>
                  </a:lnTo>
                  <a:lnTo>
                    <a:pt x="120332" y="812482"/>
                  </a:lnTo>
                  <a:lnTo>
                    <a:pt x="134937" y="828039"/>
                  </a:lnTo>
                  <a:lnTo>
                    <a:pt x="120332" y="843914"/>
                  </a:lnTo>
                  <a:lnTo>
                    <a:pt x="109537" y="862012"/>
                  </a:lnTo>
                  <a:lnTo>
                    <a:pt x="102552" y="882014"/>
                  </a:lnTo>
                  <a:lnTo>
                    <a:pt x="100330" y="903287"/>
                  </a:lnTo>
                  <a:lnTo>
                    <a:pt x="100330" y="1154430"/>
                  </a:lnTo>
                  <a:lnTo>
                    <a:pt x="108267" y="1193482"/>
                  </a:lnTo>
                  <a:lnTo>
                    <a:pt x="129540" y="1225232"/>
                  </a:lnTo>
                  <a:lnTo>
                    <a:pt x="161607" y="1246822"/>
                  </a:lnTo>
                  <a:lnTo>
                    <a:pt x="200660" y="1254760"/>
                  </a:lnTo>
                  <a:lnTo>
                    <a:pt x="1604010" y="1254760"/>
                  </a:lnTo>
                  <a:lnTo>
                    <a:pt x="1643062" y="1246822"/>
                  </a:lnTo>
                  <a:lnTo>
                    <a:pt x="1675130" y="1225232"/>
                  </a:lnTo>
                  <a:lnTo>
                    <a:pt x="1689100" y="1204595"/>
                  </a:lnTo>
                  <a:lnTo>
                    <a:pt x="200660" y="1204595"/>
                  </a:lnTo>
                  <a:lnTo>
                    <a:pt x="180975" y="1200467"/>
                  </a:lnTo>
                  <a:lnTo>
                    <a:pt x="165100" y="1189990"/>
                  </a:lnTo>
                  <a:lnTo>
                    <a:pt x="154305" y="1173797"/>
                  </a:lnTo>
                  <a:lnTo>
                    <a:pt x="150495" y="1154430"/>
                  </a:lnTo>
                  <a:lnTo>
                    <a:pt x="150495" y="903287"/>
                  </a:lnTo>
                  <a:lnTo>
                    <a:pt x="154305" y="883920"/>
                  </a:lnTo>
                  <a:lnTo>
                    <a:pt x="165100" y="868045"/>
                  </a:lnTo>
                  <a:lnTo>
                    <a:pt x="180975" y="857250"/>
                  </a:lnTo>
                  <a:lnTo>
                    <a:pt x="200660" y="853122"/>
                  </a:lnTo>
                  <a:lnTo>
                    <a:pt x="1690052" y="853122"/>
                  </a:lnTo>
                  <a:lnTo>
                    <a:pt x="1684337" y="843914"/>
                  </a:lnTo>
                  <a:lnTo>
                    <a:pt x="1669732" y="828039"/>
                  </a:lnTo>
                  <a:lnTo>
                    <a:pt x="1684337" y="812482"/>
                  </a:lnTo>
                  <a:lnTo>
                    <a:pt x="1690052" y="802957"/>
                  </a:lnTo>
                  <a:lnTo>
                    <a:pt x="200660" y="802957"/>
                  </a:lnTo>
                  <a:lnTo>
                    <a:pt x="180975" y="799147"/>
                  </a:lnTo>
                  <a:lnTo>
                    <a:pt x="165100" y="788352"/>
                  </a:lnTo>
                  <a:lnTo>
                    <a:pt x="154305" y="772477"/>
                  </a:lnTo>
                  <a:lnTo>
                    <a:pt x="150495" y="752792"/>
                  </a:lnTo>
                  <a:lnTo>
                    <a:pt x="150495" y="501967"/>
                  </a:lnTo>
                  <a:lnTo>
                    <a:pt x="154305" y="482282"/>
                  </a:lnTo>
                  <a:lnTo>
                    <a:pt x="165100" y="466407"/>
                  </a:lnTo>
                  <a:lnTo>
                    <a:pt x="180975" y="455612"/>
                  </a:lnTo>
                  <a:lnTo>
                    <a:pt x="200660" y="451802"/>
                  </a:lnTo>
                  <a:lnTo>
                    <a:pt x="1690052" y="451802"/>
                  </a:lnTo>
                  <a:lnTo>
                    <a:pt x="1684337" y="442277"/>
                  </a:lnTo>
                  <a:lnTo>
                    <a:pt x="1669732" y="426720"/>
                  </a:lnTo>
                  <a:lnTo>
                    <a:pt x="1684337" y="410845"/>
                  </a:lnTo>
                  <a:lnTo>
                    <a:pt x="1690052" y="401637"/>
                  </a:lnTo>
                  <a:lnTo>
                    <a:pt x="200660" y="401637"/>
                  </a:lnTo>
                  <a:lnTo>
                    <a:pt x="180975" y="397510"/>
                  </a:lnTo>
                  <a:lnTo>
                    <a:pt x="165100" y="386714"/>
                  </a:lnTo>
                  <a:lnTo>
                    <a:pt x="154305" y="370839"/>
                  </a:lnTo>
                  <a:lnTo>
                    <a:pt x="150495" y="351472"/>
                  </a:lnTo>
                  <a:lnTo>
                    <a:pt x="150495" y="100330"/>
                  </a:lnTo>
                  <a:lnTo>
                    <a:pt x="154305" y="80962"/>
                  </a:lnTo>
                  <a:lnTo>
                    <a:pt x="165100" y="64770"/>
                  </a:lnTo>
                  <a:lnTo>
                    <a:pt x="180975" y="53975"/>
                  </a:lnTo>
                  <a:lnTo>
                    <a:pt x="200660" y="50164"/>
                  </a:lnTo>
                  <a:lnTo>
                    <a:pt x="1689100" y="50164"/>
                  </a:lnTo>
                  <a:lnTo>
                    <a:pt x="1675130" y="29527"/>
                  </a:lnTo>
                  <a:lnTo>
                    <a:pt x="1643062" y="7937"/>
                  </a:lnTo>
                  <a:lnTo>
                    <a:pt x="1604010" y="0"/>
                  </a:lnTo>
                  <a:close/>
                </a:path>
                <a:path w="1804670" h="1731645">
                  <a:moveTo>
                    <a:pt x="1690052" y="853122"/>
                  </a:moveTo>
                  <a:lnTo>
                    <a:pt x="1604010" y="853122"/>
                  </a:lnTo>
                  <a:lnTo>
                    <a:pt x="1623695" y="857250"/>
                  </a:lnTo>
                  <a:lnTo>
                    <a:pt x="1639570" y="868045"/>
                  </a:lnTo>
                  <a:lnTo>
                    <a:pt x="1650365" y="883920"/>
                  </a:lnTo>
                  <a:lnTo>
                    <a:pt x="1654175" y="903287"/>
                  </a:lnTo>
                  <a:lnTo>
                    <a:pt x="1654175" y="1154430"/>
                  </a:lnTo>
                  <a:lnTo>
                    <a:pt x="1650365" y="1173797"/>
                  </a:lnTo>
                  <a:lnTo>
                    <a:pt x="1639570" y="1189990"/>
                  </a:lnTo>
                  <a:lnTo>
                    <a:pt x="1623695" y="1200467"/>
                  </a:lnTo>
                  <a:lnTo>
                    <a:pt x="1604010" y="1204595"/>
                  </a:lnTo>
                  <a:lnTo>
                    <a:pt x="1689100" y="1204595"/>
                  </a:lnTo>
                  <a:lnTo>
                    <a:pt x="1696402" y="1193482"/>
                  </a:lnTo>
                  <a:lnTo>
                    <a:pt x="1704340" y="1154430"/>
                  </a:lnTo>
                  <a:lnTo>
                    <a:pt x="1704340" y="903287"/>
                  </a:lnTo>
                  <a:lnTo>
                    <a:pt x="1702117" y="882014"/>
                  </a:lnTo>
                  <a:lnTo>
                    <a:pt x="1695450" y="862012"/>
                  </a:lnTo>
                  <a:lnTo>
                    <a:pt x="1690052" y="853122"/>
                  </a:lnTo>
                  <a:close/>
                </a:path>
                <a:path w="1804670" h="1731645">
                  <a:moveTo>
                    <a:pt x="1690052" y="451802"/>
                  </a:moveTo>
                  <a:lnTo>
                    <a:pt x="1604010" y="451802"/>
                  </a:lnTo>
                  <a:lnTo>
                    <a:pt x="1623695" y="455612"/>
                  </a:lnTo>
                  <a:lnTo>
                    <a:pt x="1639570" y="466407"/>
                  </a:lnTo>
                  <a:lnTo>
                    <a:pt x="1650365" y="482282"/>
                  </a:lnTo>
                  <a:lnTo>
                    <a:pt x="1654175" y="501967"/>
                  </a:lnTo>
                  <a:lnTo>
                    <a:pt x="1654175" y="752792"/>
                  </a:lnTo>
                  <a:lnTo>
                    <a:pt x="1650365" y="772477"/>
                  </a:lnTo>
                  <a:lnTo>
                    <a:pt x="1639570" y="788352"/>
                  </a:lnTo>
                  <a:lnTo>
                    <a:pt x="1623695" y="799147"/>
                  </a:lnTo>
                  <a:lnTo>
                    <a:pt x="1604010" y="802957"/>
                  </a:lnTo>
                  <a:lnTo>
                    <a:pt x="1690052" y="802957"/>
                  </a:lnTo>
                  <a:lnTo>
                    <a:pt x="1695450" y="794385"/>
                  </a:lnTo>
                  <a:lnTo>
                    <a:pt x="1702117" y="774064"/>
                  </a:lnTo>
                  <a:lnTo>
                    <a:pt x="1704340" y="752792"/>
                  </a:lnTo>
                  <a:lnTo>
                    <a:pt x="1704340" y="501967"/>
                  </a:lnTo>
                  <a:lnTo>
                    <a:pt x="1702117" y="480695"/>
                  </a:lnTo>
                  <a:lnTo>
                    <a:pt x="1695450" y="460375"/>
                  </a:lnTo>
                  <a:lnTo>
                    <a:pt x="1690052" y="451802"/>
                  </a:lnTo>
                  <a:close/>
                </a:path>
                <a:path w="1804670" h="1731645">
                  <a:moveTo>
                    <a:pt x="1689100" y="50164"/>
                  </a:moveTo>
                  <a:lnTo>
                    <a:pt x="1604010" y="50164"/>
                  </a:lnTo>
                  <a:lnTo>
                    <a:pt x="1623695" y="53975"/>
                  </a:lnTo>
                  <a:lnTo>
                    <a:pt x="1639570" y="64770"/>
                  </a:lnTo>
                  <a:lnTo>
                    <a:pt x="1650365" y="80962"/>
                  </a:lnTo>
                  <a:lnTo>
                    <a:pt x="1654175" y="100330"/>
                  </a:lnTo>
                  <a:lnTo>
                    <a:pt x="1654175" y="351472"/>
                  </a:lnTo>
                  <a:lnTo>
                    <a:pt x="1650365" y="370839"/>
                  </a:lnTo>
                  <a:lnTo>
                    <a:pt x="1639570" y="386714"/>
                  </a:lnTo>
                  <a:lnTo>
                    <a:pt x="1623695" y="397510"/>
                  </a:lnTo>
                  <a:lnTo>
                    <a:pt x="1604010" y="401637"/>
                  </a:lnTo>
                  <a:lnTo>
                    <a:pt x="1690052" y="401637"/>
                  </a:lnTo>
                  <a:lnTo>
                    <a:pt x="1695450" y="392747"/>
                  </a:lnTo>
                  <a:lnTo>
                    <a:pt x="1702117" y="372745"/>
                  </a:lnTo>
                  <a:lnTo>
                    <a:pt x="1704340" y="351472"/>
                  </a:lnTo>
                  <a:lnTo>
                    <a:pt x="1704340" y="100330"/>
                  </a:lnTo>
                  <a:lnTo>
                    <a:pt x="1696402" y="61277"/>
                  </a:lnTo>
                  <a:lnTo>
                    <a:pt x="1689100" y="50164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8532" y="2799397"/>
              <a:ext cx="100329" cy="1003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9357" y="2799397"/>
              <a:ext cx="100329" cy="1003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9865" y="2799397"/>
              <a:ext cx="100329" cy="1003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8532" y="3200717"/>
              <a:ext cx="100329" cy="100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9357" y="3200717"/>
              <a:ext cx="100329" cy="1003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9865" y="3200717"/>
              <a:ext cx="100329" cy="1003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8532" y="3602354"/>
              <a:ext cx="100329" cy="1003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9357" y="3602354"/>
              <a:ext cx="100329" cy="1003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9865" y="3602354"/>
              <a:ext cx="100329" cy="100329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75030" y="606425"/>
            <a:ext cx="46228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Παρακολούθηση </a:t>
            </a:r>
            <a:r>
              <a:rPr spc="165" dirty="0">
                <a:solidFill>
                  <a:srgbClr val="000000"/>
                </a:solidFill>
                <a:latin typeface="Times New Roman"/>
                <a:cs typeface="Times New Roman"/>
              </a:rPr>
              <a:t>ασφάλειας</a:t>
            </a:r>
            <a:r>
              <a:rPr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55" dirty="0">
                <a:solidFill>
                  <a:srgbClr val="000000"/>
                </a:solidFill>
                <a:latin typeface="Times New Roman"/>
                <a:cs typeface="Times New Roman"/>
              </a:rPr>
              <a:t>δικτύου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15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08340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4519" y="1470660"/>
            <a:ext cx="11589385" cy="3332322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25"/>
              </a:spcBef>
            </a:pPr>
            <a:r>
              <a:rPr sz="1200" b="1" spc="50" dirty="0">
                <a:solidFill>
                  <a:srgbClr val="FFB800"/>
                </a:solidFill>
                <a:latin typeface="Calibri"/>
                <a:cs typeface="Calibri"/>
              </a:rPr>
              <a:t>Αν</a:t>
            </a:r>
            <a:r>
              <a:rPr sz="1200" b="1" spc="20" dirty="0">
                <a:solidFill>
                  <a:srgbClr val="FFB800"/>
                </a:solidFill>
                <a:latin typeface="Calibri"/>
                <a:cs typeface="Calibri"/>
              </a:rPr>
              <a:t>ί</a:t>
            </a:r>
            <a:r>
              <a:rPr sz="1200" b="1" spc="40" dirty="0">
                <a:solidFill>
                  <a:srgbClr val="FFB800"/>
                </a:solidFill>
                <a:latin typeface="Calibri"/>
                <a:cs typeface="Calibri"/>
              </a:rPr>
              <a:t>χνε</a:t>
            </a:r>
            <a:r>
              <a:rPr sz="1200" b="1" spc="50" dirty="0">
                <a:solidFill>
                  <a:srgbClr val="FFB800"/>
                </a:solidFill>
                <a:latin typeface="Calibri"/>
                <a:cs typeface="Calibri"/>
              </a:rPr>
              <a:t>υσ</a:t>
            </a:r>
            <a:r>
              <a:rPr sz="1200" b="1" spc="65" dirty="0">
                <a:solidFill>
                  <a:srgbClr val="FFB800"/>
                </a:solidFill>
                <a:latin typeface="Calibri"/>
                <a:cs typeface="Calibri"/>
              </a:rPr>
              <a:t>η</a:t>
            </a:r>
            <a:r>
              <a:rPr sz="1200" b="1" spc="-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FFB800"/>
                </a:solidFill>
                <a:latin typeface="Calibri"/>
                <a:cs typeface="Calibri"/>
              </a:rPr>
              <a:t>εισ</a:t>
            </a:r>
            <a:r>
              <a:rPr sz="1200" b="1" spc="30" dirty="0">
                <a:solidFill>
                  <a:srgbClr val="FFB800"/>
                </a:solidFill>
                <a:latin typeface="Calibri"/>
                <a:cs typeface="Calibri"/>
              </a:rPr>
              <a:t>β</a:t>
            </a:r>
            <a:r>
              <a:rPr sz="1200" b="1" spc="25" dirty="0">
                <a:solidFill>
                  <a:srgbClr val="FFB800"/>
                </a:solidFill>
                <a:latin typeface="Calibri"/>
                <a:cs typeface="Calibri"/>
              </a:rPr>
              <a:t>ο</a:t>
            </a:r>
            <a:r>
              <a:rPr sz="1200" b="1" spc="30" dirty="0">
                <a:solidFill>
                  <a:srgbClr val="FFB800"/>
                </a:solidFill>
                <a:latin typeface="Calibri"/>
                <a:cs typeface="Calibri"/>
              </a:rPr>
              <a:t>λ</a:t>
            </a:r>
            <a:r>
              <a:rPr sz="1200" b="1" spc="25" dirty="0">
                <a:solidFill>
                  <a:srgbClr val="FFB800"/>
                </a:solidFill>
                <a:latin typeface="Calibri"/>
                <a:cs typeface="Calibri"/>
              </a:rPr>
              <a:t>ής</a:t>
            </a:r>
            <a:endParaRPr sz="1200" dirty="0">
              <a:latin typeface="Calibri"/>
              <a:cs typeface="Calibri"/>
            </a:endParaRPr>
          </a:p>
          <a:p>
            <a:pPr marL="469265" marR="3140075" algn="just">
              <a:lnSpc>
                <a:spcPct val="100000"/>
              </a:lnSpc>
              <a:spcBef>
                <a:spcPts val="130"/>
              </a:spcBef>
            </a:pPr>
            <a:r>
              <a:rPr sz="1200" b="1" spc="60" dirty="0">
                <a:latin typeface="Calibri"/>
                <a:cs typeface="Calibri"/>
              </a:rPr>
              <a:t>Το </a:t>
            </a:r>
            <a:r>
              <a:rPr sz="1200" b="1" spc="55" dirty="0">
                <a:latin typeface="Calibri"/>
                <a:cs typeface="Calibri"/>
              </a:rPr>
              <a:t>NIDS (Network </a:t>
            </a:r>
            <a:r>
              <a:rPr sz="1200" b="1" spc="45" dirty="0">
                <a:latin typeface="Calibri"/>
                <a:cs typeface="Calibri"/>
              </a:rPr>
              <a:t>Intrusion </a:t>
            </a:r>
            <a:r>
              <a:rPr sz="1200" b="1" spc="50" dirty="0">
                <a:latin typeface="Calibri"/>
                <a:cs typeface="Calibri"/>
              </a:rPr>
              <a:t>Detection </a:t>
            </a:r>
            <a:r>
              <a:rPr sz="1200" b="1" spc="55" dirty="0">
                <a:latin typeface="Calibri"/>
                <a:cs typeface="Calibri"/>
              </a:rPr>
              <a:t>System) </a:t>
            </a:r>
            <a:r>
              <a:rPr sz="1200" spc="55" dirty="0">
                <a:latin typeface="Calibri"/>
                <a:cs typeface="Calibri"/>
              </a:rPr>
              <a:t>παρακολουθεί </a:t>
            </a:r>
            <a:r>
              <a:rPr sz="1200" spc="50" dirty="0">
                <a:latin typeface="Calibri"/>
                <a:cs typeface="Calibri"/>
              </a:rPr>
              <a:t>την κίνηση </a:t>
            </a:r>
            <a:r>
              <a:rPr sz="1200" b="1" spc="55" dirty="0">
                <a:latin typeface="Calibri"/>
                <a:cs typeface="Calibri"/>
              </a:rPr>
              <a:t>του </a:t>
            </a:r>
            <a:r>
              <a:rPr sz="1200" b="1" spc="50" dirty="0">
                <a:latin typeface="Calibri"/>
                <a:cs typeface="Calibri"/>
              </a:rPr>
              <a:t>δικτύου και χρησιμοποιεί </a:t>
            </a:r>
            <a:r>
              <a:rPr sz="1200" b="1" spc="85" dirty="0">
                <a:latin typeface="Calibri"/>
                <a:cs typeface="Calibri"/>
              </a:rPr>
              <a:t>δακτυλικά </a:t>
            </a:r>
            <a:r>
              <a:rPr sz="1200" b="1" spc="-265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αποτυπώματα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και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αναγνωριστικά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επιθέσεων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για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να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ανιχνεύσει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ύποπτες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δραστηριότητες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Το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Suricata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114" dirty="0">
                <a:latin typeface="Calibri"/>
                <a:cs typeface="Calibri"/>
              </a:rPr>
              <a:t>μπορεί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125" dirty="0">
                <a:latin typeface="Calibri"/>
                <a:cs typeface="Calibri"/>
              </a:rPr>
              <a:t>να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χρησιμοποιηθεί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ως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NIDS.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Μεταδεδομένα</a:t>
            </a:r>
            <a:r>
              <a:rPr sz="1200" b="1" spc="-2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FFB800"/>
                </a:solidFill>
                <a:latin typeface="Calibri"/>
                <a:cs typeface="Calibri"/>
              </a:rPr>
              <a:t>δικτύου</a:t>
            </a:r>
            <a:endParaRPr sz="1200" dirty="0">
              <a:latin typeface="Calibri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Καταγραφές (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logs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συνδέσεων και τυπικών πρωτοκόλλων όπως:</a:t>
            </a:r>
            <a:b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DNS, HTTP, FTP, SMTP, SSH, SSL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Παρέχεται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ορατότητα στο περιεχόμενο και το πλαίσιο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των δεδομένων και των συμβάντων</a:t>
            </a:r>
            <a:b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➡️ Αυτό επιτρέπει την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καλύτερη κατανόηση και αξιολόγηση των κινδύνων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b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καθώς και τον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έγκαιρο εντοπισμό ανωμαλιών ή επιθέσεων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Calibri"/>
              <a:cs typeface="Calibri"/>
            </a:endParaRPr>
          </a:p>
          <a:p>
            <a:pPr marL="469265" marR="8116570" indent="-457200">
              <a:lnSpc>
                <a:spcPct val="150200"/>
              </a:lnSpc>
              <a:spcBef>
                <a:spcPts val="5"/>
              </a:spcBef>
            </a:pP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Πλήρης σύλληψη πακέτων δεδομένων </a:t>
            </a:r>
            <a:r>
              <a:rPr sz="1200" b="1" spc="9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Καταγράφει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όλα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τα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δεδομένα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στο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δίκτυο</a:t>
            </a:r>
            <a:endParaRPr sz="12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735"/>
              </a:spcBef>
            </a:pPr>
            <a:r>
              <a:rPr sz="1200" spc="80" dirty="0">
                <a:latin typeface="Calibri"/>
                <a:cs typeface="Calibri"/>
              </a:rPr>
              <a:t>Παρέχει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πληροφορίες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σχετικά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με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το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πότε,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και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τι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4286885" cy="6878955"/>
            <a:chOff x="6884987" y="0"/>
            <a:chExt cx="4286885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463404" y="2921317"/>
              <a:ext cx="1708785" cy="1038860"/>
            </a:xfrm>
            <a:custGeom>
              <a:avLst/>
              <a:gdLst/>
              <a:ahLst/>
              <a:cxnLst/>
              <a:rect l="l" t="t" r="r" b="b"/>
              <a:pathLst>
                <a:path w="1708784" h="1038860">
                  <a:moveTo>
                    <a:pt x="835660" y="927417"/>
                  </a:moveTo>
                  <a:lnTo>
                    <a:pt x="278447" y="927417"/>
                  </a:lnTo>
                  <a:lnTo>
                    <a:pt x="278447" y="1038542"/>
                  </a:lnTo>
                  <a:lnTo>
                    <a:pt x="835660" y="1038542"/>
                  </a:lnTo>
                  <a:lnTo>
                    <a:pt x="835660" y="927417"/>
                  </a:lnTo>
                  <a:close/>
                </a:path>
                <a:path w="1708784" h="1038860">
                  <a:moveTo>
                    <a:pt x="668654" y="815975"/>
                  </a:moveTo>
                  <a:lnTo>
                    <a:pt x="445770" y="815975"/>
                  </a:lnTo>
                  <a:lnTo>
                    <a:pt x="445770" y="927417"/>
                  </a:lnTo>
                  <a:lnTo>
                    <a:pt x="668654" y="927417"/>
                  </a:lnTo>
                  <a:lnTo>
                    <a:pt x="668654" y="815975"/>
                  </a:lnTo>
                  <a:close/>
                </a:path>
                <a:path w="1708784" h="1038860">
                  <a:moveTo>
                    <a:pt x="1002665" y="0"/>
                  </a:moveTo>
                  <a:lnTo>
                    <a:pt x="74295" y="0"/>
                  </a:lnTo>
                  <a:lnTo>
                    <a:pt x="45402" y="5715"/>
                  </a:lnTo>
                  <a:lnTo>
                    <a:pt x="21907" y="21907"/>
                  </a:lnTo>
                  <a:lnTo>
                    <a:pt x="5715" y="45402"/>
                  </a:lnTo>
                  <a:lnTo>
                    <a:pt x="0" y="74295"/>
                  </a:lnTo>
                  <a:lnTo>
                    <a:pt x="0" y="741997"/>
                  </a:lnTo>
                  <a:lnTo>
                    <a:pt x="5715" y="770572"/>
                  </a:lnTo>
                  <a:lnTo>
                    <a:pt x="21907" y="794385"/>
                  </a:lnTo>
                  <a:lnTo>
                    <a:pt x="45402" y="810260"/>
                  </a:lnTo>
                  <a:lnTo>
                    <a:pt x="74295" y="815975"/>
                  </a:lnTo>
                  <a:lnTo>
                    <a:pt x="1039812" y="815975"/>
                  </a:lnTo>
                  <a:lnTo>
                    <a:pt x="1068704" y="810260"/>
                  </a:lnTo>
                  <a:lnTo>
                    <a:pt x="1092200" y="794385"/>
                  </a:lnTo>
                  <a:lnTo>
                    <a:pt x="1108392" y="770572"/>
                  </a:lnTo>
                  <a:lnTo>
                    <a:pt x="1114107" y="741997"/>
                  </a:lnTo>
                  <a:lnTo>
                    <a:pt x="1114107" y="704850"/>
                  </a:lnTo>
                  <a:lnTo>
                    <a:pt x="111442" y="704850"/>
                  </a:lnTo>
                  <a:lnTo>
                    <a:pt x="111442" y="111125"/>
                  </a:lnTo>
                  <a:lnTo>
                    <a:pt x="1002665" y="111125"/>
                  </a:lnTo>
                  <a:lnTo>
                    <a:pt x="1002665" y="0"/>
                  </a:lnTo>
                  <a:close/>
                </a:path>
                <a:path w="1708784" h="1038860">
                  <a:moveTo>
                    <a:pt x="1039812" y="0"/>
                  </a:moveTo>
                  <a:lnTo>
                    <a:pt x="1002665" y="0"/>
                  </a:lnTo>
                  <a:lnTo>
                    <a:pt x="1002665" y="704850"/>
                  </a:lnTo>
                  <a:lnTo>
                    <a:pt x="1114107" y="704850"/>
                  </a:lnTo>
                  <a:lnTo>
                    <a:pt x="1114107" y="74295"/>
                  </a:lnTo>
                  <a:lnTo>
                    <a:pt x="1108392" y="45402"/>
                  </a:lnTo>
                  <a:lnTo>
                    <a:pt x="1092200" y="21907"/>
                  </a:lnTo>
                  <a:lnTo>
                    <a:pt x="1068704" y="5715"/>
                  </a:lnTo>
                  <a:lnTo>
                    <a:pt x="1039812" y="0"/>
                  </a:lnTo>
                  <a:close/>
                </a:path>
                <a:path w="1708784" h="1038860">
                  <a:moveTo>
                    <a:pt x="1634172" y="0"/>
                  </a:moveTo>
                  <a:lnTo>
                    <a:pt x="1262697" y="0"/>
                  </a:lnTo>
                  <a:lnTo>
                    <a:pt x="1233804" y="5715"/>
                  </a:lnTo>
                  <a:lnTo>
                    <a:pt x="1210310" y="21907"/>
                  </a:lnTo>
                  <a:lnTo>
                    <a:pt x="1194435" y="45402"/>
                  </a:lnTo>
                  <a:lnTo>
                    <a:pt x="1188402" y="74295"/>
                  </a:lnTo>
                  <a:lnTo>
                    <a:pt x="1188402" y="964247"/>
                  </a:lnTo>
                  <a:lnTo>
                    <a:pt x="1194435" y="993140"/>
                  </a:lnTo>
                  <a:lnTo>
                    <a:pt x="1210310" y="1016635"/>
                  </a:lnTo>
                  <a:lnTo>
                    <a:pt x="1233804" y="1032827"/>
                  </a:lnTo>
                  <a:lnTo>
                    <a:pt x="1262697" y="1038542"/>
                  </a:lnTo>
                  <a:lnTo>
                    <a:pt x="1634172" y="1038542"/>
                  </a:lnTo>
                  <a:lnTo>
                    <a:pt x="1663065" y="1032827"/>
                  </a:lnTo>
                  <a:lnTo>
                    <a:pt x="1686560" y="1016635"/>
                  </a:lnTo>
                  <a:lnTo>
                    <a:pt x="1702435" y="993140"/>
                  </a:lnTo>
                  <a:lnTo>
                    <a:pt x="1708467" y="964247"/>
                  </a:lnTo>
                  <a:lnTo>
                    <a:pt x="1708467" y="927417"/>
                  </a:lnTo>
                  <a:lnTo>
                    <a:pt x="1448435" y="927417"/>
                  </a:lnTo>
                  <a:lnTo>
                    <a:pt x="1426527" y="922972"/>
                  </a:lnTo>
                  <a:lnTo>
                    <a:pt x="1408747" y="911225"/>
                  </a:lnTo>
                  <a:lnTo>
                    <a:pt x="1397000" y="893762"/>
                  </a:lnTo>
                  <a:lnTo>
                    <a:pt x="1392554" y="871537"/>
                  </a:lnTo>
                  <a:lnTo>
                    <a:pt x="1397000" y="849630"/>
                  </a:lnTo>
                  <a:lnTo>
                    <a:pt x="1426527" y="820420"/>
                  </a:lnTo>
                  <a:lnTo>
                    <a:pt x="1503997" y="820420"/>
                  </a:lnTo>
                  <a:lnTo>
                    <a:pt x="1503997" y="370840"/>
                  </a:lnTo>
                  <a:lnTo>
                    <a:pt x="1262697" y="370840"/>
                  </a:lnTo>
                  <a:lnTo>
                    <a:pt x="1262697" y="259715"/>
                  </a:lnTo>
                  <a:lnTo>
                    <a:pt x="1634172" y="259715"/>
                  </a:lnTo>
                  <a:lnTo>
                    <a:pt x="1634172" y="185420"/>
                  </a:lnTo>
                  <a:lnTo>
                    <a:pt x="1262697" y="185420"/>
                  </a:lnTo>
                  <a:lnTo>
                    <a:pt x="1262697" y="74295"/>
                  </a:lnTo>
                  <a:lnTo>
                    <a:pt x="1634172" y="74295"/>
                  </a:lnTo>
                  <a:lnTo>
                    <a:pt x="1634172" y="0"/>
                  </a:lnTo>
                  <a:close/>
                </a:path>
                <a:path w="1708784" h="1038860">
                  <a:moveTo>
                    <a:pt x="1634172" y="0"/>
                  </a:moveTo>
                  <a:lnTo>
                    <a:pt x="1634172" y="370840"/>
                  </a:lnTo>
                  <a:lnTo>
                    <a:pt x="1503997" y="370840"/>
                  </a:lnTo>
                  <a:lnTo>
                    <a:pt x="1503997" y="871537"/>
                  </a:lnTo>
                  <a:lnTo>
                    <a:pt x="1499870" y="893762"/>
                  </a:lnTo>
                  <a:lnTo>
                    <a:pt x="1488122" y="911225"/>
                  </a:lnTo>
                  <a:lnTo>
                    <a:pt x="1470342" y="922972"/>
                  </a:lnTo>
                  <a:lnTo>
                    <a:pt x="1448435" y="927417"/>
                  </a:lnTo>
                  <a:lnTo>
                    <a:pt x="1708467" y="927417"/>
                  </a:lnTo>
                  <a:lnTo>
                    <a:pt x="1708467" y="74295"/>
                  </a:lnTo>
                  <a:lnTo>
                    <a:pt x="1702435" y="45402"/>
                  </a:lnTo>
                  <a:lnTo>
                    <a:pt x="1686560" y="21907"/>
                  </a:lnTo>
                  <a:lnTo>
                    <a:pt x="1663065" y="5715"/>
                  </a:lnTo>
                  <a:lnTo>
                    <a:pt x="1634172" y="0"/>
                  </a:lnTo>
                  <a:close/>
                </a:path>
                <a:path w="1708784" h="1038860">
                  <a:moveTo>
                    <a:pt x="1503997" y="820420"/>
                  </a:moveTo>
                  <a:lnTo>
                    <a:pt x="1470342" y="820420"/>
                  </a:lnTo>
                  <a:lnTo>
                    <a:pt x="1499870" y="849630"/>
                  </a:lnTo>
                  <a:lnTo>
                    <a:pt x="1503997" y="871537"/>
                  </a:lnTo>
                  <a:lnTo>
                    <a:pt x="1503997" y="82042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53555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Παρακολούθηση</a:t>
            </a:r>
            <a:r>
              <a:rPr spc="165" dirty="0">
                <a:solidFill>
                  <a:srgbClr val="000000"/>
                </a:solidFill>
                <a:latin typeface="Times New Roman"/>
                <a:cs typeface="Times New Roman"/>
              </a:rPr>
              <a:t> ασφάλειας</a:t>
            </a:r>
            <a:r>
              <a:rPr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επιχειρήσεων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4519" y="1283652"/>
            <a:ext cx="7312025" cy="3429143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Παρέχει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ορατότητα στα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endpoints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και μπορεί να συλλέγει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αρχεία καταγραφής (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logs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από διάφορες συσκευές, όπως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firewalls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και δρομολογητές (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routers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Για ανίχνευση σε </a:t>
            </a: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endpoints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το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Kibana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διαθέτει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plugin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για το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Wazuh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Το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Wazuh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είναι ένα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δωρεάν, ανοιχτού κώδικα HIDS (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Host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Intrusion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Detection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για πολλαπλά λειτουργικά συστήματα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πράκτορας (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agent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του </a:t>
            </a: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Wazuh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προσφέρει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ορατότητα σε κάθε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endpoint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του δικτύου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Υποστηρίζει:</a:t>
            </a:r>
            <a:b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Ειδοποιήσεις σε πραγματικό χρόνο</a:t>
            </a:r>
            <a:b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Έλεγχο ακεραιότητας αρχείων</a:t>
            </a:r>
            <a:b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Ανάλυση αρχείων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</a:t>
            </a:r>
            <a:b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Παρακολούθηση πολιτικών ασφαλείας</a:t>
            </a:r>
            <a:b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Ανίχνευση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rootkits</a:t>
            </a:r>
            <a:b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Ενεργή απόκριση σε απειλές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συσχέτιση συμβάντων από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hosts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και από το δίκτυο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βελτιώνει σημαντικά την ικανότητα εντοπισμού περιστατικών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Μπορεί επίσης να συλλέγει πληροφορίες από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άλλους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endpoint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agents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όπως το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osquery</a:t>
            </a:r>
            <a:endPara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Σε περιπτώσεις που δεν μπορούν να εγκατασταθούν </a:t>
            </a:r>
            <a:r>
              <a:rPr kumimoji="0" lang="el-GR" altLang="el-G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agents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μπορεί να χρησιμοποιηθεί 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το πρωτόκολλο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Syslog</a:t>
            </a:r>
            <a:r>
              <a:rPr kumimoji="0" lang="el-GR" altLang="el-G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για συλλογή δεδομένων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3958590" cy="6878955"/>
            <a:chOff x="6884987" y="0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17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10055225" cy="6521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60"/>
              </a:spcBef>
            </a:pPr>
            <a:r>
              <a:rPr spc="50" dirty="0">
                <a:solidFill>
                  <a:srgbClr val="000000"/>
                </a:solidFill>
                <a:latin typeface="Times New Roman"/>
                <a:cs typeface="Times New Roman"/>
              </a:rPr>
              <a:t>OSSIM</a:t>
            </a:r>
            <a:r>
              <a:rPr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0" dirty="0">
                <a:solidFill>
                  <a:srgbClr val="000000"/>
                </a:solidFill>
                <a:latin typeface="Times New Roman"/>
                <a:cs typeface="Times New Roman"/>
              </a:rPr>
              <a:t>(Open</a:t>
            </a:r>
            <a:r>
              <a:rPr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0" dirty="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5" dirty="0">
                <a:solidFill>
                  <a:srgbClr val="000000"/>
                </a:solidFill>
                <a:latin typeface="Times New Roman"/>
                <a:cs typeface="Times New Roman"/>
              </a:rPr>
              <a:t>Security</a:t>
            </a:r>
            <a:r>
              <a:rPr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5" dirty="0">
                <a:solidFill>
                  <a:srgbClr val="000000"/>
                </a:solidFill>
                <a:latin typeface="Times New Roman"/>
                <a:cs typeface="Times New Roman"/>
              </a:rPr>
              <a:t>Information</a:t>
            </a:r>
            <a:r>
              <a:rPr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5" dirty="0">
                <a:solidFill>
                  <a:srgbClr val="000000"/>
                </a:solidFill>
                <a:latin typeface="Times New Roman"/>
                <a:cs typeface="Times New Roman"/>
              </a:rPr>
              <a:t>Management</a:t>
            </a:r>
            <a:r>
              <a:rPr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45" dirty="0">
                <a:solidFill>
                  <a:srgbClr val="000000"/>
                </a:solidFill>
                <a:latin typeface="Times New Roman"/>
                <a:cs typeface="Times New Roman"/>
              </a:rPr>
              <a:t>SIEM</a:t>
            </a:r>
            <a:r>
              <a:rPr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5" dirty="0">
                <a:solidFill>
                  <a:srgbClr val="000000"/>
                </a:solidFill>
                <a:latin typeface="Times New Roman"/>
                <a:cs typeface="Times New Roman"/>
              </a:rPr>
              <a:t>εργαλείο</a:t>
            </a:r>
            <a:r>
              <a:rPr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40" dirty="0">
                <a:solidFill>
                  <a:srgbClr val="000000"/>
                </a:solidFill>
                <a:latin typeface="Times New Roman"/>
                <a:cs typeface="Times New Roman"/>
              </a:rPr>
              <a:t>για</a:t>
            </a:r>
            <a:r>
              <a:rPr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0" dirty="0">
                <a:solidFill>
                  <a:srgbClr val="000000"/>
                </a:solidFill>
                <a:latin typeface="Times New Roman"/>
                <a:cs typeface="Times New Roman"/>
              </a:rPr>
              <a:t>ανάλυση </a:t>
            </a:r>
            <a:r>
              <a:rPr spc="-5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55" dirty="0">
                <a:solidFill>
                  <a:srgbClr val="000000"/>
                </a:solidFill>
                <a:latin typeface="Times New Roman"/>
                <a:cs typeface="Times New Roman"/>
              </a:rPr>
              <a:t>κυβερνοαπειλών)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3884" y="1682115"/>
            <a:ext cx="10822940" cy="294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indent="-287020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200" b="1" spc="60" dirty="0">
                <a:latin typeface="Calibri"/>
                <a:cs typeface="Calibri"/>
              </a:rPr>
              <a:t>Το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OSSIM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(Open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Source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Security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Information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Management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35" dirty="0">
                <a:latin typeface="Calibri"/>
                <a:cs typeface="Calibri"/>
              </a:rPr>
              <a:t>-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SIEM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εργαλείο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για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ανάλυση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κυβερνοαπειλών)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είναι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το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ανοιχτό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40" dirty="0">
                <a:latin typeface="Calibri"/>
                <a:cs typeface="Calibri"/>
              </a:rPr>
              <a:t>λογισμικό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για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την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ασφάλεια</a:t>
            </a:r>
            <a:endParaRPr sz="1200">
              <a:latin typeface="Calibri"/>
              <a:cs typeface="Calibri"/>
            </a:endParaRPr>
          </a:p>
          <a:p>
            <a:pPr marL="300355" marR="4864100" indent="-287655">
              <a:lnSpc>
                <a:spcPct val="100000"/>
              </a:lnSpc>
              <a:spcBef>
                <a:spcPts val="660"/>
              </a:spcBef>
              <a:buSzPct val="150000"/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200" spc="90" dirty="0">
                <a:latin typeface="Calibri"/>
                <a:cs typeface="Calibri"/>
              </a:rPr>
              <a:t>Το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OSSIM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(Open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Source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Security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Information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Management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-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SIEM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εργαλείο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για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ανάλυση </a:t>
            </a:r>
            <a:r>
              <a:rPr sz="1200" b="1" spc="85" dirty="0">
                <a:latin typeface="Calibri"/>
                <a:cs typeface="Calibri"/>
              </a:rPr>
              <a:t>κυβερνοαπειλών</a:t>
            </a:r>
            <a:r>
              <a:rPr sz="1200" spc="85" dirty="0">
                <a:latin typeface="Calibri"/>
                <a:cs typeface="Calibri"/>
              </a:rPr>
              <a:t>) </a:t>
            </a:r>
            <a:r>
              <a:rPr sz="1200" spc="80" dirty="0">
                <a:latin typeface="Calibri"/>
                <a:cs typeface="Calibri"/>
              </a:rPr>
              <a:t>παρέχει </a:t>
            </a:r>
            <a:r>
              <a:rPr sz="1200" b="1" spc="90" dirty="0">
                <a:latin typeface="Calibri"/>
                <a:cs typeface="Calibri"/>
              </a:rPr>
              <a:t>συστήματα </a:t>
            </a:r>
            <a:r>
              <a:rPr sz="1200" b="1" spc="85" dirty="0">
                <a:latin typeface="Calibri"/>
                <a:cs typeface="Calibri"/>
              </a:rPr>
              <a:t>καταγραφής, </a:t>
            </a:r>
            <a:r>
              <a:rPr sz="1200" b="1" spc="75" dirty="0">
                <a:latin typeface="Calibri"/>
                <a:cs typeface="Calibri"/>
              </a:rPr>
              <a:t>διαχείρισης 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περιουσιακών </a:t>
            </a:r>
            <a:r>
              <a:rPr sz="1200" spc="75" dirty="0">
                <a:latin typeface="Calibri"/>
                <a:cs typeface="Calibri"/>
              </a:rPr>
              <a:t>στοιχείων </a:t>
            </a:r>
            <a:r>
              <a:rPr sz="1200" b="1" spc="80" dirty="0">
                <a:latin typeface="Calibri"/>
                <a:cs typeface="Calibri"/>
              </a:rPr>
              <a:t>και </a:t>
            </a:r>
            <a:r>
              <a:rPr sz="1200" b="1" spc="85" dirty="0">
                <a:latin typeface="Calibri"/>
                <a:cs typeface="Calibri"/>
              </a:rPr>
              <a:t>Ευπάθειας </a:t>
            </a:r>
            <a:r>
              <a:rPr sz="1200" b="1" spc="80" dirty="0">
                <a:latin typeface="Calibri"/>
                <a:cs typeface="Calibri"/>
              </a:rPr>
              <a:t>και ανίχνευσης </a:t>
            </a:r>
            <a:r>
              <a:rPr sz="1200" b="1" spc="90" dirty="0">
                <a:latin typeface="Calibri"/>
                <a:cs typeface="Calibri"/>
              </a:rPr>
              <a:t>με </a:t>
            </a:r>
            <a:r>
              <a:rPr sz="1200" b="1" spc="80" dirty="0">
                <a:latin typeface="Calibri"/>
                <a:cs typeface="Calibri"/>
              </a:rPr>
              <a:t>τη </a:t>
            </a:r>
            <a:r>
              <a:rPr sz="1200" b="1" spc="90" dirty="0">
                <a:latin typeface="Calibri"/>
                <a:cs typeface="Calibri"/>
              </a:rPr>
              <a:t>χρήση </a:t>
            </a:r>
            <a:r>
              <a:rPr sz="1200" spc="90" dirty="0">
                <a:latin typeface="Calibri"/>
                <a:cs typeface="Calibri"/>
              </a:rPr>
              <a:t>άλλων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εξαρτημάτων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ασφαλείας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ανοικτού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κώδικα.</a:t>
            </a:r>
            <a:endParaRPr sz="1200">
              <a:latin typeface="Calibri"/>
              <a:cs typeface="Calibri"/>
            </a:endParaRPr>
          </a:p>
          <a:p>
            <a:pPr marL="300355" indent="-287020">
              <a:lnSpc>
                <a:spcPct val="100000"/>
              </a:lnSpc>
              <a:spcBef>
                <a:spcPts val="600"/>
              </a:spcBef>
              <a:buSzPct val="150000"/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200" spc="90" dirty="0">
                <a:latin typeface="Calibri"/>
                <a:cs typeface="Calibri"/>
              </a:rPr>
              <a:t>Διεπαφή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χρήστη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με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βάση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φυλλομετρητή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(browsers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-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προγράμματα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περιήγησης)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γραφική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ανάλυση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300">
              <a:latin typeface="Calibri"/>
              <a:cs typeface="Calibri"/>
            </a:endParaRPr>
          </a:p>
          <a:p>
            <a:pPr marL="300355" indent="-287020">
              <a:lnSpc>
                <a:spcPct val="100000"/>
              </a:lnSpc>
              <a:buSzPct val="150000"/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200" b="1" spc="60" dirty="0">
                <a:latin typeface="Calibri"/>
                <a:cs typeface="Calibri"/>
              </a:rPr>
              <a:t>Το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OSSIM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(Open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Source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Security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Information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Management</a:t>
            </a:r>
            <a:r>
              <a:rPr sz="1200" b="1" spc="35" dirty="0">
                <a:latin typeface="Calibri"/>
                <a:cs typeface="Calibri"/>
              </a:rPr>
              <a:t> -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SIEM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εργαλείο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για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ανάλυση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κυβερνοαπειλών)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40" dirty="0">
                <a:latin typeface="Calibri"/>
                <a:cs typeface="Calibri"/>
              </a:rPr>
              <a:t>περιλαμβάνει:</a:t>
            </a:r>
            <a:endParaRPr sz="1200">
              <a:latin typeface="Calibri"/>
              <a:cs typeface="Calibri"/>
            </a:endParaRPr>
          </a:p>
          <a:p>
            <a:pPr marL="757555" lvl="1" indent="-287020">
              <a:lnSpc>
                <a:spcPct val="100000"/>
              </a:lnSpc>
              <a:spcBef>
                <a:spcPts val="725"/>
              </a:spcBef>
              <a:buSzPct val="150000"/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200" spc="85" dirty="0">
                <a:latin typeface="Calibri"/>
                <a:cs typeface="Calibri"/>
              </a:rPr>
              <a:t>Ανακάλυψη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περιουσιακών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στοιχείων</a:t>
            </a:r>
            <a:endParaRPr sz="1200">
              <a:latin typeface="Calibri"/>
              <a:cs typeface="Calibri"/>
            </a:endParaRPr>
          </a:p>
          <a:p>
            <a:pPr marL="757555" lvl="1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200" spc="80" dirty="0">
                <a:latin typeface="Calibri"/>
                <a:cs typeface="Calibri"/>
              </a:rPr>
              <a:t>Ευπάθεια</a:t>
            </a:r>
            <a:endParaRPr sz="1200">
              <a:latin typeface="Calibri"/>
              <a:cs typeface="Calibri"/>
            </a:endParaRPr>
          </a:p>
          <a:p>
            <a:pPr marL="757555" lvl="1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200" spc="75" dirty="0">
                <a:latin typeface="Calibri"/>
                <a:cs typeface="Calibri"/>
              </a:rPr>
              <a:t>Ανίχνευση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εισβολής</a:t>
            </a:r>
            <a:endParaRPr sz="1200">
              <a:latin typeface="Calibri"/>
              <a:cs typeface="Calibri"/>
            </a:endParaRPr>
          </a:p>
          <a:p>
            <a:pPr marL="757555" lvl="1" indent="-287020">
              <a:lnSpc>
                <a:spcPct val="100000"/>
              </a:lnSpc>
              <a:spcBef>
                <a:spcPts val="735"/>
              </a:spcBef>
              <a:buSzPct val="150000"/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200" spc="85" dirty="0">
                <a:latin typeface="Calibri"/>
                <a:cs typeface="Calibri"/>
              </a:rPr>
              <a:t>Παρακολούθηση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συμπεριφοράς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042660" cy="6878955"/>
            <a:chOff x="0" y="0"/>
            <a:chExt cx="6042660" cy="6878955"/>
          </a:xfrm>
        </p:grpSpPr>
        <p:sp>
          <p:nvSpPr>
            <p:cNvPr id="4" name="object 4"/>
            <p:cNvSpPr/>
            <p:nvPr/>
          </p:nvSpPr>
          <p:spPr>
            <a:xfrm>
              <a:off x="4498340" y="5113972"/>
              <a:ext cx="798195" cy="1739264"/>
            </a:xfrm>
            <a:custGeom>
              <a:avLst/>
              <a:gdLst/>
              <a:ahLst/>
              <a:cxnLst/>
              <a:rect l="l" t="t" r="r" b="b"/>
              <a:pathLst>
                <a:path w="798195" h="1739265">
                  <a:moveTo>
                    <a:pt x="610235" y="0"/>
                  </a:moveTo>
                  <a:lnTo>
                    <a:pt x="561339" y="6667"/>
                  </a:lnTo>
                  <a:lnTo>
                    <a:pt x="516889" y="25400"/>
                  </a:lnTo>
                  <a:lnTo>
                    <a:pt x="478472" y="55244"/>
                  </a:lnTo>
                  <a:lnTo>
                    <a:pt x="448310" y="94614"/>
                  </a:lnTo>
                  <a:lnTo>
                    <a:pt x="428942" y="142239"/>
                  </a:lnTo>
                  <a:lnTo>
                    <a:pt x="0" y="1738947"/>
                  </a:lnTo>
                  <a:lnTo>
                    <a:pt x="27939" y="1738947"/>
                  </a:lnTo>
                  <a:lnTo>
                    <a:pt x="454025" y="148907"/>
                  </a:lnTo>
                  <a:lnTo>
                    <a:pt x="470535" y="107950"/>
                  </a:lnTo>
                  <a:lnTo>
                    <a:pt x="496252" y="74294"/>
                  </a:lnTo>
                  <a:lnTo>
                    <a:pt x="529589" y="48577"/>
                  </a:lnTo>
                  <a:lnTo>
                    <a:pt x="567689" y="32384"/>
                  </a:lnTo>
                  <a:lnTo>
                    <a:pt x="609600" y="26669"/>
                  </a:lnTo>
                  <a:lnTo>
                    <a:pt x="698750" y="26669"/>
                  </a:lnTo>
                  <a:lnTo>
                    <a:pt x="659130" y="6667"/>
                  </a:lnTo>
                  <a:lnTo>
                    <a:pt x="610235" y="0"/>
                  </a:lnTo>
                  <a:close/>
                </a:path>
                <a:path w="798195" h="1739265">
                  <a:moveTo>
                    <a:pt x="698750" y="26669"/>
                  </a:moveTo>
                  <a:lnTo>
                    <a:pt x="609600" y="26669"/>
                  </a:lnTo>
                  <a:lnTo>
                    <a:pt x="652462" y="32384"/>
                  </a:lnTo>
                  <a:lnTo>
                    <a:pt x="709612" y="60959"/>
                  </a:lnTo>
                  <a:lnTo>
                    <a:pt x="750570" y="109537"/>
                  </a:lnTo>
                  <a:lnTo>
                    <a:pt x="770889" y="170497"/>
                  </a:lnTo>
                  <a:lnTo>
                    <a:pt x="771842" y="202882"/>
                  </a:lnTo>
                  <a:lnTo>
                    <a:pt x="766445" y="235584"/>
                  </a:lnTo>
                  <a:lnTo>
                    <a:pt x="362585" y="1738947"/>
                  </a:lnTo>
                  <a:lnTo>
                    <a:pt x="390525" y="1738947"/>
                  </a:lnTo>
                  <a:lnTo>
                    <a:pt x="791527" y="242252"/>
                  </a:lnTo>
                  <a:lnTo>
                    <a:pt x="797877" y="204787"/>
                  </a:lnTo>
                  <a:lnTo>
                    <a:pt x="796607" y="167322"/>
                  </a:lnTo>
                  <a:lnTo>
                    <a:pt x="773112" y="96202"/>
                  </a:lnTo>
                  <a:lnTo>
                    <a:pt x="724535" y="39687"/>
                  </a:lnTo>
                  <a:lnTo>
                    <a:pt x="698750" y="2666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37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39" h="6856730">
                  <a:moveTo>
                    <a:pt x="1818322" y="0"/>
                  </a:moveTo>
                  <a:lnTo>
                    <a:pt x="0" y="685673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7779"/>
              <a:ext cx="2545080" cy="6837680"/>
            </a:xfrm>
            <a:custGeom>
              <a:avLst/>
              <a:gdLst/>
              <a:ahLst/>
              <a:cxnLst/>
              <a:rect l="l" t="t" r="r" b="b"/>
              <a:pathLst>
                <a:path w="2545079" h="6837680">
                  <a:moveTo>
                    <a:pt x="1321435" y="2283142"/>
                  </a:moveTo>
                  <a:lnTo>
                    <a:pt x="1271587" y="2291397"/>
                  </a:lnTo>
                  <a:lnTo>
                    <a:pt x="1226185" y="2312352"/>
                  </a:lnTo>
                  <a:lnTo>
                    <a:pt x="1187767" y="2345372"/>
                  </a:lnTo>
                  <a:lnTo>
                    <a:pt x="1159510" y="2389187"/>
                  </a:lnTo>
                  <a:lnTo>
                    <a:pt x="1159510" y="2390457"/>
                  </a:lnTo>
                  <a:lnTo>
                    <a:pt x="819150" y="3658870"/>
                  </a:lnTo>
                  <a:lnTo>
                    <a:pt x="0" y="6836410"/>
                  </a:lnTo>
                  <a:lnTo>
                    <a:pt x="13335" y="6837680"/>
                  </a:lnTo>
                  <a:lnTo>
                    <a:pt x="26670" y="6837680"/>
                  </a:lnTo>
                  <a:lnTo>
                    <a:pt x="843365" y="3664902"/>
                  </a:lnTo>
                  <a:lnTo>
                    <a:pt x="1183322" y="2398077"/>
                  </a:lnTo>
                  <a:lnTo>
                    <a:pt x="1208087" y="2360612"/>
                  </a:lnTo>
                  <a:lnTo>
                    <a:pt x="1241107" y="2332355"/>
                  </a:lnTo>
                  <a:lnTo>
                    <a:pt x="1279842" y="2314257"/>
                  </a:lnTo>
                  <a:lnTo>
                    <a:pt x="1322705" y="2307590"/>
                  </a:lnTo>
                  <a:lnTo>
                    <a:pt x="1417637" y="2307590"/>
                  </a:lnTo>
                  <a:lnTo>
                    <a:pt x="1372870" y="2289175"/>
                  </a:lnTo>
                  <a:lnTo>
                    <a:pt x="1321435" y="2283142"/>
                  </a:lnTo>
                  <a:close/>
                </a:path>
                <a:path w="2545079" h="6837680">
                  <a:moveTo>
                    <a:pt x="1417637" y="2307590"/>
                  </a:moveTo>
                  <a:lnTo>
                    <a:pt x="1322705" y="2307590"/>
                  </a:lnTo>
                  <a:lnTo>
                    <a:pt x="1366837" y="2313305"/>
                  </a:lnTo>
                  <a:lnTo>
                    <a:pt x="1412557" y="2334260"/>
                  </a:lnTo>
                  <a:lnTo>
                    <a:pt x="1448435" y="2367280"/>
                  </a:lnTo>
                  <a:lnTo>
                    <a:pt x="1472565" y="2409190"/>
                  </a:lnTo>
                  <a:lnTo>
                    <a:pt x="1483042" y="2456815"/>
                  </a:lnTo>
                  <a:lnTo>
                    <a:pt x="1477962" y="2506662"/>
                  </a:lnTo>
                  <a:lnTo>
                    <a:pt x="1220152" y="3457892"/>
                  </a:lnTo>
                  <a:lnTo>
                    <a:pt x="1214120" y="3493452"/>
                  </a:lnTo>
                  <a:lnTo>
                    <a:pt x="1223010" y="3563620"/>
                  </a:lnTo>
                  <a:lnTo>
                    <a:pt x="1258570" y="3626802"/>
                  </a:lnTo>
                  <a:lnTo>
                    <a:pt x="1314767" y="3670300"/>
                  </a:lnTo>
                  <a:lnTo>
                    <a:pt x="1397635" y="3689350"/>
                  </a:lnTo>
                  <a:lnTo>
                    <a:pt x="1444625" y="3683000"/>
                  </a:lnTo>
                  <a:lnTo>
                    <a:pt x="1487805" y="3664902"/>
                  </a:lnTo>
                  <a:lnTo>
                    <a:pt x="1490662" y="3662680"/>
                  </a:lnTo>
                  <a:lnTo>
                    <a:pt x="1403985" y="3662680"/>
                  </a:lnTo>
                  <a:lnTo>
                    <a:pt x="1354137" y="3657600"/>
                  </a:lnTo>
                  <a:lnTo>
                    <a:pt x="1299210" y="3630612"/>
                  </a:lnTo>
                  <a:lnTo>
                    <a:pt x="1259205" y="3584257"/>
                  </a:lnTo>
                  <a:lnTo>
                    <a:pt x="1239202" y="3526155"/>
                  </a:lnTo>
                  <a:lnTo>
                    <a:pt x="1238567" y="3495357"/>
                  </a:lnTo>
                  <a:lnTo>
                    <a:pt x="1243965" y="3464242"/>
                  </a:lnTo>
                  <a:lnTo>
                    <a:pt x="1502092" y="2513012"/>
                  </a:lnTo>
                  <a:lnTo>
                    <a:pt x="1508442" y="2464435"/>
                  </a:lnTo>
                  <a:lnTo>
                    <a:pt x="1502092" y="2417445"/>
                  </a:lnTo>
                  <a:lnTo>
                    <a:pt x="1483995" y="2374265"/>
                  </a:lnTo>
                  <a:lnTo>
                    <a:pt x="1455737" y="2336800"/>
                  </a:lnTo>
                  <a:lnTo>
                    <a:pt x="1418272" y="2307907"/>
                  </a:lnTo>
                  <a:lnTo>
                    <a:pt x="1417637" y="2307590"/>
                  </a:lnTo>
                  <a:close/>
                </a:path>
                <a:path w="2545079" h="6837680">
                  <a:moveTo>
                    <a:pt x="2545080" y="0"/>
                  </a:moveTo>
                  <a:lnTo>
                    <a:pt x="2518410" y="0"/>
                  </a:lnTo>
                  <a:lnTo>
                    <a:pt x="1939290" y="2101215"/>
                  </a:lnTo>
                  <a:lnTo>
                    <a:pt x="1547495" y="3546475"/>
                  </a:lnTo>
                  <a:lnTo>
                    <a:pt x="1526540" y="3592195"/>
                  </a:lnTo>
                  <a:lnTo>
                    <a:pt x="1493520" y="3628072"/>
                  </a:lnTo>
                  <a:lnTo>
                    <a:pt x="1451610" y="3652202"/>
                  </a:lnTo>
                  <a:lnTo>
                    <a:pt x="1403985" y="3662680"/>
                  </a:lnTo>
                  <a:lnTo>
                    <a:pt x="1490662" y="3662680"/>
                  </a:lnTo>
                  <a:lnTo>
                    <a:pt x="1525270" y="3636645"/>
                  </a:lnTo>
                  <a:lnTo>
                    <a:pt x="1554162" y="3599180"/>
                  </a:lnTo>
                  <a:lnTo>
                    <a:pt x="1572895" y="3554095"/>
                  </a:lnTo>
                  <a:lnTo>
                    <a:pt x="1964690" y="2108835"/>
                  </a:lnTo>
                  <a:lnTo>
                    <a:pt x="2540000" y="16510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841999" cy="685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480" y="2905759"/>
              <a:ext cx="2087880" cy="10439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039" y="4853940"/>
              <a:ext cx="3647440" cy="80264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39840" y="781050"/>
            <a:ext cx="5708650" cy="28789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55"/>
              </a:spcBef>
            </a:pPr>
            <a:r>
              <a:rPr sz="1900" spc="150" dirty="0">
                <a:solidFill>
                  <a:srgbClr val="FFB800"/>
                </a:solidFill>
                <a:latin typeface="Times New Roman"/>
                <a:cs typeface="Times New Roman"/>
              </a:rPr>
              <a:t>Elasticsearch</a:t>
            </a:r>
            <a:r>
              <a:rPr sz="1900" spc="215" dirty="0">
                <a:solidFill>
                  <a:srgbClr val="FFB800"/>
                </a:solidFill>
                <a:latin typeface="Times New Roman"/>
                <a:cs typeface="Times New Roman"/>
              </a:rPr>
              <a:t> </a:t>
            </a:r>
            <a:r>
              <a:rPr lang="el-GR" sz="1900" spc="140" dirty="0">
                <a:solidFill>
                  <a:srgbClr val="FFB800"/>
                </a:solidFill>
                <a:latin typeface="Times New Roman"/>
                <a:cs typeface="Times New Roman"/>
              </a:rPr>
              <a:t>και </a:t>
            </a:r>
            <a:r>
              <a:rPr lang="en-US" sz="1900" spc="140" dirty="0">
                <a:solidFill>
                  <a:srgbClr val="FFB800"/>
                </a:solidFill>
                <a:latin typeface="Times New Roman"/>
                <a:cs typeface="Times New Roman"/>
              </a:rPr>
              <a:t>Kibana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5150" y="1886267"/>
            <a:ext cx="6499225" cy="3642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156845" indent="-287020" algn="just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451484" algn="l"/>
              </a:tabLst>
            </a:pPr>
            <a:r>
              <a:rPr sz="1200" b="1" spc="125" dirty="0">
                <a:solidFill>
                  <a:srgbClr val="FFB800"/>
                </a:solidFill>
                <a:latin typeface="Calibri"/>
                <a:cs typeface="Calibri"/>
              </a:rPr>
              <a:t>Το </a:t>
            </a:r>
            <a:r>
              <a:rPr sz="1200" b="1" spc="95" dirty="0">
                <a:solidFill>
                  <a:srgbClr val="FFB800"/>
                </a:solidFill>
                <a:latin typeface="Calibri"/>
                <a:cs typeface="Calibri"/>
              </a:rPr>
              <a:t>Elasticsearch </a:t>
            </a:r>
            <a:r>
              <a:rPr sz="1200" b="1" spc="114" dirty="0">
                <a:solidFill>
                  <a:srgbClr val="FFB800"/>
                </a:solidFill>
                <a:latin typeface="Calibri"/>
                <a:cs typeface="Calibri"/>
              </a:rPr>
              <a:t>(μηχανή αναζήτησης </a:t>
            </a:r>
            <a:r>
              <a:rPr sz="1200" spc="100" dirty="0">
                <a:solidFill>
                  <a:srgbClr val="FFB800"/>
                </a:solidFill>
                <a:latin typeface="Calibri"/>
                <a:cs typeface="Calibri"/>
              </a:rPr>
              <a:t>και </a:t>
            </a:r>
            <a:r>
              <a:rPr sz="1200" b="1" spc="120" dirty="0">
                <a:solidFill>
                  <a:srgbClr val="FFB800"/>
                </a:solidFill>
                <a:latin typeface="Calibri"/>
                <a:cs typeface="Calibri"/>
              </a:rPr>
              <a:t>ανάλυσης </a:t>
            </a:r>
            <a:r>
              <a:rPr sz="1200" b="1" spc="125" dirty="0">
                <a:solidFill>
                  <a:srgbClr val="FFB800"/>
                </a:solidFill>
                <a:latin typeface="Calibri"/>
                <a:cs typeface="Calibri"/>
              </a:rPr>
              <a:t>δεδομένων </a:t>
            </a:r>
            <a:r>
              <a:rPr sz="1200" b="1" spc="75" dirty="0">
                <a:solidFill>
                  <a:srgbClr val="FFB800"/>
                </a:solidFill>
                <a:latin typeface="Calibri"/>
                <a:cs typeface="Calibri"/>
              </a:rPr>
              <a:t>) </a:t>
            </a:r>
            <a:r>
              <a:rPr sz="1200" spc="95" dirty="0">
                <a:solidFill>
                  <a:srgbClr val="FFB800"/>
                </a:solidFill>
                <a:latin typeface="Calibri"/>
                <a:cs typeface="Calibri"/>
              </a:rPr>
              <a:t>είναι </a:t>
            </a:r>
            <a:r>
              <a:rPr sz="1200" spc="110" dirty="0">
                <a:solidFill>
                  <a:srgbClr val="FFB800"/>
                </a:solidFill>
                <a:latin typeface="Calibri"/>
                <a:cs typeface="Calibri"/>
              </a:rPr>
              <a:t>μια </a:t>
            </a:r>
            <a:r>
              <a:rPr sz="1200" spc="114" dirty="0">
                <a:solidFill>
                  <a:srgbClr val="FFB800"/>
                </a:solidFill>
                <a:latin typeface="Calibri"/>
                <a:cs typeface="Calibri"/>
              </a:rPr>
              <a:t> κατανεμημένη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100" dirty="0">
                <a:solidFill>
                  <a:srgbClr val="FFB800"/>
                </a:solidFill>
                <a:latin typeface="Calibri"/>
                <a:cs typeface="Calibri"/>
              </a:rPr>
              <a:t>RESTful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125" dirty="0">
                <a:solidFill>
                  <a:srgbClr val="FFB800"/>
                </a:solidFill>
                <a:latin typeface="Calibri"/>
                <a:cs typeface="Calibri"/>
              </a:rPr>
              <a:t>μηχανή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FFB800"/>
                </a:solidFill>
                <a:latin typeface="Calibri"/>
                <a:cs typeface="Calibri"/>
              </a:rPr>
              <a:t>αναζήτησης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solidFill>
                  <a:srgbClr val="FFB800"/>
                </a:solidFill>
                <a:latin typeface="Calibri"/>
                <a:cs typeface="Calibri"/>
              </a:rPr>
              <a:t>και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120" dirty="0">
                <a:solidFill>
                  <a:srgbClr val="FFB800"/>
                </a:solidFill>
                <a:latin typeface="Calibri"/>
                <a:cs typeface="Calibri"/>
              </a:rPr>
              <a:t>ανάλυσης</a:t>
            </a: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25" dirty="0">
                <a:solidFill>
                  <a:srgbClr val="FFB800"/>
                </a:solidFill>
                <a:latin typeface="Calibri"/>
                <a:cs typeface="Calibri"/>
              </a:rPr>
              <a:t>που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05" dirty="0">
                <a:solidFill>
                  <a:srgbClr val="FFB800"/>
                </a:solidFill>
                <a:latin typeface="Calibri"/>
                <a:cs typeface="Calibri"/>
              </a:rPr>
              <a:t>ενεργοποιεί</a:t>
            </a:r>
            <a:r>
              <a:rPr sz="1200" spc="9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FFB800"/>
                </a:solidFill>
                <a:latin typeface="Calibri"/>
                <a:cs typeface="Calibri"/>
              </a:rPr>
              <a:t>τη </a:t>
            </a:r>
            <a:r>
              <a:rPr sz="1200" b="1" spc="-26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14" dirty="0">
                <a:solidFill>
                  <a:srgbClr val="FFB800"/>
                </a:solidFill>
                <a:latin typeface="Calibri"/>
                <a:cs typeface="Calibri"/>
              </a:rPr>
              <a:t>γρήγορη</a:t>
            </a:r>
            <a:r>
              <a:rPr sz="1200" spc="5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110" dirty="0">
                <a:solidFill>
                  <a:srgbClr val="FFB800"/>
                </a:solidFill>
                <a:latin typeface="Calibri"/>
                <a:cs typeface="Calibri"/>
              </a:rPr>
              <a:t>αναζήτηση,</a:t>
            </a:r>
            <a:r>
              <a:rPr sz="1200" b="1" spc="5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FFB800"/>
                </a:solidFill>
                <a:latin typeface="Calibri"/>
                <a:cs typeface="Calibri"/>
              </a:rPr>
              <a:t>ευρετηρίαση</a:t>
            </a:r>
            <a:r>
              <a:rPr sz="1200" b="1" spc="5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105" dirty="0">
                <a:solidFill>
                  <a:srgbClr val="FFB800"/>
                </a:solidFill>
                <a:latin typeface="Calibri"/>
                <a:cs typeface="Calibri"/>
              </a:rPr>
              <a:t>και</a:t>
            </a:r>
            <a:r>
              <a:rPr sz="1200" b="1" spc="5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20" dirty="0">
                <a:solidFill>
                  <a:srgbClr val="FFB800"/>
                </a:solidFill>
                <a:latin typeface="Calibri"/>
                <a:cs typeface="Calibri"/>
              </a:rPr>
              <a:t>ανάλυση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114" dirty="0">
                <a:solidFill>
                  <a:srgbClr val="FFB800"/>
                </a:solidFill>
                <a:latin typeface="Calibri"/>
                <a:cs typeface="Calibri"/>
              </a:rPr>
              <a:t>δεδομένων.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B800"/>
              </a:buClr>
              <a:buFont typeface="Arial"/>
              <a:buChar char="•"/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B800"/>
              </a:buClr>
              <a:buFont typeface="Arial"/>
              <a:buChar char="•"/>
            </a:pPr>
            <a:endParaRPr sz="1000" dirty="0">
              <a:latin typeface="Calibri"/>
              <a:cs typeface="Calibri"/>
            </a:endParaRPr>
          </a:p>
          <a:p>
            <a:pPr marL="451484" marR="156845" indent="-287020" algn="just">
              <a:lnSpc>
                <a:spcPct val="100000"/>
              </a:lnSpc>
              <a:buSzPct val="150000"/>
              <a:buFont typeface="Arial"/>
              <a:buChar char="•"/>
              <a:tabLst>
                <a:tab pos="451484" algn="l"/>
              </a:tabLst>
            </a:pP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Το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Kibana </a:t>
            </a:r>
            <a:r>
              <a:rPr sz="1200" spc="70" dirty="0">
                <a:solidFill>
                  <a:srgbClr val="FFB800"/>
                </a:solidFill>
                <a:latin typeface="Calibri"/>
                <a:cs typeface="Calibri"/>
              </a:rPr>
              <a:t>είναι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ένα 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ταμπλό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απεικόνισης 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δεδομένων </a:t>
            </a:r>
            <a:r>
              <a:rPr sz="1200" spc="75" dirty="0">
                <a:solidFill>
                  <a:srgbClr val="FFB800"/>
                </a:solidFill>
                <a:latin typeface="Calibri"/>
                <a:cs typeface="Calibri"/>
              </a:rPr>
              <a:t>ανοίγει για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το </a:t>
            </a:r>
            <a:r>
              <a:rPr sz="1200" b="1" spc="70" dirty="0">
                <a:solidFill>
                  <a:srgbClr val="FFB800"/>
                </a:solidFill>
                <a:latin typeface="Calibri"/>
                <a:cs typeface="Calibri"/>
              </a:rPr>
              <a:t>Elasticsearch </a:t>
            </a:r>
            <a:r>
              <a:rPr sz="1200" b="1" spc="-26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(μηχανή αναζήτησης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και 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ανάλυσης δεδομένων </a:t>
            </a:r>
            <a:r>
              <a:rPr sz="1200" b="1" spc="50" dirty="0">
                <a:solidFill>
                  <a:srgbClr val="FFB800"/>
                </a:solidFill>
                <a:latin typeface="Calibri"/>
                <a:cs typeface="Calibri"/>
              </a:rPr>
              <a:t>), 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το οποίο παρέχει δυνατότητες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απεικόνισης</a:t>
            </a:r>
            <a:r>
              <a:rPr sz="1200" b="1" spc="434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100" dirty="0">
                <a:solidFill>
                  <a:srgbClr val="FFB800"/>
                </a:solidFill>
                <a:latin typeface="Calibri"/>
                <a:cs typeface="Calibri"/>
              </a:rPr>
              <a:t>πάνω</a:t>
            </a:r>
            <a:r>
              <a:rPr sz="1200" spc="10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στο</a:t>
            </a:r>
            <a:r>
              <a:rPr sz="1200" spc="434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περιεχόμενο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FFB800"/>
                </a:solidFill>
                <a:latin typeface="Calibri"/>
                <a:cs typeface="Calibri"/>
              </a:rPr>
              <a:t>που</a:t>
            </a:r>
            <a:r>
              <a:rPr sz="1200" b="1" spc="10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ευρετηριάζεται</a:t>
            </a:r>
            <a:r>
              <a:rPr sz="1200" b="1" spc="434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σε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 συστάδα </a:t>
            </a:r>
            <a:r>
              <a:rPr sz="1200" b="1" spc="9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70" dirty="0">
                <a:solidFill>
                  <a:srgbClr val="FFB800"/>
                </a:solidFill>
                <a:latin typeface="Calibri"/>
                <a:cs typeface="Calibri"/>
              </a:rPr>
              <a:t>Elasticsearch.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85" dirty="0" err="1">
                <a:solidFill>
                  <a:srgbClr val="FFB800"/>
                </a:solidFill>
                <a:latin typeface="Calibri"/>
                <a:cs typeface="Calibri"/>
              </a:rPr>
              <a:t>Οι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5" dirty="0" err="1">
                <a:solidFill>
                  <a:srgbClr val="FFB800"/>
                </a:solidFill>
                <a:latin typeface="Calibri"/>
                <a:cs typeface="Calibri"/>
              </a:rPr>
              <a:t>χρή</a:t>
            </a:r>
            <a:r>
              <a:rPr lang="el-GR" sz="1200" spc="85" dirty="0" err="1">
                <a:solidFill>
                  <a:srgbClr val="FFB800"/>
                </a:solidFill>
                <a:latin typeface="Calibri"/>
                <a:cs typeface="Calibri"/>
              </a:rPr>
              <a:t>στες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μπορούν</a:t>
            </a:r>
            <a:r>
              <a:rPr sz="1200" spc="3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να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δημιουργήσουν</a:t>
            </a:r>
            <a:r>
              <a:rPr sz="1200" spc="4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διαγράμματα</a:t>
            </a:r>
            <a:r>
              <a:rPr sz="1200" b="1" spc="4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ράβδων,</a:t>
            </a:r>
            <a:r>
              <a:rPr sz="1200" b="1" spc="5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γραμμών</a:t>
            </a:r>
            <a:r>
              <a:rPr sz="1200" spc="3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και</a:t>
            </a:r>
            <a:r>
              <a:rPr sz="1200" b="1" spc="4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διασποράς</a:t>
            </a:r>
            <a:r>
              <a:rPr sz="1200" spc="3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FFB800"/>
                </a:solidFill>
                <a:latin typeface="Calibri"/>
                <a:cs typeface="Calibri"/>
              </a:rPr>
              <a:t>ή</a:t>
            </a:r>
            <a:r>
              <a:rPr lang="el-GR" sz="1200" b="1" spc="9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FFB800"/>
                </a:solidFill>
                <a:latin typeface="Calibri"/>
                <a:cs typeface="Calibri"/>
              </a:rPr>
              <a:t>π</a:t>
            </a:r>
            <a:r>
              <a:rPr sz="1200" spc="70" dirty="0" err="1">
                <a:solidFill>
                  <a:srgbClr val="FFB800"/>
                </a:solidFill>
                <a:latin typeface="Calibri"/>
                <a:cs typeface="Calibri"/>
              </a:rPr>
              <a:t>ίτ</a:t>
            </a:r>
            <a:r>
              <a:rPr sz="1200" spc="70" dirty="0">
                <a:solidFill>
                  <a:srgbClr val="FFB800"/>
                </a:solidFill>
                <a:latin typeface="Calibri"/>
                <a:cs typeface="Calibri"/>
              </a:rPr>
              <a:t>ας.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Calibri"/>
              <a:cs typeface="Calibri"/>
            </a:endParaRPr>
          </a:p>
          <a:p>
            <a:pPr marL="451484" marR="156845" lvl="1" indent="-287020" algn="just">
              <a:lnSpc>
                <a:spcPct val="100000"/>
              </a:lnSpc>
              <a:buSzPct val="150000"/>
              <a:buFont typeface="Arial"/>
              <a:buChar char="•"/>
              <a:tabLst>
                <a:tab pos="451484" algn="l"/>
              </a:tabLst>
            </a:pP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Στο πλαίσιο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του 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SIEM </a:t>
            </a:r>
            <a:r>
              <a:rPr sz="1200" spc="70" dirty="0">
                <a:solidFill>
                  <a:srgbClr val="FFB800"/>
                </a:solidFill>
                <a:latin typeface="Calibri"/>
                <a:cs typeface="Calibri"/>
              </a:rPr>
              <a:t>(Security </a:t>
            </a:r>
            <a:r>
              <a:rPr sz="1200" spc="75" dirty="0">
                <a:solidFill>
                  <a:srgbClr val="FFB800"/>
                </a:solidFill>
                <a:latin typeface="Calibri"/>
                <a:cs typeface="Calibri"/>
              </a:rPr>
              <a:t>Information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and 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Event </a:t>
            </a:r>
            <a:r>
              <a:rPr sz="1200" spc="95" dirty="0">
                <a:solidFill>
                  <a:srgbClr val="FFB800"/>
                </a:solidFill>
                <a:latin typeface="Calibri"/>
                <a:cs typeface="Calibri"/>
              </a:rPr>
              <a:t>Management </a:t>
            </a:r>
            <a:r>
              <a:rPr sz="1200" spc="55" dirty="0">
                <a:solidFill>
                  <a:srgbClr val="FFB800"/>
                </a:solidFill>
                <a:latin typeface="Calibri"/>
                <a:cs typeface="Calibri"/>
              </a:rPr>
              <a:t>- 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πλατφόρμα </a:t>
            </a:r>
            <a:r>
              <a:rPr sz="1200" spc="-26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συλλογής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FB800"/>
                </a:solidFill>
                <a:latin typeface="Calibri"/>
                <a:cs typeface="Calibri"/>
              </a:rPr>
              <a:t>και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ανάλυσης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 συμβάντων</a:t>
            </a:r>
            <a:r>
              <a:rPr sz="1200" spc="9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ασφαλείας),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95" dirty="0">
                <a:solidFill>
                  <a:srgbClr val="FFB800"/>
                </a:solidFill>
                <a:latin typeface="Calibri"/>
                <a:cs typeface="Calibri"/>
              </a:rPr>
              <a:t>η</a:t>
            </a:r>
            <a:r>
              <a:rPr sz="1200" b="1" spc="10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Kibana</a:t>
            </a: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FB800"/>
                </a:solidFill>
                <a:latin typeface="Calibri"/>
                <a:cs typeface="Calibri"/>
              </a:rPr>
              <a:t>ενεργοποιεί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 τους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χρήστες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να</a:t>
            </a:r>
            <a:r>
              <a:rPr sz="1200" spc="9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διερευνούν,</a:t>
            </a: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να</a:t>
            </a:r>
            <a:r>
              <a:rPr sz="1200" spc="9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αναλύουν,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να</a:t>
            </a:r>
            <a:r>
              <a:rPr sz="1200" b="1" spc="9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90" dirty="0">
                <a:solidFill>
                  <a:srgbClr val="FFB800"/>
                </a:solidFill>
                <a:latin typeface="Calibri"/>
                <a:cs typeface="Calibri"/>
              </a:rPr>
              <a:t>φιλτράρουν</a:t>
            </a:r>
            <a:r>
              <a:rPr sz="1200" b="1" spc="9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FB800"/>
                </a:solidFill>
                <a:latin typeface="Calibri"/>
                <a:cs typeface="Calibri"/>
              </a:rPr>
              <a:t>και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90" dirty="0">
                <a:solidFill>
                  <a:srgbClr val="FFB800"/>
                </a:solidFill>
                <a:latin typeface="Calibri"/>
                <a:cs typeface="Calibri"/>
              </a:rPr>
              <a:t>να</a:t>
            </a:r>
            <a:r>
              <a:rPr sz="1200" spc="9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FFB800"/>
                </a:solidFill>
                <a:latin typeface="Calibri"/>
                <a:cs typeface="Calibri"/>
              </a:rPr>
              <a:t>απεικονίζουν 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διάφορες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πτυχές </a:t>
            </a: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του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δικτύου (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καταστάσεις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του </a:t>
            </a:r>
            <a:r>
              <a:rPr sz="1200" spc="80" dirty="0">
                <a:solidFill>
                  <a:srgbClr val="FFB800"/>
                </a:solidFill>
                <a:latin typeface="Calibri"/>
                <a:cs typeface="Calibri"/>
              </a:rPr>
              <a:t>συστήματος, </a:t>
            </a:r>
            <a:r>
              <a:rPr sz="1200" spc="85" dirty="0">
                <a:solidFill>
                  <a:srgbClr val="FFB800"/>
                </a:solidFill>
                <a:latin typeface="Calibri"/>
                <a:cs typeface="Calibri"/>
              </a:rPr>
              <a:t>συμβάντα</a:t>
            </a: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, </a:t>
            </a:r>
            <a:r>
              <a:rPr sz="1200" b="1" spc="80" dirty="0">
                <a:solidFill>
                  <a:srgbClr val="FFB800"/>
                </a:solidFill>
                <a:latin typeface="Calibri"/>
                <a:cs typeface="Calibri"/>
              </a:rPr>
              <a:t>κίνηση </a:t>
            </a:r>
            <a:r>
              <a:rPr sz="1200" b="1" spc="85" dirty="0">
                <a:solidFill>
                  <a:srgbClr val="FFB800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FFB800"/>
                </a:solidFill>
                <a:latin typeface="Calibri"/>
                <a:cs typeface="Calibri"/>
              </a:rPr>
              <a:t>κ.λπ.).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8880" y="6199504"/>
            <a:ext cx="3294062" cy="61214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4781550" cy="6878955"/>
            <a:chOff x="6884987" y="0"/>
            <a:chExt cx="478155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5360" y="3779520"/>
              <a:ext cx="3070859" cy="15367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19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5030" y="659765"/>
            <a:ext cx="32048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>
                <a:solidFill>
                  <a:srgbClr val="000000"/>
                </a:solidFill>
                <a:latin typeface="Times New Roman"/>
                <a:cs typeface="Times New Roman"/>
              </a:rPr>
              <a:t>Επισκόπηση</a:t>
            </a:r>
            <a:r>
              <a:rPr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60" dirty="0">
                <a:solidFill>
                  <a:srgbClr val="000000"/>
                </a:solidFill>
                <a:latin typeface="Times New Roman"/>
                <a:cs typeface="Times New Roman"/>
              </a:rPr>
              <a:t>λειτουργιών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4519" y="1283652"/>
            <a:ext cx="8413115" cy="38842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819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110" dirty="0">
                <a:latin typeface="Calibri"/>
                <a:cs typeface="Calibri"/>
              </a:rPr>
              <a:t>Η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πλατφόρμα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Elastic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προσφέρει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ποικιλία</a:t>
            </a:r>
            <a:r>
              <a:rPr sz="1200" spc="37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αναζήτησης,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φιλτραρίσματος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και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οπτικοποίησης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endParaRPr sz="12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725"/>
              </a:spcBef>
            </a:pPr>
            <a:r>
              <a:rPr sz="1200" b="1" spc="90" dirty="0">
                <a:latin typeface="Calibri"/>
                <a:cs typeface="Calibri"/>
              </a:rPr>
              <a:t>αναλύοντας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διαφορετικά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σύνολα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δεδομένων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συστήματος.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Οι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σημαντικότερες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λειτουργίες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είναι</a:t>
            </a:r>
            <a:endParaRPr sz="12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100" dirty="0">
                <a:latin typeface="Calibri"/>
                <a:cs typeface="Calibri"/>
              </a:rPr>
              <a:t>Kibana</a:t>
            </a:r>
            <a:endParaRPr sz="12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b="1" spc="125" dirty="0">
                <a:latin typeface="Calibri"/>
                <a:cs typeface="Calibri"/>
              </a:rPr>
              <a:t>να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114" dirty="0">
                <a:latin typeface="Calibri"/>
                <a:cs typeface="Calibri"/>
              </a:rPr>
              <a:t>εμφανίσετε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b="1" spc="125" dirty="0">
                <a:latin typeface="Calibri"/>
                <a:cs typeface="Calibri"/>
              </a:rPr>
              <a:t>να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105" dirty="0">
                <a:latin typeface="Calibri"/>
                <a:cs typeface="Calibri"/>
              </a:rPr>
              <a:t>μοιραστείτε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συλλογή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οπτικοποιήσεων</a:t>
            </a:r>
            <a:endParaRPr sz="12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b="1" spc="90" dirty="0">
                <a:latin typeface="Calibri"/>
                <a:cs typeface="Calibri"/>
              </a:rPr>
              <a:t>να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εξερευνήσετε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διαδραστικά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τα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δεδομένα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μέσω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ερωτημάτων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φιλτραρίσματος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εγγράφων</a:t>
            </a:r>
            <a:endParaRPr sz="12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δημιουργείτε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οπτικοποιήσεις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να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συγκεντρώνετε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αποθηκευμένα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δεδομένα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δείκτες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Elasticsearch</a:t>
            </a:r>
            <a:endParaRPr sz="12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45" dirty="0">
                <a:latin typeface="Calibri"/>
                <a:cs typeface="Calibri"/>
              </a:rPr>
              <a:t>Παρατηρησιμότητα</a:t>
            </a:r>
            <a:endParaRPr sz="12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b="1" spc="90" dirty="0">
                <a:latin typeface="Calibri"/>
                <a:cs typeface="Calibri"/>
              </a:rPr>
              <a:t>να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παρακολουθεί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να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αντιδρά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σε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γεγονότα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που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συμβαίνουν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σε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ολόκληρο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περιβάλλον</a:t>
            </a:r>
            <a:endParaRPr sz="12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85" dirty="0">
                <a:latin typeface="Calibri"/>
                <a:cs typeface="Calibri"/>
              </a:rPr>
              <a:t>Ασφάλεια</a:t>
            </a:r>
            <a:endParaRPr sz="12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εξερευνήσετε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μετρήσεις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ασφαλείας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αρχεία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καταγραφής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συμβάντα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ειδοποιήσεις</a:t>
            </a:r>
            <a:endParaRPr sz="12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65" dirty="0">
                <a:latin typeface="Calibri"/>
                <a:cs typeface="Calibri"/>
              </a:rPr>
              <a:t>Wazuh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πρόσθετα</a:t>
            </a:r>
            <a:endParaRPr sz="12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65" dirty="0">
                <a:latin typeface="Calibri"/>
                <a:cs typeface="Calibri"/>
              </a:rPr>
              <a:t>διαχείριση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πληροφοριών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ασφαλείας</a:t>
            </a:r>
            <a:endParaRPr sz="12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110" dirty="0">
                <a:latin typeface="Calibri"/>
                <a:cs typeface="Calibri"/>
              </a:rPr>
              <a:t>ανίχνευση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αντιμετώπιση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απειλών</a:t>
            </a:r>
            <a:endParaRPr sz="120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735"/>
              </a:spcBef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100" dirty="0">
                <a:latin typeface="Calibri"/>
                <a:cs typeface="Calibri"/>
              </a:rPr>
              <a:t>έλεγχοι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ασφαλείας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παρακολούθηση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της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πολιτικής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4398010" cy="6878955"/>
            <a:chOff x="6884987" y="0"/>
            <a:chExt cx="439801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4800" y="4696460"/>
              <a:ext cx="2087879" cy="10439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20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22929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solidFill>
                  <a:srgbClr val="000000"/>
                </a:solidFill>
                <a:latin typeface="Times New Roman"/>
                <a:cs typeface="Times New Roman"/>
              </a:rPr>
              <a:t>Τι</a:t>
            </a:r>
            <a:r>
              <a:rPr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14" dirty="0">
                <a:solidFill>
                  <a:srgbClr val="000000"/>
                </a:solidFill>
                <a:latin typeface="Times New Roman"/>
                <a:cs typeface="Times New Roman"/>
              </a:rPr>
              <a:t>είναι</a:t>
            </a:r>
            <a:r>
              <a:rPr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η</a:t>
            </a:r>
            <a:r>
              <a:rPr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55" dirty="0">
                <a:solidFill>
                  <a:srgbClr val="000000"/>
                </a:solidFill>
                <a:latin typeface="Times New Roman"/>
                <a:cs typeface="Times New Roman"/>
              </a:rPr>
              <a:t>Kibana;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4519" y="1281429"/>
            <a:ext cx="11218545" cy="2420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2809875" indent="-287020">
              <a:lnSpc>
                <a:spcPct val="1514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150" dirty="0">
                <a:latin typeface="Calibri"/>
                <a:cs typeface="Calibri"/>
              </a:rPr>
              <a:t>Η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Kibana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προσφέρει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ολοκληρωμένες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b="1" spc="125" dirty="0">
                <a:latin typeface="Calibri"/>
                <a:cs typeface="Calibri"/>
              </a:rPr>
              <a:t>καλά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114" dirty="0">
                <a:latin typeface="Calibri"/>
                <a:cs typeface="Calibri"/>
              </a:rPr>
              <a:t>δομημένες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επισκοπήσεις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των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δεδομένων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του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Elastic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Stack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με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παρέχοντας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τις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ακόλουθες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βασικές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λειτουργίες: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 dirty="0">
              <a:latin typeface="Calibri"/>
              <a:cs typeface="Calibri"/>
            </a:endParaRPr>
          </a:p>
          <a:p>
            <a:pPr marL="548005" lvl="1" indent="-78740">
              <a:lnSpc>
                <a:spcPct val="100000"/>
              </a:lnSpc>
              <a:spcBef>
                <a:spcPts val="795"/>
              </a:spcBef>
              <a:buSzPct val="150000"/>
              <a:buFont typeface="Arial"/>
              <a:buChar char="•"/>
              <a:tabLst>
                <a:tab pos="548005" algn="l"/>
              </a:tabLst>
            </a:pPr>
            <a:r>
              <a:rPr sz="1200" spc="100" dirty="0">
                <a:latin typeface="Calibri"/>
                <a:cs typeface="Calibri"/>
              </a:rPr>
              <a:t>Μια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πλατφόρμα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ανάλυσης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οπτικοποίησης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φιλτράρισμα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οπτικοποίηση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ανάλογα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με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τον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χρήστη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των</a:t>
            </a:r>
            <a:endParaRPr sz="120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620"/>
              </a:spcBef>
            </a:pPr>
            <a:r>
              <a:rPr sz="1200" b="1" spc="70" dirty="0">
                <a:latin typeface="Calibri"/>
                <a:cs typeface="Calibri"/>
              </a:rPr>
              <a:t>Elasticsearch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(</a:t>
            </a:r>
            <a:r>
              <a:rPr sz="1200" spc="120" dirty="0">
                <a:latin typeface="Calibri"/>
                <a:cs typeface="Calibri"/>
              </a:rPr>
              <a:t>μηχανή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αναζήτησης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και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ανάλυσης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δεδομένων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Calibri"/>
              <a:cs typeface="Calibri"/>
            </a:endParaRPr>
          </a:p>
          <a:p>
            <a:pPr marL="469265" marR="3177540" lvl="1">
              <a:lnSpc>
                <a:spcPct val="128699"/>
              </a:lnSpc>
              <a:buSzPct val="150000"/>
              <a:buFont typeface="Arial"/>
              <a:buChar char="•"/>
              <a:tabLst>
                <a:tab pos="548005" algn="l"/>
              </a:tabLst>
            </a:pPr>
            <a:r>
              <a:rPr sz="1200" b="1" spc="95" dirty="0">
                <a:latin typeface="Calibri"/>
                <a:cs typeface="Calibri"/>
              </a:rPr>
              <a:t>Διεπαφή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χρήστη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τη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διαχείριση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του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Elastic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Stack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ρυθμίσεις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ασφαλείας</a:t>
            </a:r>
            <a:r>
              <a:rPr sz="1200" b="1" spc="80" dirty="0">
                <a:latin typeface="Calibri"/>
                <a:cs typeface="Calibri"/>
              </a:rPr>
              <a:t>,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ρόλοι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χρηστών,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στιγμιότυπα,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κ.λπ.)</a:t>
            </a:r>
            <a:endParaRPr sz="1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350" dirty="0">
              <a:latin typeface="Calibri"/>
              <a:cs typeface="Calibri"/>
            </a:endParaRPr>
          </a:p>
          <a:p>
            <a:pPr marL="548005" marR="5080" lvl="1" indent="-78105">
              <a:lnSpc>
                <a:spcPct val="128699"/>
              </a:lnSpc>
              <a:buSzPct val="150000"/>
              <a:buFont typeface="Arial"/>
              <a:buChar char="•"/>
              <a:tabLst>
                <a:tab pos="548005" algn="l"/>
              </a:tabLst>
            </a:pPr>
            <a:r>
              <a:rPr sz="1200" spc="85" dirty="0">
                <a:latin typeface="Calibri"/>
                <a:cs typeface="Calibri"/>
              </a:rPr>
              <a:t>Ένας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κεντρικός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κόμβος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την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πρόσβαση</a:t>
            </a:r>
            <a:r>
              <a:rPr sz="1200" spc="36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της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Elastic</a:t>
            </a:r>
            <a:r>
              <a:rPr sz="1200" b="1" spc="60" dirty="0">
                <a:latin typeface="Calibri"/>
                <a:cs typeface="Calibri"/>
              </a:rPr>
              <a:t>,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από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την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ανακάλυψη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έως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το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SIEM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λειτουργίες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4801870" cy="6878955"/>
            <a:chOff x="6884987" y="0"/>
            <a:chExt cx="480187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34817" y="1968817"/>
              <a:ext cx="2352040" cy="2349500"/>
            </a:xfrm>
            <a:custGeom>
              <a:avLst/>
              <a:gdLst/>
              <a:ahLst/>
              <a:cxnLst/>
              <a:rect l="l" t="t" r="r" b="b"/>
              <a:pathLst>
                <a:path w="2352040" h="2349500">
                  <a:moveTo>
                    <a:pt x="1221104" y="1574800"/>
                  </a:moveTo>
                  <a:lnTo>
                    <a:pt x="517207" y="1574800"/>
                  </a:lnTo>
                  <a:lnTo>
                    <a:pt x="471804" y="1600200"/>
                  </a:lnTo>
                  <a:lnTo>
                    <a:pt x="431800" y="1625600"/>
                  </a:lnTo>
                  <a:lnTo>
                    <a:pt x="60642" y="2006600"/>
                  </a:lnTo>
                  <a:lnTo>
                    <a:pt x="30479" y="2032000"/>
                  </a:lnTo>
                  <a:lnTo>
                    <a:pt x="10477" y="2082800"/>
                  </a:lnTo>
                  <a:lnTo>
                    <a:pt x="317" y="2120900"/>
                  </a:lnTo>
                  <a:lnTo>
                    <a:pt x="0" y="2171700"/>
                  </a:lnTo>
                  <a:lnTo>
                    <a:pt x="9842" y="2209800"/>
                  </a:lnTo>
                  <a:lnTo>
                    <a:pt x="29527" y="2260600"/>
                  </a:lnTo>
                  <a:lnTo>
                    <a:pt x="59054" y="2298700"/>
                  </a:lnTo>
                  <a:lnTo>
                    <a:pt x="98107" y="2324100"/>
                  </a:lnTo>
                  <a:lnTo>
                    <a:pt x="140017" y="2349500"/>
                  </a:lnTo>
                  <a:lnTo>
                    <a:pt x="274954" y="2349500"/>
                  </a:lnTo>
                  <a:lnTo>
                    <a:pt x="316865" y="2324100"/>
                  </a:lnTo>
                  <a:lnTo>
                    <a:pt x="354647" y="2298700"/>
                  </a:lnTo>
                  <a:lnTo>
                    <a:pt x="727392" y="1917700"/>
                  </a:lnTo>
                  <a:lnTo>
                    <a:pt x="758507" y="1879600"/>
                  </a:lnTo>
                  <a:lnTo>
                    <a:pt x="778827" y="1841500"/>
                  </a:lnTo>
                  <a:lnTo>
                    <a:pt x="787717" y="1790700"/>
                  </a:lnTo>
                  <a:lnTo>
                    <a:pt x="784860" y="1739900"/>
                  </a:lnTo>
                  <a:lnTo>
                    <a:pt x="784542" y="1739900"/>
                  </a:lnTo>
                  <a:lnTo>
                    <a:pt x="914400" y="1612900"/>
                  </a:lnTo>
                  <a:lnTo>
                    <a:pt x="1366202" y="1612900"/>
                  </a:lnTo>
                  <a:lnTo>
                    <a:pt x="1358265" y="1600200"/>
                  </a:lnTo>
                  <a:lnTo>
                    <a:pt x="1311592" y="1600200"/>
                  </a:lnTo>
                  <a:lnTo>
                    <a:pt x="1221104" y="1574800"/>
                  </a:lnTo>
                  <a:close/>
                </a:path>
                <a:path w="2352040" h="2349500">
                  <a:moveTo>
                    <a:pt x="1597660" y="1778000"/>
                  </a:moveTo>
                  <a:lnTo>
                    <a:pt x="1332229" y="1778000"/>
                  </a:lnTo>
                  <a:lnTo>
                    <a:pt x="1376362" y="1790700"/>
                  </a:lnTo>
                  <a:lnTo>
                    <a:pt x="1553527" y="1790700"/>
                  </a:lnTo>
                  <a:lnTo>
                    <a:pt x="1597660" y="1778000"/>
                  </a:lnTo>
                  <a:close/>
                </a:path>
                <a:path w="2352040" h="2349500">
                  <a:moveTo>
                    <a:pt x="2167890" y="355600"/>
                  </a:moveTo>
                  <a:lnTo>
                    <a:pt x="2167890" y="901700"/>
                  </a:lnTo>
                  <a:lnTo>
                    <a:pt x="2166302" y="952500"/>
                  </a:lnTo>
                  <a:lnTo>
                    <a:pt x="2161222" y="990600"/>
                  </a:lnTo>
                  <a:lnTo>
                    <a:pt x="2153285" y="1041400"/>
                  </a:lnTo>
                  <a:lnTo>
                    <a:pt x="2142490" y="1092200"/>
                  </a:lnTo>
                  <a:lnTo>
                    <a:pt x="2128520" y="1130300"/>
                  </a:lnTo>
                  <a:lnTo>
                    <a:pt x="2111692" y="1181100"/>
                  </a:lnTo>
                  <a:lnTo>
                    <a:pt x="2092325" y="1219200"/>
                  </a:lnTo>
                  <a:lnTo>
                    <a:pt x="2070417" y="1257300"/>
                  </a:lnTo>
                  <a:lnTo>
                    <a:pt x="2045970" y="1295400"/>
                  </a:lnTo>
                  <a:lnTo>
                    <a:pt x="2019300" y="1333500"/>
                  </a:lnTo>
                  <a:lnTo>
                    <a:pt x="1990090" y="1371600"/>
                  </a:lnTo>
                  <a:lnTo>
                    <a:pt x="1958975" y="1409700"/>
                  </a:lnTo>
                  <a:lnTo>
                    <a:pt x="1925637" y="1435100"/>
                  </a:lnTo>
                  <a:lnTo>
                    <a:pt x="1890712" y="1460500"/>
                  </a:lnTo>
                  <a:lnTo>
                    <a:pt x="1853565" y="1485900"/>
                  </a:lnTo>
                  <a:lnTo>
                    <a:pt x="1814829" y="1511300"/>
                  </a:lnTo>
                  <a:lnTo>
                    <a:pt x="1774507" y="1536700"/>
                  </a:lnTo>
                  <a:lnTo>
                    <a:pt x="1732597" y="1562100"/>
                  </a:lnTo>
                  <a:lnTo>
                    <a:pt x="1689100" y="1574800"/>
                  </a:lnTo>
                  <a:lnTo>
                    <a:pt x="1598612" y="1600200"/>
                  </a:lnTo>
                  <a:lnTo>
                    <a:pt x="1551622" y="1600200"/>
                  </a:lnTo>
                  <a:lnTo>
                    <a:pt x="1503679" y="1612900"/>
                  </a:lnTo>
                  <a:lnTo>
                    <a:pt x="914400" y="1612900"/>
                  </a:lnTo>
                  <a:lnTo>
                    <a:pt x="952817" y="1638300"/>
                  </a:lnTo>
                  <a:lnTo>
                    <a:pt x="992187" y="1663700"/>
                  </a:lnTo>
                  <a:lnTo>
                    <a:pt x="1032510" y="1689100"/>
                  </a:lnTo>
                  <a:lnTo>
                    <a:pt x="1073785" y="1701800"/>
                  </a:lnTo>
                  <a:lnTo>
                    <a:pt x="1115695" y="1727200"/>
                  </a:lnTo>
                  <a:lnTo>
                    <a:pt x="1288097" y="1778000"/>
                  </a:lnTo>
                  <a:lnTo>
                    <a:pt x="1641157" y="1778000"/>
                  </a:lnTo>
                  <a:lnTo>
                    <a:pt x="1768792" y="1739900"/>
                  </a:lnTo>
                  <a:lnTo>
                    <a:pt x="1810385" y="1714500"/>
                  </a:lnTo>
                  <a:lnTo>
                    <a:pt x="1851025" y="1701800"/>
                  </a:lnTo>
                  <a:lnTo>
                    <a:pt x="1890712" y="1676400"/>
                  </a:lnTo>
                  <a:lnTo>
                    <a:pt x="1929447" y="1651000"/>
                  </a:lnTo>
                  <a:lnTo>
                    <a:pt x="1967229" y="1638300"/>
                  </a:lnTo>
                  <a:lnTo>
                    <a:pt x="1993582" y="1612900"/>
                  </a:lnTo>
                  <a:lnTo>
                    <a:pt x="2004060" y="1600200"/>
                  </a:lnTo>
                  <a:lnTo>
                    <a:pt x="2039620" y="1574800"/>
                  </a:lnTo>
                  <a:lnTo>
                    <a:pt x="2073592" y="1549400"/>
                  </a:lnTo>
                  <a:lnTo>
                    <a:pt x="2106612" y="1511300"/>
                  </a:lnTo>
                  <a:lnTo>
                    <a:pt x="2138045" y="1473200"/>
                  </a:lnTo>
                  <a:lnTo>
                    <a:pt x="2167890" y="1435100"/>
                  </a:lnTo>
                  <a:lnTo>
                    <a:pt x="2195829" y="1397000"/>
                  </a:lnTo>
                  <a:lnTo>
                    <a:pt x="2221229" y="1358900"/>
                  </a:lnTo>
                  <a:lnTo>
                    <a:pt x="2244407" y="1320800"/>
                  </a:lnTo>
                  <a:lnTo>
                    <a:pt x="2265362" y="1282700"/>
                  </a:lnTo>
                  <a:lnTo>
                    <a:pt x="2284095" y="1244600"/>
                  </a:lnTo>
                  <a:lnTo>
                    <a:pt x="2300287" y="1193800"/>
                  </a:lnTo>
                  <a:lnTo>
                    <a:pt x="2314575" y="1155700"/>
                  </a:lnTo>
                  <a:lnTo>
                    <a:pt x="2326322" y="1104900"/>
                  </a:lnTo>
                  <a:lnTo>
                    <a:pt x="2335847" y="1066800"/>
                  </a:lnTo>
                  <a:lnTo>
                    <a:pt x="2343150" y="1028700"/>
                  </a:lnTo>
                  <a:lnTo>
                    <a:pt x="2348547" y="977900"/>
                  </a:lnTo>
                  <a:lnTo>
                    <a:pt x="2351404" y="939800"/>
                  </a:lnTo>
                  <a:lnTo>
                    <a:pt x="2352040" y="889000"/>
                  </a:lnTo>
                  <a:lnTo>
                    <a:pt x="2350452" y="850900"/>
                  </a:lnTo>
                  <a:lnTo>
                    <a:pt x="2346960" y="800100"/>
                  </a:lnTo>
                  <a:lnTo>
                    <a:pt x="2340927" y="762000"/>
                  </a:lnTo>
                  <a:lnTo>
                    <a:pt x="2332990" y="711200"/>
                  </a:lnTo>
                  <a:lnTo>
                    <a:pt x="2322829" y="673100"/>
                  </a:lnTo>
                  <a:lnTo>
                    <a:pt x="2310765" y="622300"/>
                  </a:lnTo>
                  <a:lnTo>
                    <a:pt x="2296477" y="584200"/>
                  </a:lnTo>
                  <a:lnTo>
                    <a:pt x="2279967" y="546100"/>
                  </a:lnTo>
                  <a:lnTo>
                    <a:pt x="2261235" y="508000"/>
                  </a:lnTo>
                  <a:lnTo>
                    <a:pt x="2240597" y="469900"/>
                  </a:lnTo>
                  <a:lnTo>
                    <a:pt x="2217737" y="431800"/>
                  </a:lnTo>
                  <a:lnTo>
                    <a:pt x="2192972" y="393700"/>
                  </a:lnTo>
                  <a:lnTo>
                    <a:pt x="2167890" y="355600"/>
                  </a:lnTo>
                  <a:close/>
                </a:path>
                <a:path w="2352040" h="2349500">
                  <a:moveTo>
                    <a:pt x="1583690" y="12700"/>
                  </a:moveTo>
                  <a:lnTo>
                    <a:pt x="1318577" y="12700"/>
                  </a:lnTo>
                  <a:lnTo>
                    <a:pt x="1231582" y="38100"/>
                  </a:lnTo>
                  <a:lnTo>
                    <a:pt x="1189037" y="38100"/>
                  </a:lnTo>
                  <a:lnTo>
                    <a:pt x="1147127" y="63500"/>
                  </a:lnTo>
                  <a:lnTo>
                    <a:pt x="1064895" y="88900"/>
                  </a:lnTo>
                  <a:lnTo>
                    <a:pt x="1025207" y="114300"/>
                  </a:lnTo>
                  <a:lnTo>
                    <a:pt x="986472" y="139700"/>
                  </a:lnTo>
                  <a:lnTo>
                    <a:pt x="948690" y="165100"/>
                  </a:lnTo>
                  <a:lnTo>
                    <a:pt x="911860" y="190500"/>
                  </a:lnTo>
                  <a:lnTo>
                    <a:pt x="876300" y="215900"/>
                  </a:lnTo>
                  <a:lnTo>
                    <a:pt x="842327" y="254000"/>
                  </a:lnTo>
                  <a:lnTo>
                    <a:pt x="809307" y="279400"/>
                  </a:lnTo>
                  <a:lnTo>
                    <a:pt x="777875" y="317500"/>
                  </a:lnTo>
                  <a:lnTo>
                    <a:pt x="748029" y="355600"/>
                  </a:lnTo>
                  <a:lnTo>
                    <a:pt x="719772" y="393700"/>
                  </a:lnTo>
                  <a:lnTo>
                    <a:pt x="694054" y="431800"/>
                  </a:lnTo>
                  <a:lnTo>
                    <a:pt x="670242" y="469900"/>
                  </a:lnTo>
                  <a:lnTo>
                    <a:pt x="648970" y="520700"/>
                  </a:lnTo>
                  <a:lnTo>
                    <a:pt x="630237" y="558800"/>
                  </a:lnTo>
                  <a:lnTo>
                    <a:pt x="613727" y="596900"/>
                  </a:lnTo>
                  <a:lnTo>
                    <a:pt x="599757" y="647700"/>
                  </a:lnTo>
                  <a:lnTo>
                    <a:pt x="587692" y="685800"/>
                  </a:lnTo>
                  <a:lnTo>
                    <a:pt x="578485" y="736600"/>
                  </a:lnTo>
                  <a:lnTo>
                    <a:pt x="571182" y="787400"/>
                  </a:lnTo>
                  <a:lnTo>
                    <a:pt x="566737" y="825500"/>
                  </a:lnTo>
                  <a:lnTo>
                    <a:pt x="564197" y="876300"/>
                  </a:lnTo>
                  <a:lnTo>
                    <a:pt x="564197" y="914400"/>
                  </a:lnTo>
                  <a:lnTo>
                    <a:pt x="566737" y="965200"/>
                  </a:lnTo>
                  <a:lnTo>
                    <a:pt x="571182" y="1016000"/>
                  </a:lnTo>
                  <a:lnTo>
                    <a:pt x="578485" y="1054100"/>
                  </a:lnTo>
                  <a:lnTo>
                    <a:pt x="587692" y="1104900"/>
                  </a:lnTo>
                  <a:lnTo>
                    <a:pt x="599757" y="1143000"/>
                  </a:lnTo>
                  <a:lnTo>
                    <a:pt x="613727" y="1193800"/>
                  </a:lnTo>
                  <a:lnTo>
                    <a:pt x="630237" y="1231900"/>
                  </a:lnTo>
                  <a:lnTo>
                    <a:pt x="648970" y="1282700"/>
                  </a:lnTo>
                  <a:lnTo>
                    <a:pt x="670242" y="1320800"/>
                  </a:lnTo>
                  <a:lnTo>
                    <a:pt x="694054" y="1358900"/>
                  </a:lnTo>
                  <a:lnTo>
                    <a:pt x="719772" y="1397000"/>
                  </a:lnTo>
                  <a:lnTo>
                    <a:pt x="748029" y="1435100"/>
                  </a:lnTo>
                  <a:lnTo>
                    <a:pt x="616902" y="1574800"/>
                  </a:lnTo>
                  <a:lnTo>
                    <a:pt x="1218247" y="1574800"/>
                  </a:lnTo>
                  <a:lnTo>
                    <a:pt x="1177925" y="1562100"/>
                  </a:lnTo>
                  <a:lnTo>
                    <a:pt x="1136015" y="1536700"/>
                  </a:lnTo>
                  <a:lnTo>
                    <a:pt x="1095692" y="1511300"/>
                  </a:lnTo>
                  <a:lnTo>
                    <a:pt x="1056957" y="1485900"/>
                  </a:lnTo>
                  <a:lnTo>
                    <a:pt x="1019810" y="1460500"/>
                  </a:lnTo>
                  <a:lnTo>
                    <a:pt x="984885" y="1435100"/>
                  </a:lnTo>
                  <a:lnTo>
                    <a:pt x="951547" y="1409700"/>
                  </a:lnTo>
                  <a:lnTo>
                    <a:pt x="920432" y="1371600"/>
                  </a:lnTo>
                  <a:lnTo>
                    <a:pt x="891222" y="1333500"/>
                  </a:lnTo>
                  <a:lnTo>
                    <a:pt x="864552" y="1295400"/>
                  </a:lnTo>
                  <a:lnTo>
                    <a:pt x="840104" y="1257300"/>
                  </a:lnTo>
                  <a:lnTo>
                    <a:pt x="818197" y="1219200"/>
                  </a:lnTo>
                  <a:lnTo>
                    <a:pt x="798829" y="1181100"/>
                  </a:lnTo>
                  <a:lnTo>
                    <a:pt x="782002" y="1130300"/>
                  </a:lnTo>
                  <a:lnTo>
                    <a:pt x="768032" y="1092200"/>
                  </a:lnTo>
                  <a:lnTo>
                    <a:pt x="756920" y="1041400"/>
                  </a:lnTo>
                  <a:lnTo>
                    <a:pt x="748982" y="990600"/>
                  </a:lnTo>
                  <a:lnTo>
                    <a:pt x="743902" y="952500"/>
                  </a:lnTo>
                  <a:lnTo>
                    <a:pt x="742315" y="901700"/>
                  </a:lnTo>
                  <a:lnTo>
                    <a:pt x="743902" y="850900"/>
                  </a:lnTo>
                  <a:lnTo>
                    <a:pt x="748665" y="800100"/>
                  </a:lnTo>
                  <a:lnTo>
                    <a:pt x="756602" y="762000"/>
                  </a:lnTo>
                  <a:lnTo>
                    <a:pt x="767715" y="711200"/>
                  </a:lnTo>
                  <a:lnTo>
                    <a:pt x="781685" y="660400"/>
                  </a:lnTo>
                  <a:lnTo>
                    <a:pt x="798195" y="622300"/>
                  </a:lnTo>
                  <a:lnTo>
                    <a:pt x="817562" y="584200"/>
                  </a:lnTo>
                  <a:lnTo>
                    <a:pt x="839470" y="546100"/>
                  </a:lnTo>
                  <a:lnTo>
                    <a:pt x="863917" y="495300"/>
                  </a:lnTo>
                  <a:lnTo>
                    <a:pt x="890587" y="469900"/>
                  </a:lnTo>
                  <a:lnTo>
                    <a:pt x="919797" y="431800"/>
                  </a:lnTo>
                  <a:lnTo>
                    <a:pt x="950912" y="393700"/>
                  </a:lnTo>
                  <a:lnTo>
                    <a:pt x="984250" y="368300"/>
                  </a:lnTo>
                  <a:lnTo>
                    <a:pt x="1019492" y="330200"/>
                  </a:lnTo>
                  <a:lnTo>
                    <a:pt x="1056322" y="304800"/>
                  </a:lnTo>
                  <a:lnTo>
                    <a:pt x="1095375" y="279400"/>
                  </a:lnTo>
                  <a:lnTo>
                    <a:pt x="1135697" y="266700"/>
                  </a:lnTo>
                  <a:lnTo>
                    <a:pt x="1177607" y="241300"/>
                  </a:lnTo>
                  <a:lnTo>
                    <a:pt x="1220787" y="228600"/>
                  </a:lnTo>
                  <a:lnTo>
                    <a:pt x="1311275" y="203200"/>
                  </a:lnTo>
                  <a:lnTo>
                    <a:pt x="1358265" y="190500"/>
                  </a:lnTo>
                  <a:lnTo>
                    <a:pt x="2001520" y="190500"/>
                  </a:lnTo>
                  <a:lnTo>
                    <a:pt x="1963102" y="165100"/>
                  </a:lnTo>
                  <a:lnTo>
                    <a:pt x="1923732" y="139700"/>
                  </a:lnTo>
                  <a:lnTo>
                    <a:pt x="1883410" y="114300"/>
                  </a:lnTo>
                  <a:lnTo>
                    <a:pt x="1842135" y="88900"/>
                  </a:lnTo>
                  <a:lnTo>
                    <a:pt x="1800542" y="76200"/>
                  </a:lnTo>
                  <a:lnTo>
                    <a:pt x="1757997" y="50800"/>
                  </a:lnTo>
                  <a:lnTo>
                    <a:pt x="1671637" y="25400"/>
                  </a:lnTo>
                  <a:lnTo>
                    <a:pt x="1627822" y="25400"/>
                  </a:lnTo>
                  <a:lnTo>
                    <a:pt x="1583690" y="12700"/>
                  </a:lnTo>
                  <a:close/>
                </a:path>
                <a:path w="2352040" h="2349500">
                  <a:moveTo>
                    <a:pt x="1426527" y="1016000"/>
                  </a:moveTo>
                  <a:lnTo>
                    <a:pt x="1223010" y="1016000"/>
                  </a:lnTo>
                  <a:lnTo>
                    <a:pt x="1224597" y="1066800"/>
                  </a:lnTo>
                  <a:lnTo>
                    <a:pt x="1229360" y="1092200"/>
                  </a:lnTo>
                  <a:lnTo>
                    <a:pt x="1134745" y="1117600"/>
                  </a:lnTo>
                  <a:lnTo>
                    <a:pt x="1047750" y="1333500"/>
                  </a:lnTo>
                  <a:lnTo>
                    <a:pt x="1045845" y="1346200"/>
                  </a:lnTo>
                  <a:lnTo>
                    <a:pt x="1049020" y="1358900"/>
                  </a:lnTo>
                  <a:lnTo>
                    <a:pt x="1056640" y="1371600"/>
                  </a:lnTo>
                  <a:lnTo>
                    <a:pt x="1071879" y="1384300"/>
                  </a:lnTo>
                  <a:lnTo>
                    <a:pt x="1079500" y="1384300"/>
                  </a:lnTo>
                  <a:lnTo>
                    <a:pt x="1089977" y="1371600"/>
                  </a:lnTo>
                  <a:lnTo>
                    <a:pt x="1106487" y="1371600"/>
                  </a:lnTo>
                  <a:lnTo>
                    <a:pt x="1111567" y="1358900"/>
                  </a:lnTo>
                  <a:lnTo>
                    <a:pt x="1176337" y="1181100"/>
                  </a:lnTo>
                  <a:lnTo>
                    <a:pt x="1254760" y="1155700"/>
                  </a:lnTo>
                  <a:lnTo>
                    <a:pt x="1426527" y="1155700"/>
                  </a:lnTo>
                  <a:lnTo>
                    <a:pt x="1426527" y="1016000"/>
                  </a:lnTo>
                  <a:close/>
                </a:path>
                <a:path w="2352040" h="2349500">
                  <a:moveTo>
                    <a:pt x="1798280" y="1155700"/>
                  </a:moveTo>
                  <a:lnTo>
                    <a:pt x="1657667" y="1155700"/>
                  </a:lnTo>
                  <a:lnTo>
                    <a:pt x="1736090" y="1181100"/>
                  </a:lnTo>
                  <a:lnTo>
                    <a:pt x="1800860" y="1358900"/>
                  </a:lnTo>
                  <a:lnTo>
                    <a:pt x="1840547" y="1384300"/>
                  </a:lnTo>
                  <a:lnTo>
                    <a:pt x="1855787" y="1371600"/>
                  </a:lnTo>
                  <a:lnTo>
                    <a:pt x="1863407" y="1358900"/>
                  </a:lnTo>
                  <a:lnTo>
                    <a:pt x="1866582" y="1346200"/>
                  </a:lnTo>
                  <a:lnTo>
                    <a:pt x="1864677" y="1333500"/>
                  </a:lnTo>
                  <a:lnTo>
                    <a:pt x="1798280" y="1155700"/>
                  </a:lnTo>
                  <a:close/>
                </a:path>
                <a:path w="2352040" h="2349500">
                  <a:moveTo>
                    <a:pt x="1426527" y="1155700"/>
                  </a:moveTo>
                  <a:lnTo>
                    <a:pt x="1254760" y="1155700"/>
                  </a:lnTo>
                  <a:lnTo>
                    <a:pt x="1284922" y="1193800"/>
                  </a:lnTo>
                  <a:lnTo>
                    <a:pt x="1323022" y="1231900"/>
                  </a:lnTo>
                  <a:lnTo>
                    <a:pt x="1366837" y="1257300"/>
                  </a:lnTo>
                  <a:lnTo>
                    <a:pt x="1415415" y="1270000"/>
                  </a:lnTo>
                  <a:lnTo>
                    <a:pt x="1426527" y="1270000"/>
                  </a:lnTo>
                  <a:lnTo>
                    <a:pt x="1426527" y="1155700"/>
                  </a:lnTo>
                  <a:close/>
                </a:path>
                <a:path w="2352040" h="2349500">
                  <a:moveTo>
                    <a:pt x="1813184" y="990600"/>
                  </a:moveTo>
                  <a:lnTo>
                    <a:pt x="1467802" y="990600"/>
                  </a:lnTo>
                  <a:lnTo>
                    <a:pt x="1477327" y="1003300"/>
                  </a:lnTo>
                  <a:lnTo>
                    <a:pt x="1483677" y="1003300"/>
                  </a:lnTo>
                  <a:lnTo>
                    <a:pt x="1485900" y="1016000"/>
                  </a:lnTo>
                  <a:lnTo>
                    <a:pt x="1485900" y="1270000"/>
                  </a:lnTo>
                  <a:lnTo>
                    <a:pt x="1497012" y="1270000"/>
                  </a:lnTo>
                  <a:lnTo>
                    <a:pt x="1545590" y="1257300"/>
                  </a:lnTo>
                  <a:lnTo>
                    <a:pt x="1589404" y="1231900"/>
                  </a:lnTo>
                  <a:lnTo>
                    <a:pt x="1627504" y="1193800"/>
                  </a:lnTo>
                  <a:lnTo>
                    <a:pt x="1657667" y="1155700"/>
                  </a:lnTo>
                  <a:lnTo>
                    <a:pt x="1798280" y="1155700"/>
                  </a:lnTo>
                  <a:lnTo>
                    <a:pt x="1788795" y="1130300"/>
                  </a:lnTo>
                  <a:lnTo>
                    <a:pt x="1783397" y="1130300"/>
                  </a:lnTo>
                  <a:lnTo>
                    <a:pt x="1776412" y="1117600"/>
                  </a:lnTo>
                  <a:lnTo>
                    <a:pt x="1681797" y="1092200"/>
                  </a:lnTo>
                  <a:lnTo>
                    <a:pt x="1687829" y="1054100"/>
                  </a:lnTo>
                  <a:lnTo>
                    <a:pt x="1688147" y="1016000"/>
                  </a:lnTo>
                  <a:lnTo>
                    <a:pt x="1838757" y="1016000"/>
                  </a:lnTo>
                  <a:lnTo>
                    <a:pt x="1813184" y="990600"/>
                  </a:lnTo>
                  <a:close/>
                </a:path>
                <a:path w="2352040" h="2349500">
                  <a:moveTo>
                    <a:pt x="1774825" y="952500"/>
                  </a:moveTo>
                  <a:lnTo>
                    <a:pt x="1129347" y="952500"/>
                  </a:lnTo>
                  <a:lnTo>
                    <a:pt x="985520" y="1104900"/>
                  </a:lnTo>
                  <a:lnTo>
                    <a:pt x="981392" y="1117600"/>
                  </a:lnTo>
                  <a:lnTo>
                    <a:pt x="982027" y="1130300"/>
                  </a:lnTo>
                  <a:lnTo>
                    <a:pt x="987742" y="1143000"/>
                  </a:lnTo>
                  <a:lnTo>
                    <a:pt x="997902" y="1143000"/>
                  </a:lnTo>
                  <a:lnTo>
                    <a:pt x="1010285" y="1155700"/>
                  </a:lnTo>
                  <a:lnTo>
                    <a:pt x="1023302" y="1155700"/>
                  </a:lnTo>
                  <a:lnTo>
                    <a:pt x="1035367" y="1143000"/>
                  </a:lnTo>
                  <a:lnTo>
                    <a:pt x="1163637" y="1016000"/>
                  </a:lnTo>
                  <a:lnTo>
                    <a:pt x="1426527" y="1016000"/>
                  </a:lnTo>
                  <a:lnTo>
                    <a:pt x="1428750" y="1003300"/>
                  </a:lnTo>
                  <a:lnTo>
                    <a:pt x="1435100" y="1003300"/>
                  </a:lnTo>
                  <a:lnTo>
                    <a:pt x="1444625" y="990600"/>
                  </a:lnTo>
                  <a:lnTo>
                    <a:pt x="1813184" y="990600"/>
                  </a:lnTo>
                  <a:lnTo>
                    <a:pt x="1774825" y="952500"/>
                  </a:lnTo>
                  <a:close/>
                </a:path>
                <a:path w="2352040" h="2349500">
                  <a:moveTo>
                    <a:pt x="1838757" y="1016000"/>
                  </a:moveTo>
                  <a:lnTo>
                    <a:pt x="1747520" y="1016000"/>
                  </a:lnTo>
                  <a:lnTo>
                    <a:pt x="1875790" y="1143000"/>
                  </a:lnTo>
                  <a:lnTo>
                    <a:pt x="1886585" y="1155700"/>
                  </a:lnTo>
                  <a:lnTo>
                    <a:pt x="1911985" y="1155700"/>
                  </a:lnTo>
                  <a:lnTo>
                    <a:pt x="1923732" y="1143000"/>
                  </a:lnTo>
                  <a:lnTo>
                    <a:pt x="1931987" y="1143000"/>
                  </a:lnTo>
                  <a:lnTo>
                    <a:pt x="1935162" y="1130300"/>
                  </a:lnTo>
                  <a:lnTo>
                    <a:pt x="1933575" y="1117600"/>
                  </a:lnTo>
                  <a:lnTo>
                    <a:pt x="1923415" y="1092200"/>
                  </a:lnTo>
                  <a:lnTo>
                    <a:pt x="1915477" y="1092200"/>
                  </a:lnTo>
                  <a:lnTo>
                    <a:pt x="1838757" y="1016000"/>
                  </a:lnTo>
                  <a:close/>
                </a:path>
                <a:path w="2352040" h="2349500">
                  <a:moveTo>
                    <a:pt x="1109662" y="609600"/>
                  </a:moveTo>
                  <a:lnTo>
                    <a:pt x="1072832" y="609600"/>
                  </a:lnTo>
                  <a:lnTo>
                    <a:pt x="1064895" y="622300"/>
                  </a:lnTo>
                  <a:lnTo>
                    <a:pt x="1060132" y="635000"/>
                  </a:lnTo>
                  <a:lnTo>
                    <a:pt x="1059815" y="647700"/>
                  </a:lnTo>
                  <a:lnTo>
                    <a:pt x="1105217" y="850900"/>
                  </a:lnTo>
                  <a:lnTo>
                    <a:pt x="1240472" y="901700"/>
                  </a:lnTo>
                  <a:lnTo>
                    <a:pt x="1230629" y="952500"/>
                  </a:lnTo>
                  <a:lnTo>
                    <a:pt x="1679575" y="952500"/>
                  </a:lnTo>
                  <a:lnTo>
                    <a:pt x="1669415" y="901700"/>
                  </a:lnTo>
                  <a:lnTo>
                    <a:pt x="1778000" y="876300"/>
                  </a:lnTo>
                  <a:lnTo>
                    <a:pt x="1794086" y="825500"/>
                  </a:lnTo>
                  <a:lnTo>
                    <a:pt x="1259204" y="825500"/>
                  </a:lnTo>
                  <a:lnTo>
                    <a:pt x="1166495" y="812800"/>
                  </a:lnTo>
                  <a:lnTo>
                    <a:pt x="1126172" y="635000"/>
                  </a:lnTo>
                  <a:lnTo>
                    <a:pt x="1119822" y="622300"/>
                  </a:lnTo>
                  <a:lnTo>
                    <a:pt x="1109662" y="609600"/>
                  </a:lnTo>
                  <a:close/>
                </a:path>
                <a:path w="2352040" h="2349500">
                  <a:moveTo>
                    <a:pt x="2001520" y="190500"/>
                  </a:moveTo>
                  <a:lnTo>
                    <a:pt x="1551622" y="190500"/>
                  </a:lnTo>
                  <a:lnTo>
                    <a:pt x="1598612" y="203200"/>
                  </a:lnTo>
                  <a:lnTo>
                    <a:pt x="1732597" y="241300"/>
                  </a:lnTo>
                  <a:lnTo>
                    <a:pt x="1774507" y="266700"/>
                  </a:lnTo>
                  <a:lnTo>
                    <a:pt x="1814829" y="279400"/>
                  </a:lnTo>
                  <a:lnTo>
                    <a:pt x="1853565" y="304800"/>
                  </a:lnTo>
                  <a:lnTo>
                    <a:pt x="1890712" y="330200"/>
                  </a:lnTo>
                  <a:lnTo>
                    <a:pt x="1925637" y="368300"/>
                  </a:lnTo>
                  <a:lnTo>
                    <a:pt x="1958975" y="393700"/>
                  </a:lnTo>
                  <a:lnTo>
                    <a:pt x="1990090" y="431800"/>
                  </a:lnTo>
                  <a:lnTo>
                    <a:pt x="2019300" y="469900"/>
                  </a:lnTo>
                  <a:lnTo>
                    <a:pt x="2045970" y="495300"/>
                  </a:lnTo>
                  <a:lnTo>
                    <a:pt x="2070417" y="546100"/>
                  </a:lnTo>
                  <a:lnTo>
                    <a:pt x="2092325" y="584200"/>
                  </a:lnTo>
                  <a:lnTo>
                    <a:pt x="2111692" y="622300"/>
                  </a:lnTo>
                  <a:lnTo>
                    <a:pt x="2128520" y="660400"/>
                  </a:lnTo>
                  <a:lnTo>
                    <a:pt x="2142490" y="711200"/>
                  </a:lnTo>
                  <a:lnTo>
                    <a:pt x="2153285" y="762000"/>
                  </a:lnTo>
                  <a:lnTo>
                    <a:pt x="2161222" y="800100"/>
                  </a:lnTo>
                  <a:lnTo>
                    <a:pt x="2166302" y="850900"/>
                  </a:lnTo>
                  <a:lnTo>
                    <a:pt x="2167890" y="901700"/>
                  </a:lnTo>
                  <a:lnTo>
                    <a:pt x="2167890" y="355600"/>
                  </a:lnTo>
                  <a:lnTo>
                    <a:pt x="2137410" y="317500"/>
                  </a:lnTo>
                  <a:lnTo>
                    <a:pt x="2106295" y="279400"/>
                  </a:lnTo>
                  <a:lnTo>
                    <a:pt x="2073275" y="254000"/>
                  </a:lnTo>
                  <a:lnTo>
                    <a:pt x="2038350" y="215900"/>
                  </a:lnTo>
                  <a:lnTo>
                    <a:pt x="2001520" y="190500"/>
                  </a:lnTo>
                  <a:close/>
                </a:path>
                <a:path w="2352040" h="2349500">
                  <a:moveTo>
                    <a:pt x="1635442" y="787400"/>
                  </a:moveTo>
                  <a:lnTo>
                    <a:pt x="1281112" y="787400"/>
                  </a:lnTo>
                  <a:lnTo>
                    <a:pt x="1263650" y="812800"/>
                  </a:lnTo>
                  <a:lnTo>
                    <a:pt x="1259204" y="825500"/>
                  </a:lnTo>
                  <a:lnTo>
                    <a:pt x="1650682" y="825500"/>
                  </a:lnTo>
                  <a:lnTo>
                    <a:pt x="1635442" y="787400"/>
                  </a:lnTo>
                  <a:close/>
                </a:path>
                <a:path w="2352040" h="2349500">
                  <a:moveTo>
                    <a:pt x="1824354" y="596900"/>
                  </a:moveTo>
                  <a:lnTo>
                    <a:pt x="1811337" y="596900"/>
                  </a:lnTo>
                  <a:lnTo>
                    <a:pt x="1799272" y="609600"/>
                  </a:lnTo>
                  <a:lnTo>
                    <a:pt x="1789747" y="622300"/>
                  </a:lnTo>
                  <a:lnTo>
                    <a:pt x="1784032" y="635000"/>
                  </a:lnTo>
                  <a:lnTo>
                    <a:pt x="1743392" y="812800"/>
                  </a:lnTo>
                  <a:lnTo>
                    <a:pt x="1650682" y="825500"/>
                  </a:lnTo>
                  <a:lnTo>
                    <a:pt x="1794086" y="825500"/>
                  </a:lnTo>
                  <a:lnTo>
                    <a:pt x="1850390" y="647700"/>
                  </a:lnTo>
                  <a:lnTo>
                    <a:pt x="1851025" y="635000"/>
                  </a:lnTo>
                  <a:lnTo>
                    <a:pt x="1846579" y="622300"/>
                  </a:lnTo>
                  <a:lnTo>
                    <a:pt x="1837690" y="609600"/>
                  </a:lnTo>
                  <a:lnTo>
                    <a:pt x="1824354" y="596900"/>
                  </a:lnTo>
                  <a:close/>
                </a:path>
                <a:path w="2352040" h="2349500">
                  <a:moveTo>
                    <a:pt x="1300162" y="368300"/>
                  </a:moveTo>
                  <a:lnTo>
                    <a:pt x="1276032" y="368300"/>
                  </a:lnTo>
                  <a:lnTo>
                    <a:pt x="1270635" y="381000"/>
                  </a:lnTo>
                  <a:lnTo>
                    <a:pt x="1268412" y="381000"/>
                  </a:lnTo>
                  <a:lnTo>
                    <a:pt x="1269365" y="393700"/>
                  </a:lnTo>
                  <a:lnTo>
                    <a:pt x="1273810" y="406400"/>
                  </a:lnTo>
                  <a:lnTo>
                    <a:pt x="1280477" y="406400"/>
                  </a:lnTo>
                  <a:lnTo>
                    <a:pt x="1295400" y="419100"/>
                  </a:lnTo>
                  <a:lnTo>
                    <a:pt x="1308735" y="431800"/>
                  </a:lnTo>
                  <a:lnTo>
                    <a:pt x="1339532" y="469900"/>
                  </a:lnTo>
                  <a:lnTo>
                    <a:pt x="1357947" y="520700"/>
                  </a:lnTo>
                  <a:lnTo>
                    <a:pt x="1322704" y="558800"/>
                  </a:lnTo>
                  <a:lnTo>
                    <a:pt x="1296670" y="596900"/>
                  </a:lnTo>
                  <a:lnTo>
                    <a:pt x="1281112" y="647700"/>
                  </a:lnTo>
                  <a:lnTo>
                    <a:pt x="1276667" y="685800"/>
                  </a:lnTo>
                  <a:lnTo>
                    <a:pt x="1278890" y="723900"/>
                  </a:lnTo>
                  <a:lnTo>
                    <a:pt x="1630997" y="723900"/>
                  </a:lnTo>
                  <a:lnTo>
                    <a:pt x="1632902" y="698500"/>
                  </a:lnTo>
                  <a:lnTo>
                    <a:pt x="1633220" y="685800"/>
                  </a:lnTo>
                  <a:lnTo>
                    <a:pt x="1628457" y="647700"/>
                  </a:lnTo>
                  <a:lnTo>
                    <a:pt x="1612900" y="596900"/>
                  </a:lnTo>
                  <a:lnTo>
                    <a:pt x="1587182" y="558800"/>
                  </a:lnTo>
                  <a:lnTo>
                    <a:pt x="1552257" y="520700"/>
                  </a:lnTo>
                  <a:lnTo>
                    <a:pt x="1557020" y="508000"/>
                  </a:lnTo>
                  <a:lnTo>
                    <a:pt x="1562576" y="495300"/>
                  </a:lnTo>
                  <a:lnTo>
                    <a:pt x="1400175" y="495300"/>
                  </a:lnTo>
                  <a:lnTo>
                    <a:pt x="1394460" y="482600"/>
                  </a:lnTo>
                  <a:lnTo>
                    <a:pt x="1370329" y="431800"/>
                  </a:lnTo>
                  <a:lnTo>
                    <a:pt x="1339532" y="393700"/>
                  </a:lnTo>
                  <a:lnTo>
                    <a:pt x="1300162" y="368300"/>
                  </a:lnTo>
                  <a:close/>
                </a:path>
                <a:path w="2352040" h="2349500">
                  <a:moveTo>
                    <a:pt x="1484629" y="482600"/>
                  </a:moveTo>
                  <a:lnTo>
                    <a:pt x="1427797" y="482600"/>
                  </a:lnTo>
                  <a:lnTo>
                    <a:pt x="1400175" y="495300"/>
                  </a:lnTo>
                  <a:lnTo>
                    <a:pt x="1512252" y="495300"/>
                  </a:lnTo>
                  <a:lnTo>
                    <a:pt x="1484629" y="482600"/>
                  </a:lnTo>
                  <a:close/>
                </a:path>
                <a:path w="2352040" h="2349500">
                  <a:moveTo>
                    <a:pt x="1636395" y="368300"/>
                  </a:moveTo>
                  <a:lnTo>
                    <a:pt x="1611947" y="368300"/>
                  </a:lnTo>
                  <a:lnTo>
                    <a:pt x="1572895" y="393700"/>
                  </a:lnTo>
                  <a:lnTo>
                    <a:pt x="1542097" y="431800"/>
                  </a:lnTo>
                  <a:lnTo>
                    <a:pt x="1518285" y="482600"/>
                  </a:lnTo>
                  <a:lnTo>
                    <a:pt x="1512252" y="495300"/>
                  </a:lnTo>
                  <a:lnTo>
                    <a:pt x="1562576" y="495300"/>
                  </a:lnTo>
                  <a:lnTo>
                    <a:pt x="1579245" y="457200"/>
                  </a:lnTo>
                  <a:lnTo>
                    <a:pt x="1616075" y="419100"/>
                  </a:lnTo>
                  <a:lnTo>
                    <a:pt x="1631315" y="406400"/>
                  </a:lnTo>
                  <a:lnTo>
                    <a:pt x="1638300" y="406400"/>
                  </a:lnTo>
                  <a:lnTo>
                    <a:pt x="1642745" y="393700"/>
                  </a:lnTo>
                  <a:lnTo>
                    <a:pt x="1644015" y="381000"/>
                  </a:lnTo>
                  <a:lnTo>
                    <a:pt x="1641792" y="381000"/>
                  </a:lnTo>
                  <a:lnTo>
                    <a:pt x="1636395" y="368300"/>
                  </a:lnTo>
                  <a:close/>
                </a:path>
                <a:path w="2352040" h="2349500">
                  <a:moveTo>
                    <a:pt x="1495107" y="0"/>
                  </a:moveTo>
                  <a:lnTo>
                    <a:pt x="1406525" y="0"/>
                  </a:lnTo>
                  <a:lnTo>
                    <a:pt x="1362392" y="12700"/>
                  </a:lnTo>
                  <a:lnTo>
                    <a:pt x="1539557" y="12700"/>
                  </a:lnTo>
                  <a:lnTo>
                    <a:pt x="1495107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21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2459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>
                <a:solidFill>
                  <a:srgbClr val="000000"/>
                </a:solidFill>
                <a:latin typeface="Times New Roman"/>
                <a:cs typeface="Times New Roman"/>
              </a:rPr>
              <a:t>Ελαστική</a:t>
            </a:r>
            <a:r>
              <a:rPr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55" dirty="0">
                <a:solidFill>
                  <a:srgbClr val="000000"/>
                </a:solidFill>
                <a:latin typeface="Times New Roman"/>
                <a:cs typeface="Times New Roman"/>
              </a:rPr>
              <a:t>ασφάλεια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4519" y="1281429"/>
            <a:ext cx="10527030" cy="350266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84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90" dirty="0">
                <a:latin typeface="Calibri"/>
                <a:cs typeface="Calibri"/>
              </a:rPr>
              <a:t>Το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Elastic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Security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προσφέρει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χαρακτηριστικά/χαρακτηριστικά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ασφαλείας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που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ανιχνεύουν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απειλές</a:t>
            </a:r>
            <a:r>
              <a:rPr sz="1200" spc="75" dirty="0">
                <a:latin typeface="Calibri"/>
                <a:cs typeface="Calibri"/>
              </a:rPr>
              <a:t>,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πρόληψη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ακραίων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σημείων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απόκριση</a:t>
            </a:r>
            <a:endParaRPr sz="1200" dirty="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740"/>
              </a:spcBef>
            </a:pPr>
            <a:r>
              <a:rPr sz="1200" b="1" spc="80" dirty="0">
                <a:latin typeface="Calibri"/>
                <a:cs typeface="Calibri"/>
              </a:rPr>
              <a:t>δυνατότητες,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όπως: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135" dirty="0">
                <a:latin typeface="Calibri"/>
                <a:cs typeface="Calibri"/>
              </a:rPr>
              <a:t>Μια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125" dirty="0">
                <a:latin typeface="Calibri"/>
                <a:cs typeface="Calibri"/>
              </a:rPr>
              <a:t>μηχανή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ανίχνευσης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για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b="1" spc="110" dirty="0">
                <a:latin typeface="Calibri"/>
                <a:cs typeface="Calibri"/>
              </a:rPr>
              <a:t>τον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114" dirty="0">
                <a:latin typeface="Calibri"/>
                <a:cs typeface="Calibri"/>
              </a:rPr>
              <a:t>εντοπισμό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επιθέσεων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114" dirty="0">
                <a:latin typeface="Calibri"/>
                <a:cs typeface="Calibri"/>
              </a:rPr>
              <a:t>λανθασμένων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110" dirty="0">
                <a:latin typeface="Calibri"/>
                <a:cs typeface="Calibri"/>
              </a:rPr>
              <a:t>ρυθμίσεων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του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συστήματος</a:t>
            </a:r>
            <a:r>
              <a:rPr sz="1200" b="1" spc="11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00" dirty="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85" dirty="0">
                <a:latin typeface="Calibri"/>
                <a:cs typeface="Calibri"/>
              </a:rPr>
              <a:t>Ένας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χώρος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εργασίας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την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ταξινόμηση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συμβάντων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τις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έρευνες.</a:t>
            </a:r>
            <a:endParaRPr sz="1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00" dirty="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5"/>
              </a:spcBef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50" dirty="0">
                <a:latin typeface="Calibri"/>
                <a:cs typeface="Calibri"/>
              </a:rPr>
              <a:t>Διαδραστικές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οπτικοποιήσεις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για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τη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διερεύνηση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των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σχέσεων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διεργασιών</a:t>
            </a:r>
            <a:r>
              <a:rPr sz="1200" b="1" spc="50" dirty="0"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00" dirty="0">
              <a:latin typeface="Calibri"/>
              <a:cs typeface="Calibri"/>
            </a:endParaRPr>
          </a:p>
          <a:p>
            <a:pPr marL="756920" lvl="1" indent="-287655">
              <a:lnSpc>
                <a:spcPct val="100000"/>
              </a:lnSpc>
              <a:spcBef>
                <a:spcPts val="5"/>
              </a:spcBef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b="1" spc="125" dirty="0">
                <a:latin typeface="Calibri"/>
                <a:cs typeface="Calibri"/>
              </a:rPr>
              <a:t>Ενσωματωμένη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105" dirty="0">
                <a:latin typeface="Calibri"/>
                <a:cs typeface="Calibri"/>
              </a:rPr>
              <a:t>διαχείριση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υποθέσεων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αυτοματισμός.</a:t>
            </a:r>
            <a:endParaRPr sz="1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600" dirty="0">
              <a:latin typeface="Calibri"/>
              <a:cs typeface="Calibri"/>
            </a:endParaRPr>
          </a:p>
          <a:p>
            <a:pPr marL="756920" marR="1797685" lvl="1" indent="-287020">
              <a:lnSpc>
                <a:spcPct val="151400"/>
              </a:lnSpc>
              <a:buSzPct val="15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200" spc="80" dirty="0">
                <a:latin typeface="Calibri"/>
                <a:cs typeface="Calibri"/>
              </a:rPr>
              <a:t>Ανίχνευση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επιθέσεων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χωρίς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υπογραφή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με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προκατασκευασμένες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εργασίες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ανωμαλίας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μηχανικής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μάθησης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και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κανόνες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ανίχνευσης.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3958590" cy="6878955"/>
            <a:chOff x="6884987" y="0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08657" y="79375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735965"/>
            <a:ext cx="36645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Ασφαλείς</a:t>
            </a:r>
            <a:r>
              <a:rPr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50" dirty="0">
                <a:solidFill>
                  <a:srgbClr val="000000"/>
                </a:solidFill>
                <a:latin typeface="Times New Roman"/>
                <a:cs typeface="Times New Roman"/>
              </a:rPr>
              <a:t>οπτικές</a:t>
            </a:r>
            <a:r>
              <a:rPr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50" dirty="0">
                <a:solidFill>
                  <a:srgbClr val="000000"/>
                </a:solidFill>
                <a:latin typeface="Times New Roman"/>
                <a:cs typeface="Times New Roman"/>
              </a:rPr>
              <a:t>γωνίες</a:t>
            </a:r>
            <a:r>
              <a:rPr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1/2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89065" y="2512377"/>
            <a:ext cx="591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5" dirty="0">
                <a:latin typeface="Calibri"/>
                <a:cs typeface="Calibri"/>
              </a:rPr>
              <a:t>απ</a:t>
            </a:r>
            <a:r>
              <a:rPr sz="1200" b="1" spc="65" dirty="0">
                <a:latin typeface="Calibri"/>
                <a:cs typeface="Calibri"/>
              </a:rPr>
              <a:t>ε</a:t>
            </a:r>
            <a:r>
              <a:rPr sz="1200" b="1" spc="40" dirty="0">
                <a:latin typeface="Calibri"/>
                <a:cs typeface="Calibri"/>
              </a:rPr>
              <a:t>ι</a:t>
            </a:r>
            <a:r>
              <a:rPr sz="1200" b="1" spc="70" dirty="0">
                <a:latin typeface="Calibri"/>
                <a:cs typeface="Calibri"/>
              </a:rPr>
              <a:t>λέ</a:t>
            </a:r>
            <a:r>
              <a:rPr sz="1200" b="1" spc="75" dirty="0">
                <a:latin typeface="Calibri"/>
                <a:cs typeface="Calibri"/>
              </a:rPr>
              <a:t>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544830" y="1429702"/>
            <a:ext cx="6014084" cy="308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410" marR="5080" indent="-287655" algn="just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359410" algn="l"/>
              </a:tabLst>
            </a:pPr>
            <a:r>
              <a:rPr lang="el-GR" b="1" spc="114" dirty="0">
                <a:latin typeface="Calibri"/>
                <a:cs typeface="Calibri"/>
              </a:rPr>
              <a:t>Οι προβολές ασφαλείας (</a:t>
            </a:r>
            <a:r>
              <a:rPr lang="el-GR" b="1" spc="114" dirty="0" err="1">
                <a:latin typeface="Calibri"/>
                <a:cs typeface="Calibri"/>
              </a:rPr>
              <a:t>Security</a:t>
            </a:r>
            <a:r>
              <a:rPr lang="el-GR" b="1" spc="114" dirty="0">
                <a:latin typeface="Calibri"/>
                <a:cs typeface="Calibri"/>
              </a:rPr>
              <a:t> </a:t>
            </a:r>
            <a:r>
              <a:rPr lang="el-GR" b="1" spc="114" dirty="0" err="1">
                <a:latin typeface="Calibri"/>
                <a:cs typeface="Calibri"/>
              </a:rPr>
              <a:t>views</a:t>
            </a:r>
            <a:r>
              <a:rPr lang="el-GR" b="1" spc="114" dirty="0">
                <a:latin typeface="Calibri"/>
                <a:cs typeface="Calibri"/>
              </a:rPr>
              <a:t>) είναι </a:t>
            </a:r>
            <a:r>
              <a:rPr lang="el-GR" b="1" spc="114" dirty="0" err="1">
                <a:latin typeface="Calibri"/>
                <a:cs typeface="Calibri"/>
              </a:rPr>
              <a:t>προσβάσιμες</a:t>
            </a:r>
            <a:r>
              <a:rPr lang="el-GR" b="1" spc="114" dirty="0">
                <a:latin typeface="Calibri"/>
                <a:cs typeface="Calibri"/>
              </a:rPr>
              <a:t> από το </a:t>
            </a:r>
            <a:r>
              <a:rPr lang="el-GR" b="1" spc="114" dirty="0" err="1">
                <a:latin typeface="Calibri"/>
                <a:cs typeface="Calibri"/>
              </a:rPr>
              <a:t>πλάινο</a:t>
            </a:r>
            <a:r>
              <a:rPr lang="el-GR" b="1" spc="114" dirty="0">
                <a:latin typeface="Calibri"/>
                <a:cs typeface="Calibri"/>
              </a:rPr>
              <a:t> μενού, κάτω από την ένδειξη "</a:t>
            </a:r>
            <a:r>
              <a:rPr lang="el-GR" b="1" spc="114" dirty="0" err="1">
                <a:latin typeface="Calibri"/>
                <a:cs typeface="Calibri"/>
              </a:rPr>
              <a:t>Security</a:t>
            </a:r>
            <a:r>
              <a:rPr lang="el-GR" b="1" spc="114" dirty="0">
                <a:latin typeface="Calibri"/>
                <a:cs typeface="Calibri"/>
              </a:rPr>
              <a:t>". Οι βασικές προβολές που περιλαμβάνονται είναι οι εξής:</a:t>
            </a:r>
          </a:p>
          <a:p>
            <a:pPr marL="359410" marR="5080" indent="-287655" algn="just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359410" algn="l"/>
              </a:tabLst>
            </a:pPr>
            <a:endParaRPr lang="el-GR" b="1" spc="114" dirty="0">
              <a:latin typeface="Calibri"/>
              <a:cs typeface="Calibri"/>
            </a:endParaRPr>
          </a:p>
          <a:p>
            <a:pPr marL="71755" marR="5080" algn="just">
              <a:lnSpc>
                <a:spcPct val="100000"/>
              </a:lnSpc>
              <a:spcBef>
                <a:spcPts val="100"/>
              </a:spcBef>
              <a:buSzPct val="150000"/>
              <a:tabLst>
                <a:tab pos="359410" algn="l"/>
              </a:tabLst>
            </a:pPr>
            <a:r>
              <a:rPr lang="el-GR" b="1" spc="114" dirty="0" err="1">
                <a:latin typeface="Calibri"/>
                <a:cs typeface="Calibri"/>
              </a:rPr>
              <a:t>Detections</a:t>
            </a:r>
            <a:r>
              <a:rPr lang="el-GR" b="1" spc="114" dirty="0">
                <a:latin typeface="Calibri"/>
                <a:cs typeface="Calibri"/>
              </a:rPr>
              <a:t> </a:t>
            </a:r>
            <a:r>
              <a:rPr lang="el-GR" b="1" spc="114" dirty="0" err="1">
                <a:latin typeface="Calibri"/>
                <a:cs typeface="Calibri"/>
              </a:rPr>
              <a:t>View</a:t>
            </a:r>
            <a:endParaRPr lang="el-GR" b="1" spc="114" dirty="0">
              <a:latin typeface="Calibri"/>
              <a:cs typeface="Calibri"/>
            </a:endParaRPr>
          </a:p>
          <a:p>
            <a:pPr marL="359410" marR="5080" indent="-287655" algn="just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359410" algn="l"/>
              </a:tabLst>
            </a:pPr>
            <a:r>
              <a:rPr lang="el-GR" b="1" spc="114" dirty="0">
                <a:latin typeface="Calibri"/>
                <a:cs typeface="Calibri"/>
              </a:rPr>
              <a:t>Η προβολή </a:t>
            </a:r>
            <a:r>
              <a:rPr lang="el-GR" b="1" spc="114" dirty="0" err="1">
                <a:latin typeface="Calibri"/>
                <a:cs typeface="Calibri"/>
              </a:rPr>
              <a:t>Detections</a:t>
            </a:r>
            <a:r>
              <a:rPr lang="el-GR" b="1" spc="114" dirty="0">
                <a:latin typeface="Calibri"/>
                <a:cs typeface="Calibri"/>
              </a:rPr>
              <a:t> εντοπίζει απειλές και δημιουργεί ειδοποιήσεις όταν αυτές ανιχνευθούν. Οι ειδοποιήσεις βασίζονται σε κανόνες ανίχνευσης που έχουν οριστεί από τον χρήστη ή το σύστημα.</a:t>
            </a:r>
          </a:p>
          <a:p>
            <a:pPr marL="359410" marR="5080" indent="-287655" algn="just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359410" algn="l"/>
              </a:tabLst>
            </a:pPr>
            <a:endParaRPr lang="el-GR" b="1" spc="114" dirty="0">
              <a:latin typeface="Calibri"/>
              <a:cs typeface="Calibri"/>
            </a:endParaRPr>
          </a:p>
          <a:p>
            <a:pPr marL="71755" marR="5080" algn="just">
              <a:lnSpc>
                <a:spcPct val="100000"/>
              </a:lnSpc>
              <a:spcBef>
                <a:spcPts val="100"/>
              </a:spcBef>
              <a:buSzPct val="150000"/>
              <a:tabLst>
                <a:tab pos="359410" algn="l"/>
              </a:tabLst>
            </a:pPr>
            <a:r>
              <a:rPr lang="el-GR" b="1" spc="114" dirty="0" err="1">
                <a:latin typeface="Calibri"/>
                <a:cs typeface="Calibri"/>
              </a:rPr>
              <a:t>Hosts</a:t>
            </a:r>
            <a:r>
              <a:rPr lang="el-GR" b="1" spc="114" dirty="0">
                <a:latin typeface="Calibri"/>
                <a:cs typeface="Calibri"/>
              </a:rPr>
              <a:t> </a:t>
            </a:r>
            <a:r>
              <a:rPr lang="el-GR" b="1" spc="114" dirty="0" err="1">
                <a:latin typeface="Calibri"/>
                <a:cs typeface="Calibri"/>
              </a:rPr>
              <a:t>View</a:t>
            </a:r>
            <a:endParaRPr lang="el-GR" b="1" spc="114" dirty="0">
              <a:latin typeface="Calibri"/>
              <a:cs typeface="Calibri"/>
            </a:endParaRPr>
          </a:p>
          <a:p>
            <a:pPr marL="359410" marR="5080" indent="-287655" algn="just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359410" algn="l"/>
              </a:tabLst>
            </a:pPr>
            <a:r>
              <a:rPr lang="el-GR" b="1" spc="114" dirty="0">
                <a:latin typeface="Calibri"/>
                <a:cs typeface="Calibri"/>
              </a:rPr>
              <a:t>Παρέχει βασικά στατιστικά και πληροφορίες που σχετίζονται με συμβάντα ασφαλείας στα συστήματα (</a:t>
            </a:r>
            <a:r>
              <a:rPr lang="el-GR" b="1" spc="114" dirty="0" err="1">
                <a:latin typeface="Calibri"/>
                <a:cs typeface="Calibri"/>
              </a:rPr>
              <a:t>hosts</a:t>
            </a:r>
            <a:r>
              <a:rPr lang="el-GR" b="1" spc="114" dirty="0">
                <a:latin typeface="Calibri"/>
                <a:cs typeface="Calibri"/>
              </a:rPr>
              <a:t>).</a:t>
            </a:r>
          </a:p>
          <a:p>
            <a:pPr marL="359410" marR="5080" indent="-287655" algn="just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359410" algn="l"/>
              </a:tabLst>
            </a:pPr>
            <a:endParaRPr lang="el-GR" b="1" spc="114" dirty="0">
              <a:latin typeface="Calibri"/>
              <a:cs typeface="Calibri"/>
            </a:endParaRPr>
          </a:p>
          <a:p>
            <a:pPr marL="71755" marR="5080" algn="just">
              <a:lnSpc>
                <a:spcPct val="100000"/>
              </a:lnSpc>
              <a:spcBef>
                <a:spcPts val="100"/>
              </a:spcBef>
              <a:buSzPct val="150000"/>
              <a:tabLst>
                <a:tab pos="359410" algn="l"/>
              </a:tabLst>
            </a:pPr>
            <a:r>
              <a:rPr lang="el-GR" b="1" spc="114" dirty="0" err="1">
                <a:latin typeface="Calibri"/>
                <a:cs typeface="Calibri"/>
              </a:rPr>
              <a:t>Network</a:t>
            </a:r>
            <a:r>
              <a:rPr lang="el-GR" b="1" spc="114" dirty="0">
                <a:latin typeface="Calibri"/>
                <a:cs typeface="Calibri"/>
              </a:rPr>
              <a:t> </a:t>
            </a:r>
            <a:r>
              <a:rPr lang="el-GR" b="1" spc="114" dirty="0" err="1">
                <a:latin typeface="Calibri"/>
                <a:cs typeface="Calibri"/>
              </a:rPr>
              <a:t>View</a:t>
            </a:r>
            <a:endParaRPr lang="el-GR" b="1" spc="114" dirty="0">
              <a:latin typeface="Calibri"/>
              <a:cs typeface="Calibri"/>
            </a:endParaRPr>
          </a:p>
          <a:p>
            <a:pPr marL="359410" marR="5080" indent="-287655" algn="just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359410" algn="l"/>
              </a:tabLst>
            </a:pPr>
            <a:r>
              <a:rPr lang="el-GR" b="1" spc="114" dirty="0">
                <a:latin typeface="Calibri"/>
                <a:cs typeface="Calibri"/>
              </a:rPr>
              <a:t>Προσφέρει επισκόπηση της δραστηριότητας του δικτύου μέσα από </a:t>
            </a:r>
            <a:r>
              <a:rPr lang="el-GR" b="1" spc="114" dirty="0" err="1">
                <a:latin typeface="Calibri"/>
                <a:cs typeface="Calibri"/>
              </a:rPr>
              <a:t>διαδραστικό</a:t>
            </a:r>
            <a:r>
              <a:rPr lang="el-GR" b="1" spc="114" dirty="0">
                <a:latin typeface="Calibri"/>
                <a:cs typeface="Calibri"/>
              </a:rPr>
              <a:t> χάρτη και πίνακες συμβάντων.</a:t>
            </a:r>
            <a:endParaRPr lang="el-GR" b="1" spc="90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27800" y="45719"/>
            <a:ext cx="5664200" cy="6551930"/>
            <a:chOff x="6527800" y="45719"/>
            <a:chExt cx="5664200" cy="655193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7800" y="45719"/>
              <a:ext cx="5664200" cy="34988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3379" y="241299"/>
              <a:ext cx="5392420" cy="2921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7800" y="3098799"/>
              <a:ext cx="5664200" cy="3498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3379" y="3294380"/>
              <a:ext cx="5392420" cy="292100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22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3958590" cy="6878955"/>
            <a:chOff x="6884987" y="0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19280" y="774700"/>
            <a:ext cx="12073255" cy="6083300"/>
            <a:chOff x="119280" y="774700"/>
            <a:chExt cx="12073255" cy="60833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80" y="3230785"/>
              <a:ext cx="6318448" cy="36272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239" y="3380739"/>
              <a:ext cx="5831840" cy="31572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599" y="774700"/>
              <a:ext cx="6248400" cy="25006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9180" y="970279"/>
              <a:ext cx="5880100" cy="192278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23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24288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>
                <a:solidFill>
                  <a:srgbClr val="000000"/>
                </a:solidFill>
                <a:latin typeface="Times New Roman"/>
                <a:cs typeface="Times New Roman"/>
              </a:rPr>
              <a:t>Θέα</a:t>
            </a:r>
            <a:r>
              <a:rPr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65" dirty="0">
                <a:solidFill>
                  <a:srgbClr val="000000"/>
                </a:solidFill>
                <a:latin typeface="Times New Roman"/>
                <a:cs typeface="Times New Roman"/>
              </a:rPr>
              <a:t>ασφαλείας</a:t>
            </a:r>
            <a:r>
              <a:rPr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2/2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4519" y="1176443"/>
            <a:ext cx="5193665" cy="17621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8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55" dirty="0">
                <a:latin typeface="Calibri"/>
                <a:cs typeface="Calibri"/>
              </a:rPr>
              <a:t>Π</a:t>
            </a:r>
            <a:r>
              <a:rPr sz="1200" b="1" spc="35" dirty="0">
                <a:latin typeface="Calibri"/>
                <a:cs typeface="Calibri"/>
              </a:rPr>
              <a:t>ρ</a:t>
            </a:r>
            <a:r>
              <a:rPr sz="1200" b="1" spc="40" dirty="0">
                <a:latin typeface="Calibri"/>
                <a:cs typeface="Calibri"/>
              </a:rPr>
              <a:t>ο</a:t>
            </a:r>
            <a:r>
              <a:rPr sz="1200" b="1" spc="45" dirty="0">
                <a:latin typeface="Calibri"/>
                <a:cs typeface="Calibri"/>
              </a:rPr>
              <a:t>β</a:t>
            </a:r>
            <a:r>
              <a:rPr sz="1200" b="1" spc="40" dirty="0">
                <a:latin typeface="Calibri"/>
                <a:cs typeface="Calibri"/>
              </a:rPr>
              <a:t>ο</a:t>
            </a:r>
            <a:r>
              <a:rPr sz="1200" b="1" spc="35" dirty="0">
                <a:latin typeface="Calibri"/>
                <a:cs typeface="Calibri"/>
              </a:rPr>
              <a:t>λ</a:t>
            </a:r>
            <a:r>
              <a:rPr sz="1200" b="1" spc="65" dirty="0">
                <a:latin typeface="Calibri"/>
                <a:cs typeface="Calibri"/>
              </a:rPr>
              <a:t>ή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χ</a:t>
            </a:r>
            <a:r>
              <a:rPr sz="1200" b="1" spc="60" dirty="0">
                <a:latin typeface="Calibri"/>
                <a:cs typeface="Calibri"/>
              </a:rPr>
              <a:t>ρ</a:t>
            </a:r>
            <a:r>
              <a:rPr sz="1200" b="1" spc="55" dirty="0">
                <a:latin typeface="Calibri"/>
                <a:cs typeface="Calibri"/>
              </a:rPr>
              <a:t>ονολ</a:t>
            </a:r>
            <a:r>
              <a:rPr sz="1200" b="1" spc="60" dirty="0">
                <a:latin typeface="Calibri"/>
                <a:cs typeface="Calibri"/>
              </a:rPr>
              <a:t>ο</a:t>
            </a:r>
            <a:r>
              <a:rPr sz="1200" b="1" spc="40" dirty="0">
                <a:latin typeface="Calibri"/>
                <a:cs typeface="Calibri"/>
              </a:rPr>
              <a:t>γί</a:t>
            </a:r>
            <a:r>
              <a:rPr sz="1200" b="1" spc="60" dirty="0">
                <a:latin typeface="Calibri"/>
                <a:cs typeface="Calibri"/>
              </a:rPr>
              <a:t>ου</a:t>
            </a:r>
            <a:endParaRPr sz="1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725"/>
              </a:spcBef>
              <a:buSzPct val="150000"/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1200" b="1" spc="95" dirty="0">
                <a:latin typeface="Calibri"/>
                <a:cs typeface="Calibri"/>
              </a:rPr>
              <a:t>Χώρος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εργασίας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έρευνες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συναγερμού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και</a:t>
            </a:r>
            <a:endParaRPr sz="1200">
              <a:latin typeface="Calibri"/>
              <a:cs typeface="Calibri"/>
            </a:endParaRPr>
          </a:p>
          <a:p>
            <a:pPr marL="756920" algn="just">
              <a:lnSpc>
                <a:spcPct val="100000"/>
              </a:lnSpc>
              <a:spcBef>
                <a:spcPts val="720"/>
              </a:spcBef>
            </a:pPr>
            <a:r>
              <a:rPr sz="1200" b="1" spc="65" dirty="0">
                <a:latin typeface="Calibri"/>
                <a:cs typeface="Calibri"/>
              </a:rPr>
              <a:t>ανακάλυψη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απειλών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στο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δίκτυο.</a:t>
            </a:r>
            <a:endParaRPr sz="1200">
              <a:latin typeface="Calibri"/>
              <a:cs typeface="Calibri"/>
            </a:endParaRPr>
          </a:p>
          <a:p>
            <a:pPr marL="756920" marR="5080" lvl="1" indent="-287020" algn="just">
              <a:lnSpc>
                <a:spcPct val="100000"/>
              </a:lnSpc>
              <a:spcBef>
                <a:spcPts val="660"/>
              </a:spcBef>
              <a:buSzPct val="150000"/>
              <a:buFont typeface="Arial"/>
              <a:buChar char="•"/>
              <a:tabLst>
                <a:tab pos="887094" algn="l"/>
              </a:tabLst>
            </a:pPr>
            <a:r>
              <a:rPr dirty="0"/>
              <a:t>	</a:t>
            </a:r>
            <a:r>
              <a:rPr sz="1200" spc="85" dirty="0">
                <a:latin typeface="Calibri"/>
                <a:cs typeface="Calibri"/>
              </a:rPr>
              <a:t>Ενδιαφέροντα </a:t>
            </a:r>
            <a:r>
              <a:rPr sz="1200" b="1" spc="80" dirty="0">
                <a:latin typeface="Calibri"/>
                <a:cs typeface="Calibri"/>
              </a:rPr>
              <a:t>αντικείμενα </a:t>
            </a:r>
            <a:r>
              <a:rPr sz="1200" spc="90" dirty="0">
                <a:latin typeface="Calibri"/>
                <a:cs typeface="Calibri"/>
              </a:rPr>
              <a:t>μπορούν να </a:t>
            </a:r>
            <a:r>
              <a:rPr sz="1200" b="1" spc="90" dirty="0">
                <a:latin typeface="Calibri"/>
                <a:cs typeface="Calibri"/>
              </a:rPr>
              <a:t>μεταφερθούν </a:t>
            </a:r>
            <a:r>
              <a:rPr sz="1200" b="1" spc="110" dirty="0">
                <a:latin typeface="Calibri"/>
                <a:cs typeface="Calibri"/>
              </a:rPr>
              <a:t>XML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(</a:t>
            </a:r>
            <a:r>
              <a:rPr sz="1200" spc="70" dirty="0">
                <a:latin typeface="Calibri"/>
                <a:cs typeface="Calibri"/>
              </a:rPr>
              <a:t>Extensible </a:t>
            </a:r>
            <a:r>
              <a:rPr sz="1200" spc="90" dirty="0">
                <a:latin typeface="Calibri"/>
                <a:cs typeface="Calibri"/>
              </a:rPr>
              <a:t>Markup </a:t>
            </a:r>
            <a:r>
              <a:rPr sz="1200" spc="85" dirty="0">
                <a:latin typeface="Calibri"/>
                <a:cs typeface="Calibri"/>
              </a:rPr>
              <a:t>Language </a:t>
            </a:r>
            <a:r>
              <a:rPr sz="1200" b="1" spc="55" dirty="0">
                <a:latin typeface="Calibri"/>
                <a:cs typeface="Calibri"/>
              </a:rPr>
              <a:t>- </a:t>
            </a:r>
            <a:r>
              <a:rPr sz="1200" spc="90" dirty="0">
                <a:latin typeface="Calibri"/>
                <a:cs typeface="Calibri"/>
              </a:rPr>
              <a:t>δομημένη </a:t>
            </a:r>
            <a:r>
              <a:rPr sz="1200" spc="95" dirty="0">
                <a:latin typeface="Calibri"/>
                <a:cs typeface="Calibri"/>
              </a:rPr>
              <a:t>μορφή </a:t>
            </a:r>
            <a:r>
              <a:rPr sz="1200" spc="80" dirty="0">
                <a:latin typeface="Calibri"/>
                <a:cs typeface="Calibri"/>
              </a:rPr>
              <a:t>ανταλλαγής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δεδομένωνn</a:t>
            </a:r>
            <a:r>
              <a:rPr sz="1200" b="1" spc="85" dirty="0">
                <a:latin typeface="Calibri"/>
                <a:cs typeface="Calibri"/>
              </a:rPr>
              <a:t>) </a:t>
            </a:r>
            <a:r>
              <a:rPr sz="1200" spc="75" dirty="0">
                <a:latin typeface="Calibri"/>
                <a:cs typeface="Calibri"/>
              </a:rPr>
              <a:t>και </a:t>
            </a:r>
            <a:r>
              <a:rPr sz="1200" spc="90" dirty="0">
                <a:latin typeface="Calibri"/>
                <a:cs typeface="Calibri"/>
              </a:rPr>
              <a:t>να </a:t>
            </a:r>
            <a:r>
              <a:rPr sz="1200" spc="85" dirty="0">
                <a:latin typeface="Calibri"/>
                <a:cs typeface="Calibri"/>
              </a:rPr>
              <a:t>πέσουν </a:t>
            </a:r>
            <a:r>
              <a:rPr sz="1200" spc="75" dirty="0">
                <a:latin typeface="Calibri"/>
                <a:cs typeface="Calibri"/>
              </a:rPr>
              <a:t>αντικείμενα </a:t>
            </a:r>
            <a:r>
              <a:rPr sz="1200" spc="80" dirty="0">
                <a:latin typeface="Calibri"/>
                <a:cs typeface="Calibri"/>
              </a:rPr>
              <a:t>ενδιαφέροντος </a:t>
            </a:r>
            <a:r>
              <a:rPr sz="1200" spc="60" dirty="0">
                <a:latin typeface="Calibri"/>
                <a:cs typeface="Calibri"/>
              </a:rPr>
              <a:t>(π.χ.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διευθύνσεις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IPS)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στον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θεατή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της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Προβολής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συμβάντων </a:t>
            </a:r>
            <a:r>
              <a:rPr sz="1200" b="1" spc="9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χρονογραμμής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3979" y="3644582"/>
            <a:ext cx="5126355" cy="83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110" dirty="0">
                <a:latin typeface="Calibri"/>
                <a:cs typeface="Calibri"/>
              </a:rPr>
              <a:t>Προβολή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περιπτώσεων</a:t>
            </a:r>
            <a:endParaRPr sz="1200">
              <a:latin typeface="Calibri"/>
              <a:cs typeface="Calibri"/>
            </a:endParaRPr>
          </a:p>
          <a:p>
            <a:pPr marL="756920" marR="5080" lvl="1" indent="-287655" algn="just">
              <a:lnSpc>
                <a:spcPct val="100000"/>
              </a:lnSpc>
              <a:spcBef>
                <a:spcPts val="660"/>
              </a:spcBef>
              <a:buSzPct val="150000"/>
              <a:buFont typeface="Arial"/>
              <a:buChar char="•"/>
              <a:tabLst>
                <a:tab pos="756920" algn="l"/>
              </a:tabLst>
            </a:pPr>
            <a:r>
              <a:rPr sz="1200" b="1" spc="114" dirty="0">
                <a:latin typeface="Calibri"/>
                <a:cs typeface="Calibri"/>
              </a:rPr>
              <a:t>Η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προβολή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Περιπτώσεις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χρησιμοποιείται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άνοιγμα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την </a:t>
            </a:r>
            <a:r>
              <a:rPr sz="1200" spc="90" dirty="0">
                <a:latin typeface="Calibri"/>
                <a:cs typeface="Calibri"/>
              </a:rPr>
              <a:t>παρακολούθηση </a:t>
            </a:r>
            <a:r>
              <a:rPr sz="1200" b="1" spc="95" dirty="0">
                <a:latin typeface="Calibri"/>
                <a:cs typeface="Calibri"/>
              </a:rPr>
              <a:t>θεμάτων </a:t>
            </a:r>
            <a:r>
              <a:rPr sz="1200" spc="80" dirty="0">
                <a:latin typeface="Calibri"/>
                <a:cs typeface="Calibri"/>
              </a:rPr>
              <a:t>ασφαλείας</a:t>
            </a:r>
            <a:r>
              <a:rPr sz="1200" b="1" spc="80" dirty="0">
                <a:latin typeface="Calibri"/>
                <a:cs typeface="Calibri"/>
              </a:rPr>
              <a:t>. </a:t>
            </a:r>
            <a:r>
              <a:rPr sz="1200" spc="85" dirty="0">
                <a:latin typeface="Calibri"/>
                <a:cs typeface="Calibri"/>
              </a:rPr>
              <a:t>Οι περιγραφές </a:t>
            </a:r>
            <a:r>
              <a:rPr sz="1200" spc="90" dirty="0">
                <a:latin typeface="Calibri"/>
                <a:cs typeface="Calibri"/>
              </a:rPr>
              <a:t> των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περιπτώσεων,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καθώς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τα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σχόλια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4662170" cy="6878955"/>
            <a:chOff x="6884987" y="0"/>
            <a:chExt cx="466217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3079" y="2357120"/>
              <a:ext cx="2143760" cy="214376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31629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Wazuh</a:t>
            </a:r>
            <a:r>
              <a:rPr spc="165" dirty="0">
                <a:solidFill>
                  <a:srgbClr val="000000"/>
                </a:solidFill>
                <a:latin typeface="Times New Roman"/>
                <a:cs typeface="Times New Roman"/>
              </a:rPr>
              <a:t> Kibana</a:t>
            </a:r>
            <a:r>
              <a:rPr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55" dirty="0">
                <a:solidFill>
                  <a:srgbClr val="000000"/>
                </a:solidFill>
                <a:latin typeface="Times New Roman"/>
                <a:cs typeface="Times New Roman"/>
              </a:rPr>
              <a:t>πρόσθετο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6407" y="1589722"/>
            <a:ext cx="10812145" cy="38842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83565" indent="-287655">
              <a:lnSpc>
                <a:spcPct val="100000"/>
              </a:lnSpc>
              <a:spcBef>
                <a:spcPts val="819"/>
              </a:spcBef>
              <a:buSzPct val="150000"/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1200" b="1" spc="90" dirty="0">
                <a:latin typeface="Calibri"/>
                <a:cs typeface="Calibri"/>
              </a:rPr>
              <a:t>Το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Wazuh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παρέχει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ορατότητα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ασφάλειας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με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βάση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τον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κεντρικό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υπολογιστή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χρησιμοποιώντας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ελαφριά</a:t>
            </a:r>
            <a:endParaRPr sz="1200" dirty="0">
              <a:latin typeface="Calibri"/>
              <a:cs typeface="Calibri"/>
            </a:endParaRPr>
          </a:p>
          <a:p>
            <a:pPr marL="583565">
              <a:lnSpc>
                <a:spcPct val="100000"/>
              </a:lnSpc>
              <a:spcBef>
                <a:spcPts val="725"/>
              </a:spcBef>
            </a:pPr>
            <a:r>
              <a:rPr sz="1200" spc="105" dirty="0">
                <a:latin typeface="Calibri"/>
                <a:cs typeface="Calibri"/>
              </a:rPr>
              <a:t>πράκτορες</a:t>
            </a:r>
            <a:endParaRPr sz="1200" dirty="0">
              <a:latin typeface="Calibri"/>
              <a:cs typeface="Calibri"/>
            </a:endParaRPr>
          </a:p>
          <a:p>
            <a:pPr marL="583565" marR="3228975" indent="-287020">
              <a:lnSpc>
                <a:spcPct val="150000"/>
              </a:lnSpc>
              <a:buSzPct val="150000"/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1200" spc="75" dirty="0">
                <a:latin typeface="Calibri"/>
                <a:cs typeface="Calibri"/>
              </a:rPr>
              <a:t>Πρόκειται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ένα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έργο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ανοικτού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κώδικα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που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υποστηρίζει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την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ανίχνευση,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την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ορατότητα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και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την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συμμόρφωση.</a:t>
            </a:r>
            <a:endParaRPr sz="1200" dirty="0">
              <a:latin typeface="Calibri"/>
              <a:cs typeface="Calibri"/>
            </a:endParaRPr>
          </a:p>
          <a:p>
            <a:pPr marL="12700" marR="3293110" lvl="1">
              <a:lnSpc>
                <a:spcPct val="150000"/>
              </a:lnSpc>
              <a:buSzPct val="150000"/>
              <a:tabLst>
                <a:tab pos="2447290" algn="l"/>
                <a:tab pos="2447925" algn="l"/>
              </a:tabLst>
            </a:pPr>
            <a:r>
              <a:rPr sz="1200" spc="60" dirty="0">
                <a:latin typeface="Calibri"/>
                <a:cs typeface="Calibri"/>
              </a:rPr>
              <a:t>Το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πρόσθετο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Wazuh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επιτρέπει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την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οπτικοποίηση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και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ανάλυση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του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Wazuh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ειδοποιήσεις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που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είναι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αποθηκευμένες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στο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Elasticsearch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(μηχανή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αναζήτησης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και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ανάλυσης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δεδομένων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30" dirty="0">
                <a:latin typeface="Calibri"/>
                <a:cs typeface="Calibri"/>
              </a:rPr>
              <a:t>).</a:t>
            </a:r>
            <a:r>
              <a:rPr lang="el-GR" sz="1200" b="1" dirty="0">
                <a:latin typeface="Calibri"/>
                <a:cs typeface="Calibri"/>
              </a:rPr>
              <a:t> </a:t>
            </a:r>
            <a:r>
              <a:rPr lang="el-GR" sz="1200" dirty="0">
                <a:latin typeface="Calibri"/>
                <a:cs typeface="Calibri"/>
              </a:rPr>
              <a:t>Και </a:t>
            </a:r>
            <a:r>
              <a:rPr lang="el-GR" sz="1200" spc="55" dirty="0">
                <a:latin typeface="Calibri"/>
                <a:cs typeface="Calibri"/>
              </a:rPr>
              <a:t>π</a:t>
            </a:r>
            <a:r>
              <a:rPr sz="1200" spc="55" dirty="0">
                <a:latin typeface="Calibri"/>
                <a:cs typeface="Calibri"/>
              </a:rPr>
              <a:t>α</a:t>
            </a:r>
            <a:r>
              <a:rPr sz="1200" spc="55" dirty="0" err="1">
                <a:latin typeface="Calibri"/>
                <a:cs typeface="Calibri"/>
              </a:rPr>
              <a:t>ρέχει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τα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ακόλουθα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b="1" spc="40" dirty="0">
                <a:latin typeface="Calibri"/>
                <a:cs typeface="Calibri"/>
              </a:rPr>
              <a:t>χαρακτηριστικά/χαρακτηριστικά:</a:t>
            </a:r>
            <a:endParaRPr sz="1200" dirty="0">
              <a:latin typeface="Calibri"/>
              <a:cs typeface="Calibri"/>
            </a:endParaRPr>
          </a:p>
          <a:p>
            <a:pPr marL="1040765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sz="1200" spc="85" dirty="0">
                <a:latin typeface="Calibri"/>
                <a:cs typeface="Calibri"/>
              </a:rPr>
              <a:t>Αναζήτηση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φιλτράρισμα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ειδοποιήσεων</a:t>
            </a:r>
            <a:endParaRPr sz="1200" dirty="0">
              <a:latin typeface="Calibri"/>
              <a:cs typeface="Calibri"/>
            </a:endParaRPr>
          </a:p>
          <a:p>
            <a:pPr marL="1040765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sz="1200" spc="125" dirty="0">
                <a:latin typeface="Calibri"/>
                <a:cs typeface="Calibri"/>
              </a:rPr>
              <a:t>Προβολή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επεξεργασία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της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διαρθρώσης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του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διαχειριστή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Wazuh</a:t>
            </a:r>
            <a:endParaRPr sz="1200" dirty="0">
              <a:latin typeface="Calibri"/>
              <a:cs typeface="Calibri"/>
            </a:endParaRPr>
          </a:p>
          <a:p>
            <a:pPr marL="1040765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sz="1200" spc="75" dirty="0">
                <a:latin typeface="Calibri"/>
                <a:cs typeface="Calibri"/>
              </a:rPr>
              <a:t>Διαχείριση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συνόλου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κανόνων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κανόνες,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αποκωδικοποιητέςλίστες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CDB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(Βάση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δεδομένων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στοιχείων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λογισμικού))</a:t>
            </a:r>
            <a:endParaRPr sz="1200" dirty="0">
              <a:latin typeface="Calibri"/>
              <a:cs typeface="Calibri"/>
            </a:endParaRPr>
          </a:p>
          <a:p>
            <a:pPr marL="1040765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sz="1200" spc="105" dirty="0">
                <a:latin typeface="Calibri"/>
                <a:cs typeface="Calibri"/>
              </a:rPr>
              <a:t>Διαχείριση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ομάδων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πρακτόρων</a:t>
            </a:r>
            <a:endParaRPr sz="1200" dirty="0">
              <a:latin typeface="Calibri"/>
              <a:cs typeface="Calibri"/>
            </a:endParaRPr>
          </a:p>
          <a:p>
            <a:pPr marL="1040765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sz="1200" spc="75" dirty="0">
                <a:latin typeface="Calibri"/>
                <a:cs typeface="Calibri"/>
              </a:rPr>
              <a:t>Ελέγξτε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την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κατάσταση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καταγεγραμμένα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αρχεία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της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συστάδας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Wazuh</a:t>
            </a:r>
            <a:endParaRPr sz="1200" dirty="0">
              <a:latin typeface="Calibri"/>
              <a:cs typeface="Calibri"/>
            </a:endParaRPr>
          </a:p>
          <a:p>
            <a:pPr marL="1040765" indent="-287020">
              <a:lnSpc>
                <a:spcPct val="100000"/>
              </a:lnSpc>
              <a:spcBef>
                <a:spcPts val="720"/>
              </a:spcBef>
              <a:buSzPct val="150000"/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sz="1200" spc="105" dirty="0">
                <a:latin typeface="Calibri"/>
                <a:cs typeface="Calibri"/>
              </a:rPr>
              <a:t>Διαχείριση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των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πρακτόρων,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της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διαρθρώσεώς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δεδομένων</a:t>
            </a:r>
            <a:endParaRPr sz="1200" dirty="0">
              <a:latin typeface="Calibri"/>
              <a:cs typeface="Calibri"/>
            </a:endParaRPr>
          </a:p>
          <a:p>
            <a:pPr marL="1040765" indent="-287020">
              <a:lnSpc>
                <a:spcPct val="100000"/>
              </a:lnSpc>
              <a:spcBef>
                <a:spcPts val="735"/>
              </a:spcBef>
              <a:buSzPct val="150000"/>
              <a:buFont typeface="Arial"/>
              <a:buChar char="•"/>
              <a:tabLst>
                <a:tab pos="1040765" algn="l"/>
                <a:tab pos="1041400" algn="l"/>
              </a:tabLst>
            </a:pPr>
            <a:r>
              <a:rPr sz="1200" spc="80" dirty="0">
                <a:latin typeface="Calibri"/>
                <a:cs typeface="Calibri"/>
              </a:rPr>
              <a:t>Εξερευνήστε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διαδραματιστεί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με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API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(Application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Programming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Interface)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του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Wazuh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μέσω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των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εργαλείων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Dev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(προγραμματιστής)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8504" y="0"/>
            <a:ext cx="7643495" cy="6880225"/>
            <a:chOff x="4548504" y="0"/>
            <a:chExt cx="7643495" cy="6880225"/>
          </a:xfrm>
        </p:grpSpPr>
        <p:sp>
          <p:nvSpPr>
            <p:cNvPr id="3" name="object 3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8000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4" y="6167437"/>
              <a:ext cx="3294062" cy="6121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8000"/>
                  </a:lnTo>
                  <a:lnTo>
                    <a:pt x="26034" y="6858000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4" y="0"/>
              <a:ext cx="1130934" cy="1127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66797" y="1824037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80">
                  <a:moveTo>
                    <a:pt x="2589530" y="0"/>
                  </a:moveTo>
                  <a:lnTo>
                    <a:pt x="102552" y="0"/>
                  </a:lnTo>
                  <a:lnTo>
                    <a:pt x="62547" y="7937"/>
                  </a:lnTo>
                  <a:lnTo>
                    <a:pt x="29845" y="29845"/>
                  </a:lnTo>
                  <a:lnTo>
                    <a:pt x="7937" y="62547"/>
                  </a:lnTo>
                  <a:lnTo>
                    <a:pt x="0" y="102552"/>
                  </a:lnTo>
                  <a:lnTo>
                    <a:pt x="0" y="511810"/>
                  </a:lnTo>
                  <a:lnTo>
                    <a:pt x="7937" y="551814"/>
                  </a:lnTo>
                  <a:lnTo>
                    <a:pt x="29845" y="584517"/>
                  </a:lnTo>
                  <a:lnTo>
                    <a:pt x="62547" y="606425"/>
                  </a:lnTo>
                  <a:lnTo>
                    <a:pt x="102552" y="614362"/>
                  </a:lnTo>
                  <a:lnTo>
                    <a:pt x="2589530" y="614362"/>
                  </a:lnTo>
                  <a:lnTo>
                    <a:pt x="2629535" y="606425"/>
                  </a:lnTo>
                  <a:lnTo>
                    <a:pt x="2661920" y="584517"/>
                  </a:lnTo>
                  <a:lnTo>
                    <a:pt x="2684145" y="551814"/>
                  </a:lnTo>
                  <a:lnTo>
                    <a:pt x="2692082" y="511810"/>
                  </a:lnTo>
                  <a:lnTo>
                    <a:pt x="2692082" y="102552"/>
                  </a:lnTo>
                  <a:lnTo>
                    <a:pt x="2684145" y="62547"/>
                  </a:lnTo>
                  <a:lnTo>
                    <a:pt x="2661920" y="29845"/>
                  </a:lnTo>
                  <a:lnTo>
                    <a:pt x="2629535" y="7937"/>
                  </a:lnTo>
                  <a:lnTo>
                    <a:pt x="25895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6797" y="1824037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80">
                  <a:moveTo>
                    <a:pt x="0" y="102552"/>
                  </a:moveTo>
                  <a:lnTo>
                    <a:pt x="7937" y="62547"/>
                  </a:lnTo>
                  <a:lnTo>
                    <a:pt x="29845" y="29845"/>
                  </a:lnTo>
                  <a:lnTo>
                    <a:pt x="62547" y="7937"/>
                  </a:lnTo>
                  <a:lnTo>
                    <a:pt x="102552" y="0"/>
                  </a:lnTo>
                  <a:lnTo>
                    <a:pt x="2589530" y="0"/>
                  </a:lnTo>
                  <a:lnTo>
                    <a:pt x="2629535" y="7937"/>
                  </a:lnTo>
                  <a:lnTo>
                    <a:pt x="2661920" y="29845"/>
                  </a:lnTo>
                  <a:lnTo>
                    <a:pt x="2684145" y="62547"/>
                  </a:lnTo>
                  <a:lnTo>
                    <a:pt x="2692082" y="102552"/>
                  </a:lnTo>
                  <a:lnTo>
                    <a:pt x="2692082" y="511810"/>
                  </a:lnTo>
                  <a:lnTo>
                    <a:pt x="2684145" y="551814"/>
                  </a:lnTo>
                  <a:lnTo>
                    <a:pt x="2661920" y="584517"/>
                  </a:lnTo>
                  <a:lnTo>
                    <a:pt x="2629535" y="606425"/>
                  </a:lnTo>
                  <a:lnTo>
                    <a:pt x="2589530" y="614362"/>
                  </a:lnTo>
                  <a:lnTo>
                    <a:pt x="102552" y="614362"/>
                  </a:lnTo>
                  <a:lnTo>
                    <a:pt x="62547" y="606425"/>
                  </a:lnTo>
                  <a:lnTo>
                    <a:pt x="29845" y="584517"/>
                  </a:lnTo>
                  <a:lnTo>
                    <a:pt x="7937" y="551814"/>
                  </a:lnTo>
                  <a:lnTo>
                    <a:pt x="0" y="511810"/>
                  </a:lnTo>
                  <a:lnTo>
                    <a:pt x="0" y="1025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91382" y="2517775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442912" y="220662"/>
                  </a:moveTo>
                  <a:lnTo>
                    <a:pt x="0" y="220662"/>
                  </a:lnTo>
                  <a:lnTo>
                    <a:pt x="221297" y="441325"/>
                  </a:lnTo>
                  <a:lnTo>
                    <a:pt x="442912" y="220662"/>
                  </a:lnTo>
                  <a:close/>
                </a:path>
                <a:path w="443229" h="441325">
                  <a:moveTo>
                    <a:pt x="332104" y="0"/>
                  </a:moveTo>
                  <a:lnTo>
                    <a:pt x="110807" y="0"/>
                  </a:lnTo>
                  <a:lnTo>
                    <a:pt x="110807" y="220662"/>
                  </a:lnTo>
                  <a:lnTo>
                    <a:pt x="332104" y="220662"/>
                  </a:lnTo>
                  <a:lnTo>
                    <a:pt x="3321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91382" y="2517775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332104" y="0"/>
                  </a:moveTo>
                  <a:lnTo>
                    <a:pt x="332104" y="220662"/>
                  </a:lnTo>
                  <a:lnTo>
                    <a:pt x="442912" y="220662"/>
                  </a:lnTo>
                  <a:lnTo>
                    <a:pt x="221297" y="441325"/>
                  </a:lnTo>
                  <a:lnTo>
                    <a:pt x="0" y="220662"/>
                  </a:lnTo>
                  <a:lnTo>
                    <a:pt x="110807" y="220662"/>
                  </a:lnTo>
                  <a:lnTo>
                    <a:pt x="110807" y="0"/>
                  </a:lnTo>
                  <a:lnTo>
                    <a:pt x="33210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99754" y="810260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5" y="476885"/>
                  </a:lnTo>
                  <a:lnTo>
                    <a:pt x="26035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99754" y="810260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5" y="504825"/>
                  </a:lnTo>
                  <a:lnTo>
                    <a:pt x="6985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99804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89"/>
                  </a:moveTo>
                  <a:lnTo>
                    <a:pt x="0" y="199389"/>
                  </a:lnTo>
                  <a:lnTo>
                    <a:pt x="181610" y="381317"/>
                  </a:lnTo>
                  <a:lnTo>
                    <a:pt x="363220" y="199389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4" y="0"/>
                  </a:lnTo>
                  <a:lnTo>
                    <a:pt x="90804" y="199389"/>
                  </a:lnTo>
                  <a:lnTo>
                    <a:pt x="272415" y="199389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99804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89"/>
                  </a:lnTo>
                  <a:lnTo>
                    <a:pt x="363220" y="199389"/>
                  </a:lnTo>
                  <a:lnTo>
                    <a:pt x="181610" y="381317"/>
                  </a:lnTo>
                  <a:lnTo>
                    <a:pt x="0" y="199389"/>
                  </a:lnTo>
                  <a:lnTo>
                    <a:pt x="90804" y="199389"/>
                  </a:lnTo>
                  <a:lnTo>
                    <a:pt x="90804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15145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4" y="26035"/>
                  </a:lnTo>
                  <a:lnTo>
                    <a:pt x="6984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4" y="476885"/>
                  </a:lnTo>
                  <a:lnTo>
                    <a:pt x="26034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15145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4" y="53975"/>
                  </a:lnTo>
                  <a:lnTo>
                    <a:pt x="26034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4" y="504825"/>
                  </a:lnTo>
                  <a:lnTo>
                    <a:pt x="6984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10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5" y="0"/>
                  </a:lnTo>
                  <a:lnTo>
                    <a:pt x="90805" y="199390"/>
                  </a:lnTo>
                  <a:lnTo>
                    <a:pt x="272415" y="199390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90"/>
                  </a:lnTo>
                  <a:lnTo>
                    <a:pt x="363220" y="199390"/>
                  </a:lnTo>
                  <a:lnTo>
                    <a:pt x="181610" y="381317"/>
                  </a:lnTo>
                  <a:lnTo>
                    <a:pt x="0" y="199390"/>
                  </a:lnTo>
                  <a:lnTo>
                    <a:pt x="90805" y="199390"/>
                  </a:lnTo>
                  <a:lnTo>
                    <a:pt x="90805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5" y="476885"/>
                  </a:lnTo>
                  <a:lnTo>
                    <a:pt x="26035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5" y="504825"/>
                  </a:lnTo>
                  <a:lnTo>
                    <a:pt x="6985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39475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09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4" y="0"/>
                  </a:lnTo>
                  <a:lnTo>
                    <a:pt x="90804" y="199390"/>
                  </a:lnTo>
                  <a:lnTo>
                    <a:pt x="272415" y="199390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39475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90"/>
                  </a:lnTo>
                  <a:lnTo>
                    <a:pt x="363220" y="199390"/>
                  </a:lnTo>
                  <a:lnTo>
                    <a:pt x="181609" y="381317"/>
                  </a:lnTo>
                  <a:lnTo>
                    <a:pt x="0" y="199390"/>
                  </a:lnTo>
                  <a:lnTo>
                    <a:pt x="90804" y="199390"/>
                  </a:lnTo>
                  <a:lnTo>
                    <a:pt x="90804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99754" y="563562"/>
              <a:ext cx="204787" cy="1908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7252" y="602615"/>
              <a:ext cx="204787" cy="1908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59189" y="506094"/>
              <a:ext cx="204787" cy="1908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1767" y="591502"/>
              <a:ext cx="204787" cy="19081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4039" y="563562"/>
              <a:ext cx="204787" cy="19081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76142" y="526732"/>
              <a:ext cx="204787" cy="19081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37762" y="601344"/>
              <a:ext cx="204787" cy="19081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08589" y="542925"/>
              <a:ext cx="204787" cy="1908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22927" y="545782"/>
              <a:ext cx="204787" cy="1908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0425" y="584517"/>
              <a:ext cx="204787" cy="1908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82679" y="487997"/>
              <a:ext cx="204787" cy="1908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84939" y="573405"/>
              <a:ext cx="204787" cy="19081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556442" y="4649470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79">
                  <a:moveTo>
                    <a:pt x="2589529" y="0"/>
                  </a:moveTo>
                  <a:lnTo>
                    <a:pt x="102552" y="0"/>
                  </a:lnTo>
                  <a:lnTo>
                    <a:pt x="62547" y="7937"/>
                  </a:lnTo>
                  <a:lnTo>
                    <a:pt x="29845" y="29844"/>
                  </a:lnTo>
                  <a:lnTo>
                    <a:pt x="7937" y="62547"/>
                  </a:lnTo>
                  <a:lnTo>
                    <a:pt x="0" y="102552"/>
                  </a:lnTo>
                  <a:lnTo>
                    <a:pt x="0" y="511809"/>
                  </a:lnTo>
                  <a:lnTo>
                    <a:pt x="7937" y="551814"/>
                  </a:lnTo>
                  <a:lnTo>
                    <a:pt x="29845" y="584517"/>
                  </a:lnTo>
                  <a:lnTo>
                    <a:pt x="62547" y="606424"/>
                  </a:lnTo>
                  <a:lnTo>
                    <a:pt x="102552" y="614362"/>
                  </a:lnTo>
                  <a:lnTo>
                    <a:pt x="2589529" y="614362"/>
                  </a:lnTo>
                  <a:lnTo>
                    <a:pt x="2629535" y="606424"/>
                  </a:lnTo>
                  <a:lnTo>
                    <a:pt x="2661920" y="584517"/>
                  </a:lnTo>
                  <a:lnTo>
                    <a:pt x="2684145" y="551814"/>
                  </a:lnTo>
                  <a:lnTo>
                    <a:pt x="2692082" y="511809"/>
                  </a:lnTo>
                  <a:lnTo>
                    <a:pt x="2692082" y="102552"/>
                  </a:lnTo>
                  <a:lnTo>
                    <a:pt x="2684145" y="62547"/>
                  </a:lnTo>
                  <a:lnTo>
                    <a:pt x="2661920" y="29844"/>
                  </a:lnTo>
                  <a:lnTo>
                    <a:pt x="2629535" y="7937"/>
                  </a:lnTo>
                  <a:lnTo>
                    <a:pt x="2589529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56442" y="4649470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79">
                  <a:moveTo>
                    <a:pt x="0" y="102552"/>
                  </a:moveTo>
                  <a:lnTo>
                    <a:pt x="7937" y="62547"/>
                  </a:lnTo>
                  <a:lnTo>
                    <a:pt x="29845" y="29844"/>
                  </a:lnTo>
                  <a:lnTo>
                    <a:pt x="62547" y="7937"/>
                  </a:lnTo>
                  <a:lnTo>
                    <a:pt x="102552" y="0"/>
                  </a:lnTo>
                  <a:lnTo>
                    <a:pt x="2589529" y="0"/>
                  </a:lnTo>
                  <a:lnTo>
                    <a:pt x="2629535" y="7937"/>
                  </a:lnTo>
                  <a:lnTo>
                    <a:pt x="2661920" y="29844"/>
                  </a:lnTo>
                  <a:lnTo>
                    <a:pt x="2684145" y="62547"/>
                  </a:lnTo>
                  <a:lnTo>
                    <a:pt x="2692082" y="102552"/>
                  </a:lnTo>
                  <a:lnTo>
                    <a:pt x="2692082" y="511809"/>
                  </a:lnTo>
                  <a:lnTo>
                    <a:pt x="2684145" y="551814"/>
                  </a:lnTo>
                  <a:lnTo>
                    <a:pt x="2661920" y="584517"/>
                  </a:lnTo>
                  <a:lnTo>
                    <a:pt x="2629535" y="606424"/>
                  </a:lnTo>
                  <a:lnTo>
                    <a:pt x="2589529" y="614362"/>
                  </a:lnTo>
                  <a:lnTo>
                    <a:pt x="102552" y="614362"/>
                  </a:lnTo>
                  <a:lnTo>
                    <a:pt x="62547" y="606424"/>
                  </a:lnTo>
                  <a:lnTo>
                    <a:pt x="29845" y="584517"/>
                  </a:lnTo>
                  <a:lnTo>
                    <a:pt x="7937" y="551814"/>
                  </a:lnTo>
                  <a:lnTo>
                    <a:pt x="0" y="511809"/>
                  </a:lnTo>
                  <a:lnTo>
                    <a:pt x="0" y="1025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1327" y="4069397"/>
            <a:ext cx="631190" cy="59435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2107882" y="3846829"/>
            <a:ext cx="2185670" cy="1132840"/>
            <a:chOff x="2107882" y="3846829"/>
            <a:chExt cx="2185670" cy="1132840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9520" y="4050664"/>
              <a:ext cx="569912" cy="3552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8007" y="4037329"/>
              <a:ext cx="569912" cy="35528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8400" y="4037329"/>
              <a:ext cx="569912" cy="35528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225357" y="4460239"/>
              <a:ext cx="2042795" cy="226695"/>
            </a:xfrm>
            <a:custGeom>
              <a:avLst/>
              <a:gdLst/>
              <a:ahLst/>
              <a:cxnLst/>
              <a:rect l="l" t="t" r="r" b="b"/>
              <a:pathLst>
                <a:path w="2042795" h="226695">
                  <a:moveTo>
                    <a:pt x="0" y="0"/>
                  </a:moveTo>
                  <a:lnTo>
                    <a:pt x="2042477" y="0"/>
                  </a:lnTo>
                </a:path>
                <a:path w="2042795" h="226695">
                  <a:moveTo>
                    <a:pt x="889635" y="226377"/>
                  </a:moveTo>
                  <a:lnTo>
                    <a:pt x="889635" y="0"/>
                  </a:lnTo>
                </a:path>
              </a:pathLst>
            </a:custGeom>
            <a:ln w="3810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7497" y="4716779"/>
              <a:ext cx="495300" cy="26288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337117" y="3854767"/>
              <a:ext cx="1948180" cy="591820"/>
            </a:xfrm>
            <a:custGeom>
              <a:avLst/>
              <a:gdLst/>
              <a:ahLst/>
              <a:cxnLst/>
              <a:rect l="l" t="t" r="r" b="b"/>
              <a:pathLst>
                <a:path w="1948179" h="591820">
                  <a:moveTo>
                    <a:pt x="0" y="98742"/>
                  </a:moveTo>
                  <a:lnTo>
                    <a:pt x="7619" y="60325"/>
                  </a:lnTo>
                  <a:lnTo>
                    <a:pt x="28892" y="28892"/>
                  </a:lnTo>
                  <a:lnTo>
                    <a:pt x="60325" y="7620"/>
                  </a:lnTo>
                  <a:lnTo>
                    <a:pt x="98742" y="0"/>
                  </a:lnTo>
                  <a:lnTo>
                    <a:pt x="1849437" y="0"/>
                  </a:lnTo>
                  <a:lnTo>
                    <a:pt x="1887855" y="7620"/>
                  </a:lnTo>
                  <a:lnTo>
                    <a:pt x="1919287" y="28892"/>
                  </a:lnTo>
                  <a:lnTo>
                    <a:pt x="1940559" y="60325"/>
                  </a:lnTo>
                  <a:lnTo>
                    <a:pt x="1948180" y="98742"/>
                  </a:lnTo>
                  <a:lnTo>
                    <a:pt x="1948180" y="493077"/>
                  </a:lnTo>
                  <a:lnTo>
                    <a:pt x="1940559" y="531177"/>
                  </a:lnTo>
                  <a:lnTo>
                    <a:pt x="1919287" y="562610"/>
                  </a:lnTo>
                  <a:lnTo>
                    <a:pt x="1887855" y="583882"/>
                  </a:lnTo>
                  <a:lnTo>
                    <a:pt x="1849437" y="591502"/>
                  </a:lnTo>
                  <a:lnTo>
                    <a:pt x="98742" y="591502"/>
                  </a:lnTo>
                  <a:lnTo>
                    <a:pt x="60325" y="583882"/>
                  </a:lnTo>
                  <a:lnTo>
                    <a:pt x="28892" y="562610"/>
                  </a:lnTo>
                  <a:lnTo>
                    <a:pt x="7619" y="531177"/>
                  </a:lnTo>
                  <a:lnTo>
                    <a:pt x="0" y="493077"/>
                  </a:lnTo>
                  <a:lnTo>
                    <a:pt x="0" y="9874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07882" y="4146867"/>
              <a:ext cx="377507" cy="439737"/>
            </a:xfrm>
            <a:prstGeom prst="rect">
              <a:avLst/>
            </a:prstGeom>
          </p:spPr>
        </p:pic>
      </p:grpSp>
      <p:sp>
        <p:nvSpPr>
          <p:cNvPr id="47" name="object 47"/>
          <p:cNvSpPr/>
          <p:nvPr/>
        </p:nvSpPr>
        <p:spPr>
          <a:xfrm>
            <a:off x="3085147" y="5381942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22637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37117" y="5039042"/>
            <a:ext cx="755015" cy="0"/>
          </a:xfrm>
          <a:custGeom>
            <a:avLst/>
            <a:gdLst/>
            <a:ahLst/>
            <a:cxnLst/>
            <a:rect l="l" t="t" r="r" b="b"/>
            <a:pathLst>
              <a:path w="755014">
                <a:moveTo>
                  <a:pt x="755014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D8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009014" y="4241482"/>
            <a:ext cx="1090295" cy="329565"/>
            <a:chOff x="1009014" y="4241482"/>
            <a:chExt cx="1090295" cy="329565"/>
          </a:xfrm>
        </p:grpSpPr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3962" y="4241482"/>
              <a:ext cx="619442" cy="32924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09014" y="4449127"/>
              <a:ext cx="1090295" cy="0"/>
            </a:xfrm>
            <a:custGeom>
              <a:avLst/>
              <a:gdLst/>
              <a:ahLst/>
              <a:cxnLst/>
              <a:rect l="l" t="t" r="r" b="b"/>
              <a:pathLst>
                <a:path w="1090295">
                  <a:moveTo>
                    <a:pt x="780732" y="0"/>
                  </a:moveTo>
                  <a:lnTo>
                    <a:pt x="1089977" y="0"/>
                  </a:lnTo>
                </a:path>
                <a:path w="1090295">
                  <a:moveTo>
                    <a:pt x="0" y="0"/>
                  </a:moveTo>
                  <a:lnTo>
                    <a:pt x="309244" y="0"/>
                  </a:lnTo>
                </a:path>
              </a:pathLst>
            </a:custGeom>
            <a:ln w="406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236980" y="4693284"/>
            <a:ext cx="1079500" cy="670560"/>
            <a:chOff x="1236980" y="4693284"/>
            <a:chExt cx="1079500" cy="670560"/>
          </a:xfrm>
        </p:grpSpPr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4835" y="4756149"/>
              <a:ext cx="410844" cy="5857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4305" y="4749482"/>
              <a:ext cx="410844" cy="58578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44917" y="4701222"/>
              <a:ext cx="1063625" cy="654685"/>
            </a:xfrm>
            <a:custGeom>
              <a:avLst/>
              <a:gdLst/>
              <a:ahLst/>
              <a:cxnLst/>
              <a:rect l="l" t="t" r="r" b="b"/>
              <a:pathLst>
                <a:path w="1063625" h="654685">
                  <a:moveTo>
                    <a:pt x="0" y="109219"/>
                  </a:moveTo>
                  <a:lnTo>
                    <a:pt x="8572" y="66675"/>
                  </a:lnTo>
                  <a:lnTo>
                    <a:pt x="32067" y="32067"/>
                  </a:lnTo>
                  <a:lnTo>
                    <a:pt x="66675" y="8572"/>
                  </a:lnTo>
                  <a:lnTo>
                    <a:pt x="109219" y="0"/>
                  </a:lnTo>
                  <a:lnTo>
                    <a:pt x="954087" y="0"/>
                  </a:lnTo>
                  <a:lnTo>
                    <a:pt x="996632" y="8572"/>
                  </a:lnTo>
                  <a:lnTo>
                    <a:pt x="1031239" y="32067"/>
                  </a:lnTo>
                  <a:lnTo>
                    <a:pt x="1054734" y="66675"/>
                  </a:lnTo>
                  <a:lnTo>
                    <a:pt x="1063307" y="109219"/>
                  </a:lnTo>
                  <a:lnTo>
                    <a:pt x="1063307" y="545464"/>
                  </a:lnTo>
                  <a:lnTo>
                    <a:pt x="1054734" y="588009"/>
                  </a:lnTo>
                  <a:lnTo>
                    <a:pt x="1031239" y="622617"/>
                  </a:lnTo>
                  <a:lnTo>
                    <a:pt x="996632" y="646112"/>
                  </a:lnTo>
                  <a:lnTo>
                    <a:pt x="954087" y="654684"/>
                  </a:lnTo>
                  <a:lnTo>
                    <a:pt x="109219" y="654684"/>
                  </a:lnTo>
                  <a:lnTo>
                    <a:pt x="66675" y="646112"/>
                  </a:lnTo>
                  <a:lnTo>
                    <a:pt x="32067" y="622617"/>
                  </a:lnTo>
                  <a:lnTo>
                    <a:pt x="8572" y="588009"/>
                  </a:lnTo>
                  <a:lnTo>
                    <a:pt x="0" y="545464"/>
                  </a:lnTo>
                  <a:lnTo>
                    <a:pt x="0" y="109219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2441575" y="5603875"/>
            <a:ext cx="1776095" cy="5715"/>
          </a:xfrm>
          <a:custGeom>
            <a:avLst/>
            <a:gdLst/>
            <a:ahLst/>
            <a:cxnLst/>
            <a:rect l="l" t="t" r="r" b="b"/>
            <a:pathLst>
              <a:path w="1776095" h="5714">
                <a:moveTo>
                  <a:pt x="1775777" y="5397"/>
                </a:moveTo>
                <a:lnTo>
                  <a:pt x="0" y="0"/>
                </a:lnTo>
              </a:path>
            </a:pathLst>
          </a:custGeom>
          <a:ln w="38100">
            <a:solidFill>
              <a:srgbClr val="00A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01887" y="5691822"/>
            <a:ext cx="569912" cy="35528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43592" y="5635625"/>
            <a:ext cx="454025" cy="478472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2837497" y="4960620"/>
            <a:ext cx="690880" cy="477520"/>
            <a:chOff x="2837497" y="4960620"/>
            <a:chExt cx="690880" cy="477520"/>
          </a:xfrm>
        </p:grpSpPr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7497" y="5153977"/>
              <a:ext cx="495300" cy="26288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085147" y="4960620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17430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66757" y="5133340"/>
              <a:ext cx="261302" cy="304482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2393950" y="5373687"/>
            <a:ext cx="1831339" cy="735330"/>
            <a:chOff x="2393950" y="5373687"/>
            <a:chExt cx="1831339" cy="735330"/>
          </a:xfrm>
        </p:grpSpPr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19425" y="5661659"/>
              <a:ext cx="334645" cy="41147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401887" y="5624829"/>
              <a:ext cx="1815464" cy="476250"/>
            </a:xfrm>
            <a:custGeom>
              <a:avLst/>
              <a:gdLst/>
              <a:ahLst/>
              <a:cxnLst/>
              <a:rect l="l" t="t" r="r" b="b"/>
              <a:pathLst>
                <a:path w="1815464" h="476250">
                  <a:moveTo>
                    <a:pt x="0" y="79375"/>
                  </a:moveTo>
                  <a:lnTo>
                    <a:pt x="6350" y="48577"/>
                  </a:lnTo>
                  <a:lnTo>
                    <a:pt x="23177" y="23177"/>
                  </a:lnTo>
                  <a:lnTo>
                    <a:pt x="48577" y="6350"/>
                  </a:lnTo>
                  <a:lnTo>
                    <a:pt x="79375" y="0"/>
                  </a:lnTo>
                  <a:lnTo>
                    <a:pt x="1736089" y="0"/>
                  </a:lnTo>
                  <a:lnTo>
                    <a:pt x="1766887" y="6350"/>
                  </a:lnTo>
                  <a:lnTo>
                    <a:pt x="1791970" y="23177"/>
                  </a:lnTo>
                  <a:lnTo>
                    <a:pt x="1809114" y="48577"/>
                  </a:lnTo>
                  <a:lnTo>
                    <a:pt x="1815464" y="79375"/>
                  </a:lnTo>
                  <a:lnTo>
                    <a:pt x="1815464" y="396875"/>
                  </a:lnTo>
                  <a:lnTo>
                    <a:pt x="1809114" y="427672"/>
                  </a:lnTo>
                  <a:lnTo>
                    <a:pt x="1791970" y="453072"/>
                  </a:lnTo>
                  <a:lnTo>
                    <a:pt x="1766887" y="469900"/>
                  </a:lnTo>
                  <a:lnTo>
                    <a:pt x="1736089" y="476250"/>
                  </a:lnTo>
                  <a:lnTo>
                    <a:pt x="79375" y="476250"/>
                  </a:lnTo>
                  <a:lnTo>
                    <a:pt x="48577" y="469900"/>
                  </a:lnTo>
                  <a:lnTo>
                    <a:pt x="23177" y="453072"/>
                  </a:lnTo>
                  <a:lnTo>
                    <a:pt x="6350" y="427672"/>
                  </a:lnTo>
                  <a:lnTo>
                    <a:pt x="0" y="396875"/>
                  </a:lnTo>
                  <a:lnTo>
                    <a:pt x="0" y="79375"/>
                  </a:lnTo>
                </a:path>
              </a:pathLst>
            </a:custGeom>
            <a:ln w="15874">
              <a:solidFill>
                <a:srgbClr val="009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43200" y="5373687"/>
              <a:ext cx="304164" cy="233044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45789" y="4472940"/>
            <a:ext cx="280352" cy="233044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74289" y="5030787"/>
            <a:ext cx="280352" cy="233044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96589" y="4070032"/>
            <a:ext cx="154939" cy="134937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09214" y="4070350"/>
            <a:ext cx="154939" cy="134937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348229" y="4413250"/>
            <a:ext cx="154939" cy="134937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45564" y="4271009"/>
            <a:ext cx="154940" cy="134937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63039" y="4895215"/>
            <a:ext cx="154940" cy="134937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01825" y="4912677"/>
            <a:ext cx="154939" cy="134937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41320" y="4720907"/>
            <a:ext cx="212089" cy="192087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11537" y="5283834"/>
            <a:ext cx="154939" cy="134937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94597" y="5716270"/>
            <a:ext cx="154939" cy="134937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61347" y="5857240"/>
            <a:ext cx="154939" cy="134937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631565" y="5875020"/>
            <a:ext cx="154939" cy="134937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3111500" y="4791392"/>
            <a:ext cx="1392555" cy="233679"/>
          </a:xfrm>
          <a:custGeom>
            <a:avLst/>
            <a:gdLst/>
            <a:ahLst/>
            <a:cxnLst/>
            <a:rect l="l" t="t" r="r" b="b"/>
            <a:pathLst>
              <a:path w="1392554" h="233679">
                <a:moveTo>
                  <a:pt x="1219200" y="176847"/>
                </a:moveTo>
                <a:lnTo>
                  <a:pt x="1213485" y="233680"/>
                </a:lnTo>
                <a:lnTo>
                  <a:pt x="1354772" y="179705"/>
                </a:lnTo>
                <a:lnTo>
                  <a:pt x="1247775" y="179705"/>
                </a:lnTo>
                <a:lnTo>
                  <a:pt x="1219200" y="176847"/>
                </a:lnTo>
                <a:close/>
              </a:path>
              <a:path w="1392554" h="233679">
                <a:moveTo>
                  <a:pt x="1224914" y="120015"/>
                </a:moveTo>
                <a:lnTo>
                  <a:pt x="1219200" y="176847"/>
                </a:lnTo>
                <a:lnTo>
                  <a:pt x="1247775" y="179705"/>
                </a:lnTo>
                <a:lnTo>
                  <a:pt x="1253172" y="122872"/>
                </a:lnTo>
                <a:lnTo>
                  <a:pt x="1224914" y="120015"/>
                </a:lnTo>
                <a:close/>
              </a:path>
              <a:path w="1392554" h="233679">
                <a:moveTo>
                  <a:pt x="1230312" y="63182"/>
                </a:moveTo>
                <a:lnTo>
                  <a:pt x="1224914" y="120015"/>
                </a:lnTo>
                <a:lnTo>
                  <a:pt x="1253172" y="122872"/>
                </a:lnTo>
                <a:lnTo>
                  <a:pt x="1247775" y="179705"/>
                </a:lnTo>
                <a:lnTo>
                  <a:pt x="1354772" y="179705"/>
                </a:lnTo>
                <a:lnTo>
                  <a:pt x="1392554" y="165100"/>
                </a:lnTo>
                <a:lnTo>
                  <a:pt x="1230312" y="63182"/>
                </a:lnTo>
                <a:close/>
              </a:path>
              <a:path w="1392554" h="233679">
                <a:moveTo>
                  <a:pt x="5714" y="0"/>
                </a:moveTo>
                <a:lnTo>
                  <a:pt x="0" y="56832"/>
                </a:lnTo>
                <a:lnTo>
                  <a:pt x="1219200" y="176847"/>
                </a:lnTo>
                <a:lnTo>
                  <a:pt x="1224914" y="120015"/>
                </a:lnTo>
                <a:lnTo>
                  <a:pt x="5714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3756659" y="4018279"/>
            <a:ext cx="818515" cy="725805"/>
            <a:chOff x="3756659" y="4018279"/>
            <a:chExt cx="818515" cy="725805"/>
          </a:xfrm>
        </p:grpSpPr>
        <p:pic>
          <p:nvPicPr>
            <p:cNvPr id="82" name="object 8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56659" y="4018279"/>
              <a:ext cx="212089" cy="19208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910964" y="4191634"/>
              <a:ext cx="664210" cy="552450"/>
            </a:xfrm>
            <a:custGeom>
              <a:avLst/>
              <a:gdLst/>
              <a:ahLst/>
              <a:cxnLst/>
              <a:rect l="l" t="t" r="r" b="b"/>
              <a:pathLst>
                <a:path w="664210" h="552450">
                  <a:moveTo>
                    <a:pt x="513080" y="465454"/>
                  </a:moveTo>
                  <a:lnTo>
                    <a:pt x="476885" y="509587"/>
                  </a:lnTo>
                  <a:lnTo>
                    <a:pt x="663892" y="552132"/>
                  </a:lnTo>
                  <a:lnTo>
                    <a:pt x="633095" y="483552"/>
                  </a:lnTo>
                  <a:lnTo>
                    <a:pt x="535305" y="483552"/>
                  </a:lnTo>
                  <a:lnTo>
                    <a:pt x="513080" y="465454"/>
                  </a:lnTo>
                  <a:close/>
                </a:path>
                <a:path w="664210" h="552450">
                  <a:moveTo>
                    <a:pt x="549275" y="421322"/>
                  </a:moveTo>
                  <a:lnTo>
                    <a:pt x="513080" y="465454"/>
                  </a:lnTo>
                  <a:lnTo>
                    <a:pt x="535305" y="483552"/>
                  </a:lnTo>
                  <a:lnTo>
                    <a:pt x="571500" y="439419"/>
                  </a:lnTo>
                  <a:lnTo>
                    <a:pt x="549275" y="421322"/>
                  </a:lnTo>
                  <a:close/>
                </a:path>
                <a:path w="664210" h="552450">
                  <a:moveTo>
                    <a:pt x="585787" y="377189"/>
                  </a:moveTo>
                  <a:lnTo>
                    <a:pt x="549275" y="421322"/>
                  </a:lnTo>
                  <a:lnTo>
                    <a:pt x="571500" y="439419"/>
                  </a:lnTo>
                  <a:lnTo>
                    <a:pt x="535305" y="483552"/>
                  </a:lnTo>
                  <a:lnTo>
                    <a:pt x="633095" y="483552"/>
                  </a:lnTo>
                  <a:lnTo>
                    <a:pt x="585787" y="377189"/>
                  </a:lnTo>
                  <a:close/>
                </a:path>
                <a:path w="664210" h="552450">
                  <a:moveTo>
                    <a:pt x="36195" y="0"/>
                  </a:moveTo>
                  <a:lnTo>
                    <a:pt x="0" y="44132"/>
                  </a:lnTo>
                  <a:lnTo>
                    <a:pt x="513080" y="465454"/>
                  </a:lnTo>
                  <a:lnTo>
                    <a:pt x="549275" y="42132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4" name="object 8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401059" y="5262879"/>
            <a:ext cx="212089" cy="19208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02990" y="5844857"/>
            <a:ext cx="212089" cy="19208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754812" y="4744402"/>
            <a:ext cx="411479" cy="439102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4673282" y="4751070"/>
            <a:ext cx="212090" cy="192405"/>
            <a:chOff x="4673282" y="4751070"/>
            <a:chExt cx="212090" cy="192405"/>
          </a:xfrm>
        </p:grpSpPr>
        <p:sp>
          <p:nvSpPr>
            <p:cNvPr id="88" name="object 88"/>
            <p:cNvSpPr/>
            <p:nvPr/>
          </p:nvSpPr>
          <p:spPr>
            <a:xfrm>
              <a:off x="4701857" y="4779645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39" h="135254">
                  <a:moveTo>
                    <a:pt x="77469" y="0"/>
                  </a:moveTo>
                  <a:lnTo>
                    <a:pt x="47307" y="5397"/>
                  </a:lnTo>
                  <a:lnTo>
                    <a:pt x="22542" y="19684"/>
                  </a:lnTo>
                  <a:lnTo>
                    <a:pt x="6032" y="41274"/>
                  </a:lnTo>
                  <a:lnTo>
                    <a:pt x="0" y="67627"/>
                  </a:lnTo>
                  <a:lnTo>
                    <a:pt x="6032" y="93662"/>
                  </a:lnTo>
                  <a:lnTo>
                    <a:pt x="22542" y="115252"/>
                  </a:lnTo>
                  <a:lnTo>
                    <a:pt x="47307" y="129539"/>
                  </a:lnTo>
                  <a:lnTo>
                    <a:pt x="77469" y="134937"/>
                  </a:lnTo>
                  <a:lnTo>
                    <a:pt x="107632" y="129539"/>
                  </a:lnTo>
                  <a:lnTo>
                    <a:pt x="132079" y="115252"/>
                  </a:lnTo>
                  <a:lnTo>
                    <a:pt x="148907" y="93662"/>
                  </a:lnTo>
                  <a:lnTo>
                    <a:pt x="154939" y="67627"/>
                  </a:lnTo>
                  <a:lnTo>
                    <a:pt x="148907" y="41274"/>
                  </a:lnTo>
                  <a:lnTo>
                    <a:pt x="132079" y="19684"/>
                  </a:lnTo>
                  <a:lnTo>
                    <a:pt x="107632" y="5397"/>
                  </a:lnTo>
                  <a:lnTo>
                    <a:pt x="77469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01857" y="4779645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39" h="135254">
                  <a:moveTo>
                    <a:pt x="0" y="67627"/>
                  </a:moveTo>
                  <a:lnTo>
                    <a:pt x="6032" y="41274"/>
                  </a:lnTo>
                  <a:lnTo>
                    <a:pt x="22542" y="19684"/>
                  </a:lnTo>
                  <a:lnTo>
                    <a:pt x="47307" y="5397"/>
                  </a:lnTo>
                  <a:lnTo>
                    <a:pt x="77469" y="0"/>
                  </a:lnTo>
                  <a:lnTo>
                    <a:pt x="107632" y="5397"/>
                  </a:lnTo>
                  <a:lnTo>
                    <a:pt x="132079" y="19684"/>
                  </a:lnTo>
                  <a:lnTo>
                    <a:pt x="148907" y="41274"/>
                  </a:lnTo>
                  <a:lnTo>
                    <a:pt x="154939" y="67627"/>
                  </a:lnTo>
                  <a:lnTo>
                    <a:pt x="148907" y="93662"/>
                  </a:lnTo>
                  <a:lnTo>
                    <a:pt x="132079" y="115252"/>
                  </a:lnTo>
                  <a:lnTo>
                    <a:pt x="107632" y="129539"/>
                  </a:lnTo>
                  <a:lnTo>
                    <a:pt x="77469" y="134937"/>
                  </a:lnTo>
                  <a:lnTo>
                    <a:pt x="47307" y="129539"/>
                  </a:lnTo>
                  <a:lnTo>
                    <a:pt x="22542" y="115252"/>
                  </a:lnTo>
                  <a:lnTo>
                    <a:pt x="6032" y="93662"/>
                  </a:lnTo>
                  <a:lnTo>
                    <a:pt x="0" y="67627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0" name="object 9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36134" y="4996497"/>
            <a:ext cx="212089" cy="192087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4869179" y="4927917"/>
            <a:ext cx="212090" cy="192405"/>
            <a:chOff x="4869179" y="4927917"/>
            <a:chExt cx="212090" cy="192405"/>
          </a:xfrm>
        </p:grpSpPr>
        <p:sp>
          <p:nvSpPr>
            <p:cNvPr id="92" name="object 92"/>
            <p:cNvSpPr/>
            <p:nvPr/>
          </p:nvSpPr>
          <p:spPr>
            <a:xfrm>
              <a:off x="4897754" y="4956492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39" h="135254">
                  <a:moveTo>
                    <a:pt x="77470" y="0"/>
                  </a:moveTo>
                  <a:lnTo>
                    <a:pt x="47307" y="5397"/>
                  </a:lnTo>
                  <a:lnTo>
                    <a:pt x="22542" y="19685"/>
                  </a:lnTo>
                  <a:lnTo>
                    <a:pt x="6032" y="41275"/>
                  </a:lnTo>
                  <a:lnTo>
                    <a:pt x="0" y="67627"/>
                  </a:lnTo>
                  <a:lnTo>
                    <a:pt x="6032" y="93662"/>
                  </a:lnTo>
                  <a:lnTo>
                    <a:pt x="22542" y="115252"/>
                  </a:lnTo>
                  <a:lnTo>
                    <a:pt x="47307" y="129540"/>
                  </a:lnTo>
                  <a:lnTo>
                    <a:pt x="77470" y="134937"/>
                  </a:lnTo>
                  <a:lnTo>
                    <a:pt x="107632" y="129540"/>
                  </a:lnTo>
                  <a:lnTo>
                    <a:pt x="132080" y="115252"/>
                  </a:lnTo>
                  <a:lnTo>
                    <a:pt x="148907" y="93662"/>
                  </a:lnTo>
                  <a:lnTo>
                    <a:pt x="154940" y="67627"/>
                  </a:lnTo>
                  <a:lnTo>
                    <a:pt x="148907" y="41275"/>
                  </a:lnTo>
                  <a:lnTo>
                    <a:pt x="132080" y="19685"/>
                  </a:lnTo>
                  <a:lnTo>
                    <a:pt x="107632" y="5397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897754" y="4956492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39" h="135254">
                  <a:moveTo>
                    <a:pt x="0" y="67627"/>
                  </a:moveTo>
                  <a:lnTo>
                    <a:pt x="6032" y="41275"/>
                  </a:lnTo>
                  <a:lnTo>
                    <a:pt x="22542" y="19685"/>
                  </a:lnTo>
                  <a:lnTo>
                    <a:pt x="47307" y="5397"/>
                  </a:lnTo>
                  <a:lnTo>
                    <a:pt x="77470" y="0"/>
                  </a:lnTo>
                  <a:lnTo>
                    <a:pt x="107632" y="5397"/>
                  </a:lnTo>
                  <a:lnTo>
                    <a:pt x="132080" y="19685"/>
                  </a:lnTo>
                  <a:lnTo>
                    <a:pt x="148907" y="41275"/>
                  </a:lnTo>
                  <a:lnTo>
                    <a:pt x="154940" y="67627"/>
                  </a:lnTo>
                  <a:lnTo>
                    <a:pt x="148907" y="93662"/>
                  </a:lnTo>
                  <a:lnTo>
                    <a:pt x="132080" y="115252"/>
                  </a:lnTo>
                  <a:lnTo>
                    <a:pt x="107632" y="129540"/>
                  </a:lnTo>
                  <a:lnTo>
                    <a:pt x="77470" y="134937"/>
                  </a:lnTo>
                  <a:lnTo>
                    <a:pt x="47307" y="129540"/>
                  </a:lnTo>
                  <a:lnTo>
                    <a:pt x="22542" y="115252"/>
                  </a:lnTo>
                  <a:lnTo>
                    <a:pt x="6032" y="93662"/>
                  </a:lnTo>
                  <a:lnTo>
                    <a:pt x="0" y="67627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9590404" y="1067117"/>
            <a:ext cx="8889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1200" spc="135" dirty="0">
                <a:latin typeface="Calibri"/>
                <a:cs typeface="Calibri"/>
              </a:rPr>
              <a:t>π</a:t>
            </a:r>
            <a:r>
              <a:rPr sz="1200" spc="135" dirty="0" err="1">
                <a:latin typeface="Calibri"/>
                <a:cs typeface="Calibri"/>
              </a:rPr>
              <a:t>ράκτορε</a:t>
            </a:r>
            <a:r>
              <a:rPr lang="el-GR" sz="1200" spc="135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55344" y="779145"/>
            <a:ext cx="274193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55" dirty="0">
                <a:latin typeface="Times New Roman"/>
                <a:cs typeface="Times New Roman"/>
              </a:rPr>
              <a:t>Εξαρτήματα </a:t>
            </a:r>
            <a:r>
              <a:rPr sz="1850" spc="150" dirty="0">
                <a:latin typeface="Times New Roman"/>
                <a:cs typeface="Times New Roman"/>
              </a:rPr>
              <a:t>ανίχνευσης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91515" y="1444307"/>
            <a:ext cx="6348095" cy="187134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49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b="1" spc="80" dirty="0">
                <a:latin typeface="Calibri"/>
                <a:cs typeface="Calibri"/>
              </a:rPr>
              <a:t>Τα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κύρια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εξαρτήματα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ενός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IDS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(Intrusion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Detection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System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-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Σύστημα</a:t>
            </a:r>
            <a:r>
              <a:rPr sz="1050" spc="4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ανίχνευσης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εισβολών)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είναι:</a:t>
            </a:r>
            <a:endParaRPr sz="105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spcBef>
                <a:spcPts val="103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286385" algn="l"/>
              </a:tabLst>
            </a:pPr>
            <a:r>
              <a:rPr sz="900" b="1" spc="55" dirty="0">
                <a:latin typeface="Calibri"/>
                <a:cs typeface="Calibri"/>
              </a:rPr>
              <a:t>Πηγές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ανίχνευσης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δεδομένων:</a:t>
            </a:r>
            <a:endParaRPr sz="900">
              <a:latin typeface="Calibri"/>
              <a:cs typeface="Calibri"/>
            </a:endParaRPr>
          </a:p>
          <a:p>
            <a:pPr marL="469265" lvl="2" indent="-91440">
              <a:lnSpc>
                <a:spcPct val="100000"/>
              </a:lnSpc>
              <a:spcBef>
                <a:spcPts val="95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800" spc="60" dirty="0">
                <a:latin typeface="Calibri"/>
                <a:cs typeface="Calibri"/>
              </a:rPr>
              <a:t>Στόχοι: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αντίληψη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δεδομένων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για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ανίχνευση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και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λήψη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 marL="469900" marR="873760" lvl="2" indent="-91440">
              <a:lnSpc>
                <a:spcPct val="103600"/>
              </a:lnSpc>
              <a:spcBef>
                <a:spcPts val="894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469900" algn="l"/>
              </a:tabLst>
            </a:pPr>
            <a:r>
              <a:rPr sz="800" spc="50" dirty="0">
                <a:latin typeface="Calibri"/>
                <a:cs typeface="Calibri"/>
              </a:rPr>
              <a:t>Πόροι: (επ)αισθητήρες </a:t>
            </a:r>
            <a:r>
              <a:rPr sz="800" spc="40" dirty="0">
                <a:latin typeface="Calibri"/>
                <a:cs typeface="Calibri"/>
              </a:rPr>
              <a:t>(π.χ. </a:t>
            </a:r>
            <a:r>
              <a:rPr sz="800" spc="50" dirty="0">
                <a:latin typeface="Calibri"/>
                <a:cs typeface="Calibri"/>
              </a:rPr>
              <a:t>φυσικοί αισθητήρες, έξυπνοι </a:t>
            </a:r>
            <a:r>
              <a:rPr sz="800" spc="45" dirty="0">
                <a:latin typeface="Calibri"/>
                <a:cs typeface="Calibri"/>
              </a:rPr>
              <a:t>μετρητές), </a:t>
            </a:r>
            <a:r>
              <a:rPr sz="800" spc="55" dirty="0">
                <a:latin typeface="Calibri"/>
                <a:cs typeface="Calibri"/>
              </a:rPr>
              <a:t>πράκτορες </a:t>
            </a:r>
            <a:r>
              <a:rPr sz="800" spc="50" dirty="0">
                <a:latin typeface="Calibri"/>
                <a:cs typeface="Calibri"/>
              </a:rPr>
              <a:t>λογισμικού, αρχεία </a:t>
            </a:r>
            <a:r>
              <a:rPr sz="800" spc="55" dirty="0">
                <a:latin typeface="Calibri"/>
                <a:cs typeface="Calibri"/>
              </a:rPr>
              <a:t> καταγραφής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(τείχη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(ηλεκτρονικής)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προστασίας,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λειτουργικό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σύστημα,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προσβάσεις...),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ειδοποιήσεις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κ.λπ.</a:t>
            </a:r>
            <a:endParaRPr sz="8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Clr>
                <a:srgbClr val="FFBA00"/>
              </a:buClr>
              <a:buFont typeface="Arial"/>
              <a:buChar char="•"/>
            </a:pPr>
            <a:endParaRPr sz="800">
              <a:latin typeface="Calibri"/>
              <a:cs typeface="Calibri"/>
            </a:endParaRPr>
          </a:p>
          <a:p>
            <a:pPr marL="286385" lvl="1" indent="-91440">
              <a:lnSpc>
                <a:spcPct val="100000"/>
              </a:lnSpc>
              <a:buClr>
                <a:srgbClr val="FFBA00"/>
              </a:buClr>
              <a:buSzPct val="155555"/>
              <a:buFont typeface="Arial"/>
              <a:buChar char="•"/>
              <a:tabLst>
                <a:tab pos="286385" algn="l"/>
              </a:tabLst>
            </a:pPr>
            <a:r>
              <a:rPr sz="900" b="1" spc="55" dirty="0">
                <a:latin typeface="Calibri"/>
                <a:cs typeface="Calibri"/>
              </a:rPr>
              <a:t>Πηγές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συλλογής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δεδομένων:</a:t>
            </a:r>
            <a:endParaRPr sz="900">
              <a:latin typeface="Calibri"/>
              <a:cs typeface="Calibri"/>
            </a:endParaRPr>
          </a:p>
          <a:p>
            <a:pPr marL="469265" lvl="2" indent="-91440">
              <a:lnSpc>
                <a:spcPct val="100000"/>
              </a:lnSpc>
              <a:spcBef>
                <a:spcPts val="95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800" spc="65" dirty="0">
                <a:latin typeface="Calibri"/>
                <a:cs typeface="Calibri"/>
              </a:rPr>
              <a:t>Στόχος: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συλλογή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δεδομένων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από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πηγές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αντίληψης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για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ανίχνευση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και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λήψη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 marL="469265" lvl="2" indent="-91440">
              <a:lnSpc>
                <a:spcPct val="100000"/>
              </a:lnSpc>
              <a:spcBef>
                <a:spcPts val="93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469265" algn="l"/>
              </a:tabLst>
            </a:pP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κεντρικά,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κατανεμημένα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ή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αποκεντρωμένα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συστήματα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198484" y="359092"/>
            <a:ext cx="436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latin typeface="Calibri"/>
                <a:cs typeface="Calibri"/>
              </a:rPr>
              <a:t>Δεδομένα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323580" y="855345"/>
            <a:ext cx="1221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5" dirty="0">
                <a:latin typeface="Calibri"/>
                <a:cs typeface="Calibri"/>
              </a:rPr>
              <a:t>α</a:t>
            </a:r>
            <a:r>
              <a:rPr sz="1200" spc="70" dirty="0" err="1">
                <a:latin typeface="Calibri"/>
                <a:cs typeface="Calibri"/>
              </a:rPr>
              <a:t>ι</a:t>
            </a:r>
            <a:r>
              <a:rPr sz="1200" spc="150" dirty="0" err="1">
                <a:latin typeface="Calibri"/>
                <a:cs typeface="Calibri"/>
              </a:rPr>
              <a:t>σ</a:t>
            </a:r>
            <a:r>
              <a:rPr sz="1200" spc="145" dirty="0" err="1">
                <a:latin typeface="Calibri"/>
                <a:cs typeface="Calibri"/>
              </a:rPr>
              <a:t>θη</a:t>
            </a:r>
            <a:r>
              <a:rPr sz="1200" spc="100" dirty="0" err="1">
                <a:latin typeface="Calibri"/>
                <a:cs typeface="Calibri"/>
              </a:rPr>
              <a:t>τ</a:t>
            </a:r>
            <a:r>
              <a:rPr sz="1200" spc="145" dirty="0" err="1">
                <a:latin typeface="Calibri"/>
                <a:cs typeface="Calibri"/>
              </a:rPr>
              <a:t>ή</a:t>
            </a:r>
            <a:r>
              <a:rPr sz="1200" spc="140" dirty="0" err="1">
                <a:latin typeface="Calibri"/>
                <a:cs typeface="Calibri"/>
              </a:rPr>
              <a:t>ρ</a:t>
            </a:r>
            <a:r>
              <a:rPr sz="1200" spc="120" dirty="0" err="1">
                <a:latin typeface="Calibri"/>
                <a:cs typeface="Calibri"/>
              </a:rPr>
              <a:t>ε</a:t>
            </a:r>
            <a:r>
              <a:rPr sz="1200" spc="125" dirty="0" err="1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792970" y="858838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latin typeface="Calibri"/>
                <a:cs typeface="Calibri"/>
              </a:rPr>
              <a:t>S</a:t>
            </a:r>
            <a:r>
              <a:rPr sz="1200" spc="265" dirty="0">
                <a:latin typeface="Calibri"/>
                <a:cs typeface="Calibri"/>
              </a:rPr>
              <a:t>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316084" y="1816734"/>
            <a:ext cx="88900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200" spc="140" dirty="0">
                <a:latin typeface="Calibri"/>
                <a:cs typeface="Calibri"/>
              </a:rPr>
              <a:t>Συλλογή 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δ</a:t>
            </a:r>
            <a:r>
              <a:rPr sz="1200" spc="114" dirty="0">
                <a:latin typeface="Calibri"/>
                <a:cs typeface="Calibri"/>
              </a:rPr>
              <a:t>ε</a:t>
            </a:r>
            <a:r>
              <a:rPr sz="1200" spc="135" dirty="0">
                <a:latin typeface="Calibri"/>
                <a:cs typeface="Calibri"/>
              </a:rPr>
              <a:t>δ</a:t>
            </a:r>
            <a:r>
              <a:rPr sz="1200" spc="130" dirty="0">
                <a:latin typeface="Calibri"/>
                <a:cs typeface="Calibri"/>
              </a:rPr>
              <a:t>ο</a:t>
            </a:r>
            <a:r>
              <a:rPr sz="1200" spc="145" dirty="0">
                <a:latin typeface="Calibri"/>
                <a:cs typeface="Calibri"/>
              </a:rPr>
              <a:t>μ</a:t>
            </a:r>
            <a:r>
              <a:rPr sz="1200" spc="110" dirty="0">
                <a:latin typeface="Calibri"/>
                <a:cs typeface="Calibri"/>
              </a:rPr>
              <a:t>έν</a:t>
            </a:r>
            <a:r>
              <a:rPr sz="1200" spc="190" dirty="0">
                <a:latin typeface="Calibri"/>
                <a:cs typeface="Calibri"/>
              </a:rPr>
              <a:t>ω</a:t>
            </a:r>
            <a:r>
              <a:rPr sz="1200" spc="135" dirty="0">
                <a:latin typeface="Calibri"/>
                <a:cs typeface="Calibri"/>
              </a:rPr>
              <a:t>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732020" y="832275"/>
            <a:ext cx="99123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7145">
              <a:lnSpc>
                <a:spcPct val="101699"/>
              </a:lnSpc>
              <a:spcBef>
                <a:spcPts val="75"/>
              </a:spcBef>
            </a:pPr>
            <a:r>
              <a:rPr sz="1200" spc="100" dirty="0">
                <a:latin typeface="Calibri"/>
                <a:cs typeface="Calibri"/>
              </a:rPr>
              <a:t>Κ</a:t>
            </a:r>
            <a:r>
              <a:rPr sz="1200" spc="110" dirty="0">
                <a:latin typeface="Calibri"/>
                <a:cs typeface="Calibri"/>
              </a:rPr>
              <a:t>α</a:t>
            </a:r>
            <a:r>
              <a:rPr sz="1200" spc="65" dirty="0">
                <a:latin typeface="Calibri"/>
                <a:cs typeface="Calibri"/>
              </a:rPr>
              <a:t>τ</a:t>
            </a:r>
            <a:r>
              <a:rPr sz="1200" spc="110" dirty="0">
                <a:latin typeface="Calibri"/>
                <a:cs typeface="Calibri"/>
              </a:rPr>
              <a:t>α</a:t>
            </a:r>
            <a:r>
              <a:rPr sz="1200" spc="80" dirty="0">
                <a:latin typeface="Calibri"/>
                <a:cs typeface="Calibri"/>
              </a:rPr>
              <a:t>γ</a:t>
            </a:r>
            <a:r>
              <a:rPr sz="1200" spc="95" dirty="0">
                <a:latin typeface="Calibri"/>
                <a:cs typeface="Calibri"/>
              </a:rPr>
              <a:t>ρ</a:t>
            </a:r>
            <a:r>
              <a:rPr sz="1200" spc="114" dirty="0">
                <a:latin typeface="Calibri"/>
                <a:cs typeface="Calibri"/>
              </a:rPr>
              <a:t>α</a:t>
            </a:r>
            <a:r>
              <a:rPr sz="1200" spc="130" dirty="0">
                <a:latin typeface="Calibri"/>
                <a:cs typeface="Calibri"/>
              </a:rPr>
              <a:t>φ</a:t>
            </a:r>
            <a:r>
              <a:rPr sz="1200" spc="85" dirty="0">
                <a:latin typeface="Calibri"/>
                <a:cs typeface="Calibri"/>
              </a:rPr>
              <a:t>έ</a:t>
            </a:r>
            <a:r>
              <a:rPr sz="1200" spc="75" dirty="0">
                <a:latin typeface="Calibri"/>
                <a:cs typeface="Calibri"/>
              </a:rPr>
              <a:t>ς</a:t>
            </a:r>
            <a:r>
              <a:rPr sz="1200" spc="55" dirty="0">
                <a:latin typeface="Calibri"/>
                <a:cs typeface="Calibri"/>
              </a:rPr>
              <a:t>,  </a:t>
            </a:r>
            <a:r>
              <a:rPr sz="1200" spc="95" dirty="0">
                <a:latin typeface="Calibri"/>
                <a:cs typeface="Calibri"/>
              </a:rPr>
              <a:t>ε</a:t>
            </a:r>
            <a:r>
              <a:rPr sz="1200" spc="50" dirty="0">
                <a:latin typeface="Calibri"/>
                <a:cs typeface="Calibri"/>
              </a:rPr>
              <a:t>ι</a:t>
            </a:r>
            <a:r>
              <a:rPr sz="1200" spc="114" dirty="0">
                <a:latin typeface="Calibri"/>
                <a:cs typeface="Calibri"/>
              </a:rPr>
              <a:t>δ</a:t>
            </a:r>
            <a:r>
              <a:rPr sz="1200" spc="110" dirty="0">
                <a:latin typeface="Calibri"/>
                <a:cs typeface="Calibri"/>
              </a:rPr>
              <a:t>ο</a:t>
            </a:r>
            <a:r>
              <a:rPr sz="1200" spc="114" dirty="0">
                <a:latin typeface="Calibri"/>
                <a:cs typeface="Calibri"/>
              </a:rPr>
              <a:t>π</a:t>
            </a:r>
            <a:r>
              <a:rPr sz="1200" spc="110" dirty="0">
                <a:latin typeface="Calibri"/>
                <a:cs typeface="Calibri"/>
              </a:rPr>
              <a:t>ο</a:t>
            </a:r>
            <a:r>
              <a:rPr sz="1200" spc="55" dirty="0">
                <a:latin typeface="Calibri"/>
                <a:cs typeface="Calibri"/>
              </a:rPr>
              <a:t>ι</a:t>
            </a:r>
            <a:r>
              <a:rPr sz="1200" spc="114" dirty="0">
                <a:latin typeface="Calibri"/>
                <a:cs typeface="Calibri"/>
              </a:rPr>
              <a:t>ή</a:t>
            </a:r>
            <a:r>
              <a:rPr sz="1200" spc="110" dirty="0">
                <a:latin typeface="Calibri"/>
                <a:cs typeface="Calibri"/>
              </a:rPr>
              <a:t>σ</a:t>
            </a:r>
            <a:r>
              <a:rPr sz="1200" spc="95" dirty="0">
                <a:latin typeface="Calibri"/>
                <a:cs typeface="Calibri"/>
              </a:rPr>
              <a:t>ε</a:t>
            </a:r>
            <a:r>
              <a:rPr sz="1200" spc="55" dirty="0">
                <a:latin typeface="Calibri"/>
                <a:cs typeface="Calibri"/>
              </a:rPr>
              <a:t>ι</a:t>
            </a:r>
            <a:r>
              <a:rPr sz="1200" spc="100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416175" y="3635057"/>
            <a:ext cx="38735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15" dirty="0">
                <a:latin typeface="Calibri"/>
                <a:cs typeface="Calibri"/>
              </a:rPr>
              <a:t>Ετα</a:t>
            </a:r>
            <a:r>
              <a:rPr sz="400" b="1" spc="10" dirty="0">
                <a:latin typeface="Calibri"/>
                <a:cs typeface="Calibri"/>
              </a:rPr>
              <a:t>ι</a:t>
            </a:r>
            <a:r>
              <a:rPr sz="400" b="1" spc="20" dirty="0">
                <a:latin typeface="Calibri"/>
                <a:cs typeface="Calibri"/>
              </a:rPr>
              <a:t>ρ</a:t>
            </a:r>
            <a:r>
              <a:rPr sz="400" b="1" spc="10" dirty="0">
                <a:latin typeface="Calibri"/>
                <a:cs typeface="Calibri"/>
              </a:rPr>
              <a:t>ι</a:t>
            </a:r>
            <a:r>
              <a:rPr sz="400" b="1" spc="15" dirty="0">
                <a:latin typeface="Calibri"/>
                <a:cs typeface="Calibri"/>
              </a:rPr>
              <a:t>κ</a:t>
            </a:r>
            <a:r>
              <a:rPr sz="400" b="1" spc="20" dirty="0">
                <a:latin typeface="Calibri"/>
                <a:cs typeface="Calibri"/>
              </a:rPr>
              <a:t>ό</a:t>
            </a:r>
            <a:r>
              <a:rPr sz="400" b="1" spc="10" dirty="0">
                <a:latin typeface="Calibri"/>
                <a:cs typeface="Calibri"/>
              </a:rPr>
              <a:t> </a:t>
            </a:r>
            <a:r>
              <a:rPr sz="400" b="1" spc="5" dirty="0">
                <a:latin typeface="Calibri"/>
                <a:cs typeface="Calibri"/>
              </a:rPr>
              <a:t>δ</a:t>
            </a:r>
            <a:r>
              <a:rPr sz="400" b="1" spc="-5" dirty="0">
                <a:latin typeface="Calibri"/>
                <a:cs typeface="Calibri"/>
              </a:rPr>
              <a:t>ί</a:t>
            </a:r>
            <a:r>
              <a:rPr sz="400" b="1" dirty="0">
                <a:latin typeface="Calibri"/>
                <a:cs typeface="Calibri"/>
              </a:rPr>
              <a:t>κτ</a:t>
            </a:r>
            <a:r>
              <a:rPr sz="400" b="1" spc="5" dirty="0">
                <a:latin typeface="Calibri"/>
                <a:cs typeface="Calibri"/>
              </a:rPr>
              <a:t>υ</a:t>
            </a:r>
            <a:r>
              <a:rPr sz="400" b="1" spc="20" dirty="0">
                <a:latin typeface="Calibri"/>
                <a:cs typeface="Calibri"/>
              </a:rPr>
              <a:t>ο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39750" y="4340542"/>
            <a:ext cx="2914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Calibri"/>
                <a:cs typeface="Calibri"/>
              </a:rPr>
              <a:t>Ί</a:t>
            </a:r>
            <a:r>
              <a:rPr sz="600" b="1" spc="-5" dirty="0">
                <a:latin typeface="Calibri"/>
                <a:cs typeface="Calibri"/>
              </a:rPr>
              <a:t>ντε</a:t>
            </a:r>
            <a:r>
              <a:rPr sz="600" b="1" dirty="0">
                <a:latin typeface="Calibri"/>
                <a:cs typeface="Calibri"/>
              </a:rPr>
              <a:t>ρ</a:t>
            </a:r>
            <a:r>
              <a:rPr sz="600" b="1" spc="-5" dirty="0">
                <a:latin typeface="Calibri"/>
                <a:cs typeface="Calibri"/>
              </a:rPr>
              <a:t>νε</a:t>
            </a:r>
            <a:r>
              <a:rPr sz="600" b="1" spc="10" dirty="0">
                <a:latin typeface="Calibri"/>
                <a:cs typeface="Calibri"/>
              </a:rPr>
              <a:t>τ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316355" y="4438332"/>
            <a:ext cx="12509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20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Z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149690" y="4839335"/>
            <a:ext cx="1577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5" dirty="0">
                <a:latin typeface="Calibri"/>
                <a:cs typeface="Calibri"/>
              </a:rPr>
              <a:t>Συλλογή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δεδομένων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636395" y="5104765"/>
            <a:ext cx="80772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5" dirty="0">
                <a:latin typeface="Calibri"/>
                <a:cs typeface="Calibri"/>
              </a:rPr>
              <a:t>ModbusTCP/DNP3/S7/CIP/HTTP/...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839845" y="5266690"/>
            <a:ext cx="299720" cy="146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10160">
              <a:lnSpc>
                <a:spcPts val="470"/>
              </a:lnSpc>
              <a:spcBef>
                <a:spcPts val="120"/>
              </a:spcBef>
            </a:pPr>
            <a:r>
              <a:rPr sz="400" b="1" spc="5" dirty="0">
                <a:latin typeface="Calibri"/>
                <a:cs typeface="Calibri"/>
              </a:rPr>
              <a:t>Δ</a:t>
            </a:r>
            <a:r>
              <a:rPr sz="400" b="1" spc="-5" dirty="0">
                <a:latin typeface="Calibri"/>
                <a:cs typeface="Calibri"/>
              </a:rPr>
              <a:t>ί</a:t>
            </a:r>
            <a:r>
              <a:rPr sz="400" b="1" dirty="0">
                <a:latin typeface="Calibri"/>
                <a:cs typeface="Calibri"/>
              </a:rPr>
              <a:t>κτ</a:t>
            </a:r>
            <a:r>
              <a:rPr sz="400" b="1" spc="5" dirty="0">
                <a:latin typeface="Calibri"/>
                <a:cs typeface="Calibri"/>
              </a:rPr>
              <a:t>υ</a:t>
            </a:r>
            <a:r>
              <a:rPr sz="400" b="1" spc="20" dirty="0">
                <a:latin typeface="Calibri"/>
                <a:cs typeface="Calibri"/>
              </a:rPr>
              <a:t>ο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-5" dirty="0">
                <a:latin typeface="Calibri"/>
                <a:cs typeface="Calibri"/>
              </a:rPr>
              <a:t>κα</a:t>
            </a:r>
            <a:r>
              <a:rPr sz="400" b="1" spc="10" dirty="0">
                <a:latin typeface="Calibri"/>
                <a:cs typeface="Calibri"/>
              </a:rPr>
              <a:t>ι  </a:t>
            </a:r>
            <a:r>
              <a:rPr sz="400" b="1" spc="5" dirty="0">
                <a:latin typeface="Calibri"/>
                <a:cs typeface="Calibri"/>
              </a:rPr>
              <a:t>υπο</a:t>
            </a:r>
            <a:r>
              <a:rPr sz="400" b="1" spc="10" dirty="0">
                <a:latin typeface="Calibri"/>
                <a:cs typeface="Calibri"/>
              </a:rPr>
              <a:t>σ</a:t>
            </a:r>
            <a:r>
              <a:rPr sz="400" b="1" dirty="0">
                <a:latin typeface="Calibri"/>
                <a:cs typeface="Calibri"/>
              </a:rPr>
              <a:t>τ</a:t>
            </a:r>
            <a:r>
              <a:rPr sz="400" b="1" spc="5" dirty="0">
                <a:latin typeface="Calibri"/>
                <a:cs typeface="Calibri"/>
              </a:rPr>
              <a:t>αθμο</a:t>
            </a:r>
            <a:r>
              <a:rPr sz="400" b="1" spc="10" dirty="0">
                <a:latin typeface="Calibri"/>
                <a:cs typeface="Calibri"/>
              </a:rPr>
              <a:t>ί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240134" y="5705475"/>
            <a:ext cx="755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58236" y="6268900"/>
            <a:ext cx="36226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560127" y="4758690"/>
            <a:ext cx="970280" cy="878205"/>
          </a:xfrm>
          <a:custGeom>
            <a:avLst/>
            <a:gdLst/>
            <a:ahLst/>
            <a:cxnLst/>
            <a:rect l="l" t="t" r="r" b="b"/>
            <a:pathLst>
              <a:path w="970279" h="878204">
                <a:moveTo>
                  <a:pt x="969962" y="173355"/>
                </a:moveTo>
                <a:lnTo>
                  <a:pt x="785495" y="225425"/>
                </a:lnTo>
                <a:lnTo>
                  <a:pt x="823912" y="267652"/>
                </a:lnTo>
                <a:lnTo>
                  <a:pt x="200342" y="835660"/>
                </a:lnTo>
                <a:lnTo>
                  <a:pt x="238760" y="877887"/>
                </a:lnTo>
                <a:lnTo>
                  <a:pt x="862330" y="309880"/>
                </a:lnTo>
                <a:lnTo>
                  <a:pt x="917147" y="309880"/>
                </a:lnTo>
                <a:lnTo>
                  <a:pt x="941070" y="248285"/>
                </a:lnTo>
                <a:lnTo>
                  <a:pt x="969962" y="173355"/>
                </a:lnTo>
                <a:close/>
              </a:path>
              <a:path w="970279" h="878204">
                <a:moveTo>
                  <a:pt x="917147" y="309880"/>
                </a:moveTo>
                <a:lnTo>
                  <a:pt x="862330" y="309880"/>
                </a:lnTo>
                <a:lnTo>
                  <a:pt x="900747" y="352107"/>
                </a:lnTo>
                <a:lnTo>
                  <a:pt x="917147" y="309880"/>
                </a:lnTo>
                <a:close/>
              </a:path>
              <a:path w="970279" h="878204">
                <a:moveTo>
                  <a:pt x="758189" y="0"/>
                </a:moveTo>
                <a:lnTo>
                  <a:pt x="770255" y="55880"/>
                </a:lnTo>
                <a:lnTo>
                  <a:pt x="0" y="222885"/>
                </a:lnTo>
                <a:lnTo>
                  <a:pt x="12064" y="278447"/>
                </a:lnTo>
                <a:lnTo>
                  <a:pt x="782320" y="111760"/>
                </a:lnTo>
                <a:lnTo>
                  <a:pt x="863971" y="111760"/>
                </a:lnTo>
                <a:lnTo>
                  <a:pt x="941070" y="49847"/>
                </a:lnTo>
                <a:lnTo>
                  <a:pt x="943927" y="47625"/>
                </a:lnTo>
                <a:lnTo>
                  <a:pt x="758189" y="0"/>
                </a:lnTo>
                <a:close/>
              </a:path>
              <a:path w="970279" h="878204">
                <a:moveTo>
                  <a:pt x="863971" y="111760"/>
                </a:moveTo>
                <a:lnTo>
                  <a:pt x="782320" y="111760"/>
                </a:lnTo>
                <a:lnTo>
                  <a:pt x="794385" y="167640"/>
                </a:lnTo>
                <a:lnTo>
                  <a:pt x="863971" y="11176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5307330" cy="6878955"/>
            <a:chOff x="6884987" y="0"/>
            <a:chExt cx="530733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1479" y="2270759"/>
              <a:ext cx="2890520" cy="1752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26002" y="4597082"/>
              <a:ext cx="1945005" cy="425450"/>
            </a:xfrm>
            <a:custGeom>
              <a:avLst/>
              <a:gdLst/>
              <a:ahLst/>
              <a:cxnLst/>
              <a:rect l="l" t="t" r="r" b="b"/>
              <a:pathLst>
                <a:path w="1945004" h="425450">
                  <a:moveTo>
                    <a:pt x="129539" y="0"/>
                  </a:moveTo>
                  <a:lnTo>
                    <a:pt x="81914" y="7619"/>
                  </a:lnTo>
                  <a:lnTo>
                    <a:pt x="45402" y="29527"/>
                  </a:lnTo>
                  <a:lnTo>
                    <a:pt x="20002" y="63499"/>
                  </a:lnTo>
                  <a:lnTo>
                    <a:pt x="4762" y="107632"/>
                  </a:lnTo>
                  <a:lnTo>
                    <a:pt x="0" y="160019"/>
                  </a:lnTo>
                  <a:lnTo>
                    <a:pt x="4762" y="212407"/>
                  </a:lnTo>
                  <a:lnTo>
                    <a:pt x="19684" y="256539"/>
                  </a:lnTo>
                  <a:lnTo>
                    <a:pt x="45402" y="290829"/>
                  </a:lnTo>
                  <a:lnTo>
                    <a:pt x="81914" y="312737"/>
                  </a:lnTo>
                  <a:lnTo>
                    <a:pt x="129539" y="320357"/>
                  </a:lnTo>
                  <a:lnTo>
                    <a:pt x="176847" y="312737"/>
                  </a:lnTo>
                  <a:lnTo>
                    <a:pt x="177164" y="312737"/>
                  </a:lnTo>
                  <a:lnTo>
                    <a:pt x="213677" y="290512"/>
                  </a:lnTo>
                  <a:lnTo>
                    <a:pt x="223202" y="278129"/>
                  </a:lnTo>
                  <a:lnTo>
                    <a:pt x="129539" y="278129"/>
                  </a:lnTo>
                  <a:lnTo>
                    <a:pt x="90169" y="268922"/>
                  </a:lnTo>
                  <a:lnTo>
                    <a:pt x="66357" y="243522"/>
                  </a:lnTo>
                  <a:lnTo>
                    <a:pt x="54927" y="206057"/>
                  </a:lnTo>
                  <a:lnTo>
                    <a:pt x="51752" y="160019"/>
                  </a:lnTo>
                  <a:lnTo>
                    <a:pt x="54927" y="114299"/>
                  </a:lnTo>
                  <a:lnTo>
                    <a:pt x="66357" y="76834"/>
                  </a:lnTo>
                  <a:lnTo>
                    <a:pt x="90169" y="51434"/>
                  </a:lnTo>
                  <a:lnTo>
                    <a:pt x="129539" y="42227"/>
                  </a:lnTo>
                  <a:lnTo>
                    <a:pt x="207327" y="42227"/>
                  </a:lnTo>
                  <a:lnTo>
                    <a:pt x="207327" y="25717"/>
                  </a:lnTo>
                  <a:lnTo>
                    <a:pt x="177482" y="7619"/>
                  </a:lnTo>
                  <a:lnTo>
                    <a:pt x="129539" y="0"/>
                  </a:lnTo>
                  <a:close/>
                </a:path>
                <a:path w="1945004" h="425450">
                  <a:moveTo>
                    <a:pt x="207327" y="25717"/>
                  </a:moveTo>
                  <a:lnTo>
                    <a:pt x="207327" y="160019"/>
                  </a:lnTo>
                  <a:lnTo>
                    <a:pt x="204469" y="206057"/>
                  </a:lnTo>
                  <a:lnTo>
                    <a:pt x="192722" y="243522"/>
                  </a:lnTo>
                  <a:lnTo>
                    <a:pt x="169227" y="268922"/>
                  </a:lnTo>
                  <a:lnTo>
                    <a:pt x="129539" y="278129"/>
                  </a:lnTo>
                  <a:lnTo>
                    <a:pt x="223202" y="278129"/>
                  </a:lnTo>
                  <a:lnTo>
                    <a:pt x="239394" y="256539"/>
                  </a:lnTo>
                  <a:lnTo>
                    <a:pt x="254317" y="212724"/>
                  </a:lnTo>
                  <a:lnTo>
                    <a:pt x="254317" y="212407"/>
                  </a:lnTo>
                  <a:lnTo>
                    <a:pt x="259079" y="160019"/>
                  </a:lnTo>
                  <a:lnTo>
                    <a:pt x="254317" y="107632"/>
                  </a:lnTo>
                  <a:lnTo>
                    <a:pt x="239394" y="63499"/>
                  </a:lnTo>
                  <a:lnTo>
                    <a:pt x="213677" y="29527"/>
                  </a:lnTo>
                  <a:lnTo>
                    <a:pt x="207327" y="25717"/>
                  </a:lnTo>
                  <a:close/>
                </a:path>
                <a:path w="1945004" h="425450">
                  <a:moveTo>
                    <a:pt x="207327" y="42227"/>
                  </a:moveTo>
                  <a:lnTo>
                    <a:pt x="129539" y="42227"/>
                  </a:lnTo>
                  <a:lnTo>
                    <a:pt x="168592" y="51434"/>
                  </a:lnTo>
                  <a:lnTo>
                    <a:pt x="192404" y="76834"/>
                  </a:lnTo>
                  <a:lnTo>
                    <a:pt x="203834" y="114299"/>
                  </a:lnTo>
                  <a:lnTo>
                    <a:pt x="207327" y="160019"/>
                  </a:lnTo>
                  <a:lnTo>
                    <a:pt x="207327" y="42227"/>
                  </a:lnTo>
                  <a:close/>
                </a:path>
                <a:path w="1945004" h="425450">
                  <a:moveTo>
                    <a:pt x="319087" y="259079"/>
                  </a:moveTo>
                  <a:lnTo>
                    <a:pt x="308927" y="300037"/>
                  </a:lnTo>
                  <a:lnTo>
                    <a:pt x="355917" y="315277"/>
                  </a:lnTo>
                  <a:lnTo>
                    <a:pt x="406400" y="320357"/>
                  </a:lnTo>
                  <a:lnTo>
                    <a:pt x="450532" y="314959"/>
                  </a:lnTo>
                  <a:lnTo>
                    <a:pt x="485775" y="298767"/>
                  </a:lnTo>
                  <a:lnTo>
                    <a:pt x="502743" y="278129"/>
                  </a:lnTo>
                  <a:lnTo>
                    <a:pt x="404494" y="278129"/>
                  </a:lnTo>
                  <a:lnTo>
                    <a:pt x="382904" y="276542"/>
                  </a:lnTo>
                  <a:lnTo>
                    <a:pt x="360679" y="272732"/>
                  </a:lnTo>
                  <a:lnTo>
                    <a:pt x="338772" y="266699"/>
                  </a:lnTo>
                  <a:lnTo>
                    <a:pt x="319087" y="259079"/>
                  </a:lnTo>
                  <a:close/>
                </a:path>
                <a:path w="1945004" h="425450">
                  <a:moveTo>
                    <a:pt x="413384" y="634"/>
                  </a:moveTo>
                  <a:lnTo>
                    <a:pt x="366712" y="6032"/>
                  </a:lnTo>
                  <a:lnTo>
                    <a:pt x="334327" y="22224"/>
                  </a:lnTo>
                  <a:lnTo>
                    <a:pt x="315594" y="49212"/>
                  </a:lnTo>
                  <a:lnTo>
                    <a:pt x="309562" y="87312"/>
                  </a:lnTo>
                  <a:lnTo>
                    <a:pt x="314642" y="121919"/>
                  </a:lnTo>
                  <a:lnTo>
                    <a:pt x="331152" y="147319"/>
                  </a:lnTo>
                  <a:lnTo>
                    <a:pt x="360044" y="166052"/>
                  </a:lnTo>
                  <a:lnTo>
                    <a:pt x="403225" y="180022"/>
                  </a:lnTo>
                  <a:lnTo>
                    <a:pt x="430847" y="187642"/>
                  </a:lnTo>
                  <a:lnTo>
                    <a:pt x="450850" y="197484"/>
                  </a:lnTo>
                  <a:lnTo>
                    <a:pt x="462914" y="211772"/>
                  </a:lnTo>
                  <a:lnTo>
                    <a:pt x="467359" y="232409"/>
                  </a:lnTo>
                  <a:lnTo>
                    <a:pt x="463232" y="254317"/>
                  </a:lnTo>
                  <a:lnTo>
                    <a:pt x="451167" y="268287"/>
                  </a:lnTo>
                  <a:lnTo>
                    <a:pt x="431482" y="275907"/>
                  </a:lnTo>
                  <a:lnTo>
                    <a:pt x="404494" y="278129"/>
                  </a:lnTo>
                  <a:lnTo>
                    <a:pt x="502743" y="278129"/>
                  </a:lnTo>
                  <a:lnTo>
                    <a:pt x="509269" y="270192"/>
                  </a:lnTo>
                  <a:lnTo>
                    <a:pt x="517842" y="228917"/>
                  </a:lnTo>
                  <a:lnTo>
                    <a:pt x="510857" y="191769"/>
                  </a:lnTo>
                  <a:lnTo>
                    <a:pt x="491172" y="166052"/>
                  </a:lnTo>
                  <a:lnTo>
                    <a:pt x="460057" y="148272"/>
                  </a:lnTo>
                  <a:lnTo>
                    <a:pt x="391794" y="126364"/>
                  </a:lnTo>
                  <a:lnTo>
                    <a:pt x="373697" y="117157"/>
                  </a:lnTo>
                  <a:lnTo>
                    <a:pt x="363854" y="104139"/>
                  </a:lnTo>
                  <a:lnTo>
                    <a:pt x="360679" y="84454"/>
                  </a:lnTo>
                  <a:lnTo>
                    <a:pt x="363854" y="64769"/>
                  </a:lnTo>
                  <a:lnTo>
                    <a:pt x="373062" y="52069"/>
                  </a:lnTo>
                  <a:lnTo>
                    <a:pt x="389889" y="45084"/>
                  </a:lnTo>
                  <a:lnTo>
                    <a:pt x="414654" y="42862"/>
                  </a:lnTo>
                  <a:lnTo>
                    <a:pt x="490894" y="42862"/>
                  </a:lnTo>
                  <a:lnTo>
                    <a:pt x="496569" y="16509"/>
                  </a:lnTo>
                  <a:lnTo>
                    <a:pt x="478472" y="9524"/>
                  </a:lnTo>
                  <a:lnTo>
                    <a:pt x="458152" y="4762"/>
                  </a:lnTo>
                  <a:lnTo>
                    <a:pt x="435927" y="1587"/>
                  </a:lnTo>
                  <a:lnTo>
                    <a:pt x="413384" y="634"/>
                  </a:lnTo>
                  <a:close/>
                </a:path>
                <a:path w="1945004" h="425450">
                  <a:moveTo>
                    <a:pt x="490894" y="42862"/>
                  </a:moveTo>
                  <a:lnTo>
                    <a:pt x="414654" y="42862"/>
                  </a:lnTo>
                  <a:lnTo>
                    <a:pt x="433387" y="44132"/>
                  </a:lnTo>
                  <a:lnTo>
                    <a:pt x="453072" y="47307"/>
                  </a:lnTo>
                  <a:lnTo>
                    <a:pt x="471487" y="52069"/>
                  </a:lnTo>
                  <a:lnTo>
                    <a:pt x="487679" y="57784"/>
                  </a:lnTo>
                  <a:lnTo>
                    <a:pt x="490894" y="42862"/>
                  </a:lnTo>
                  <a:close/>
                </a:path>
                <a:path w="1945004" h="425450">
                  <a:moveTo>
                    <a:pt x="810259" y="288924"/>
                  </a:moveTo>
                  <a:lnTo>
                    <a:pt x="758507" y="288924"/>
                  </a:lnTo>
                  <a:lnTo>
                    <a:pt x="758507" y="425449"/>
                  </a:lnTo>
                  <a:lnTo>
                    <a:pt x="810259" y="425449"/>
                  </a:lnTo>
                  <a:lnTo>
                    <a:pt x="810259" y="288924"/>
                  </a:lnTo>
                  <a:close/>
                </a:path>
                <a:path w="1945004" h="425450">
                  <a:moveTo>
                    <a:pt x="677227" y="0"/>
                  </a:moveTo>
                  <a:lnTo>
                    <a:pt x="631825" y="7937"/>
                  </a:lnTo>
                  <a:lnTo>
                    <a:pt x="599439" y="30479"/>
                  </a:lnTo>
                  <a:lnTo>
                    <a:pt x="578484" y="64769"/>
                  </a:lnTo>
                  <a:lnTo>
                    <a:pt x="566737" y="108584"/>
                  </a:lnTo>
                  <a:lnTo>
                    <a:pt x="563562" y="159384"/>
                  </a:lnTo>
                  <a:lnTo>
                    <a:pt x="567689" y="213359"/>
                  </a:lnTo>
                  <a:lnTo>
                    <a:pt x="580707" y="257809"/>
                  </a:lnTo>
                  <a:lnTo>
                    <a:pt x="603250" y="291464"/>
                  </a:lnTo>
                  <a:lnTo>
                    <a:pt x="636587" y="313054"/>
                  </a:lnTo>
                  <a:lnTo>
                    <a:pt x="681354" y="320357"/>
                  </a:lnTo>
                  <a:lnTo>
                    <a:pt x="705167" y="317499"/>
                  </a:lnTo>
                  <a:lnTo>
                    <a:pt x="727075" y="310514"/>
                  </a:lnTo>
                  <a:lnTo>
                    <a:pt x="745489" y="300354"/>
                  </a:lnTo>
                  <a:lnTo>
                    <a:pt x="758507" y="288924"/>
                  </a:lnTo>
                  <a:lnTo>
                    <a:pt x="810259" y="288924"/>
                  </a:lnTo>
                  <a:lnTo>
                    <a:pt x="810259" y="278764"/>
                  </a:lnTo>
                  <a:lnTo>
                    <a:pt x="688339" y="278764"/>
                  </a:lnTo>
                  <a:lnTo>
                    <a:pt x="651827" y="269874"/>
                  </a:lnTo>
                  <a:lnTo>
                    <a:pt x="629919" y="245427"/>
                  </a:lnTo>
                  <a:lnTo>
                    <a:pt x="618807" y="207644"/>
                  </a:lnTo>
                  <a:lnTo>
                    <a:pt x="615950" y="160019"/>
                  </a:lnTo>
                  <a:lnTo>
                    <a:pt x="618807" y="111442"/>
                  </a:lnTo>
                  <a:lnTo>
                    <a:pt x="629284" y="74294"/>
                  </a:lnTo>
                  <a:lnTo>
                    <a:pt x="650875" y="50482"/>
                  </a:lnTo>
                  <a:lnTo>
                    <a:pt x="686117" y="42227"/>
                  </a:lnTo>
                  <a:lnTo>
                    <a:pt x="758507" y="42227"/>
                  </a:lnTo>
                  <a:lnTo>
                    <a:pt x="758507" y="34289"/>
                  </a:lnTo>
                  <a:lnTo>
                    <a:pt x="746442" y="22859"/>
                  </a:lnTo>
                  <a:lnTo>
                    <a:pt x="726122" y="11112"/>
                  </a:lnTo>
                  <a:lnTo>
                    <a:pt x="702944" y="2857"/>
                  </a:lnTo>
                  <a:lnTo>
                    <a:pt x="677227" y="0"/>
                  </a:lnTo>
                  <a:close/>
                </a:path>
                <a:path w="1945004" h="425450">
                  <a:moveTo>
                    <a:pt x="758507" y="34289"/>
                  </a:moveTo>
                  <a:lnTo>
                    <a:pt x="758507" y="251459"/>
                  </a:lnTo>
                  <a:lnTo>
                    <a:pt x="744219" y="261937"/>
                  </a:lnTo>
                  <a:lnTo>
                    <a:pt x="728344" y="270509"/>
                  </a:lnTo>
                  <a:lnTo>
                    <a:pt x="709929" y="276542"/>
                  </a:lnTo>
                  <a:lnTo>
                    <a:pt x="688339" y="278764"/>
                  </a:lnTo>
                  <a:lnTo>
                    <a:pt x="810259" y="278764"/>
                  </a:lnTo>
                  <a:lnTo>
                    <a:pt x="810259" y="37464"/>
                  </a:lnTo>
                  <a:lnTo>
                    <a:pt x="762000" y="37464"/>
                  </a:lnTo>
                  <a:lnTo>
                    <a:pt x="758507" y="34289"/>
                  </a:lnTo>
                  <a:close/>
                </a:path>
                <a:path w="1945004" h="425450">
                  <a:moveTo>
                    <a:pt x="758507" y="42227"/>
                  </a:moveTo>
                  <a:lnTo>
                    <a:pt x="686117" y="42227"/>
                  </a:lnTo>
                  <a:lnTo>
                    <a:pt x="703897" y="44132"/>
                  </a:lnTo>
                  <a:lnTo>
                    <a:pt x="721994" y="49847"/>
                  </a:lnTo>
                  <a:lnTo>
                    <a:pt x="740409" y="59372"/>
                  </a:lnTo>
                  <a:lnTo>
                    <a:pt x="758507" y="73024"/>
                  </a:lnTo>
                  <a:lnTo>
                    <a:pt x="758507" y="42227"/>
                  </a:lnTo>
                  <a:close/>
                </a:path>
                <a:path w="1945004" h="425450">
                  <a:moveTo>
                    <a:pt x="810259" y="6032"/>
                  </a:moveTo>
                  <a:lnTo>
                    <a:pt x="766127" y="6032"/>
                  </a:lnTo>
                  <a:lnTo>
                    <a:pt x="762000" y="37464"/>
                  </a:lnTo>
                  <a:lnTo>
                    <a:pt x="810259" y="37464"/>
                  </a:lnTo>
                  <a:lnTo>
                    <a:pt x="810259" y="6032"/>
                  </a:lnTo>
                  <a:close/>
                </a:path>
                <a:path w="1945004" h="425450">
                  <a:moveTo>
                    <a:pt x="952817" y="6032"/>
                  </a:moveTo>
                  <a:lnTo>
                    <a:pt x="901064" y="6032"/>
                  </a:lnTo>
                  <a:lnTo>
                    <a:pt x="901064" y="235902"/>
                  </a:lnTo>
                  <a:lnTo>
                    <a:pt x="906462" y="272097"/>
                  </a:lnTo>
                  <a:lnTo>
                    <a:pt x="922019" y="298449"/>
                  </a:lnTo>
                  <a:lnTo>
                    <a:pt x="947419" y="314959"/>
                  </a:lnTo>
                  <a:lnTo>
                    <a:pt x="982344" y="320357"/>
                  </a:lnTo>
                  <a:lnTo>
                    <a:pt x="1011872" y="317499"/>
                  </a:lnTo>
                  <a:lnTo>
                    <a:pt x="1039812" y="310197"/>
                  </a:lnTo>
                  <a:lnTo>
                    <a:pt x="1064577" y="299402"/>
                  </a:lnTo>
                  <a:lnTo>
                    <a:pt x="1085214" y="287019"/>
                  </a:lnTo>
                  <a:lnTo>
                    <a:pt x="1131569" y="287019"/>
                  </a:lnTo>
                  <a:lnTo>
                    <a:pt x="1131569" y="272732"/>
                  </a:lnTo>
                  <a:lnTo>
                    <a:pt x="995044" y="272732"/>
                  </a:lnTo>
                  <a:lnTo>
                    <a:pt x="975677" y="269874"/>
                  </a:lnTo>
                  <a:lnTo>
                    <a:pt x="962659" y="261937"/>
                  </a:lnTo>
                  <a:lnTo>
                    <a:pt x="955039" y="248919"/>
                  </a:lnTo>
                  <a:lnTo>
                    <a:pt x="952817" y="230504"/>
                  </a:lnTo>
                  <a:lnTo>
                    <a:pt x="952817" y="6032"/>
                  </a:lnTo>
                  <a:close/>
                </a:path>
                <a:path w="1945004" h="425450">
                  <a:moveTo>
                    <a:pt x="1131569" y="287019"/>
                  </a:moveTo>
                  <a:lnTo>
                    <a:pt x="1085214" y="287019"/>
                  </a:lnTo>
                  <a:lnTo>
                    <a:pt x="1089342" y="314324"/>
                  </a:lnTo>
                  <a:lnTo>
                    <a:pt x="1131569" y="314324"/>
                  </a:lnTo>
                  <a:lnTo>
                    <a:pt x="1131569" y="287019"/>
                  </a:lnTo>
                  <a:close/>
                </a:path>
                <a:path w="1945004" h="425450">
                  <a:moveTo>
                    <a:pt x="1131569" y="6667"/>
                  </a:moveTo>
                  <a:lnTo>
                    <a:pt x="1079817" y="6667"/>
                  </a:lnTo>
                  <a:lnTo>
                    <a:pt x="1079817" y="252094"/>
                  </a:lnTo>
                  <a:lnTo>
                    <a:pt x="1061719" y="259714"/>
                  </a:lnTo>
                  <a:lnTo>
                    <a:pt x="1040764" y="266382"/>
                  </a:lnTo>
                  <a:lnTo>
                    <a:pt x="1018222" y="270827"/>
                  </a:lnTo>
                  <a:lnTo>
                    <a:pt x="995044" y="272732"/>
                  </a:lnTo>
                  <a:lnTo>
                    <a:pt x="1131569" y="272732"/>
                  </a:lnTo>
                  <a:lnTo>
                    <a:pt x="1131569" y="6667"/>
                  </a:lnTo>
                  <a:close/>
                </a:path>
                <a:path w="1945004" h="425450">
                  <a:moveTo>
                    <a:pt x="1327467" y="0"/>
                  </a:moveTo>
                  <a:lnTo>
                    <a:pt x="1278254" y="7937"/>
                  </a:lnTo>
                  <a:lnTo>
                    <a:pt x="1243329" y="30162"/>
                  </a:lnTo>
                  <a:lnTo>
                    <a:pt x="1220152" y="64134"/>
                  </a:lnTo>
                  <a:lnTo>
                    <a:pt x="1207769" y="107632"/>
                  </a:lnTo>
                  <a:lnTo>
                    <a:pt x="1203959" y="158114"/>
                  </a:lnTo>
                  <a:lnTo>
                    <a:pt x="1207134" y="208279"/>
                  </a:lnTo>
                  <a:lnTo>
                    <a:pt x="1218882" y="252729"/>
                  </a:lnTo>
                  <a:lnTo>
                    <a:pt x="1242377" y="288289"/>
                  </a:lnTo>
                  <a:lnTo>
                    <a:pt x="1281112" y="311784"/>
                  </a:lnTo>
                  <a:lnTo>
                    <a:pt x="1337627" y="320357"/>
                  </a:lnTo>
                  <a:lnTo>
                    <a:pt x="1363979" y="318769"/>
                  </a:lnTo>
                  <a:lnTo>
                    <a:pt x="1390650" y="314959"/>
                  </a:lnTo>
                  <a:lnTo>
                    <a:pt x="1415732" y="309244"/>
                  </a:lnTo>
                  <a:lnTo>
                    <a:pt x="1437322" y="301942"/>
                  </a:lnTo>
                  <a:lnTo>
                    <a:pt x="1432559" y="279399"/>
                  </a:lnTo>
                  <a:lnTo>
                    <a:pt x="1338262" y="279399"/>
                  </a:lnTo>
                  <a:lnTo>
                    <a:pt x="1299527" y="273684"/>
                  </a:lnTo>
                  <a:lnTo>
                    <a:pt x="1275079" y="255904"/>
                  </a:lnTo>
                  <a:lnTo>
                    <a:pt x="1261744" y="226059"/>
                  </a:lnTo>
                  <a:lnTo>
                    <a:pt x="1256347" y="183197"/>
                  </a:lnTo>
                  <a:lnTo>
                    <a:pt x="1445894" y="183197"/>
                  </a:lnTo>
                  <a:lnTo>
                    <a:pt x="1445894" y="142557"/>
                  </a:lnTo>
                  <a:lnTo>
                    <a:pt x="1256347" y="142557"/>
                  </a:lnTo>
                  <a:lnTo>
                    <a:pt x="1259522" y="100012"/>
                  </a:lnTo>
                  <a:lnTo>
                    <a:pt x="1270317" y="67627"/>
                  </a:lnTo>
                  <a:lnTo>
                    <a:pt x="1291907" y="46672"/>
                  </a:lnTo>
                  <a:lnTo>
                    <a:pt x="1327467" y="39687"/>
                  </a:lnTo>
                  <a:lnTo>
                    <a:pt x="1396364" y="39687"/>
                  </a:lnTo>
                  <a:lnTo>
                    <a:pt x="1396364" y="21907"/>
                  </a:lnTo>
                  <a:lnTo>
                    <a:pt x="1381442" y="10477"/>
                  </a:lnTo>
                  <a:lnTo>
                    <a:pt x="1327467" y="0"/>
                  </a:lnTo>
                  <a:close/>
                </a:path>
                <a:path w="1945004" h="425450">
                  <a:moveTo>
                    <a:pt x="1429067" y="262572"/>
                  </a:moveTo>
                  <a:lnTo>
                    <a:pt x="1409382" y="268922"/>
                  </a:lnTo>
                  <a:lnTo>
                    <a:pt x="1386839" y="274319"/>
                  </a:lnTo>
                  <a:lnTo>
                    <a:pt x="1363027" y="278129"/>
                  </a:lnTo>
                  <a:lnTo>
                    <a:pt x="1338262" y="279399"/>
                  </a:lnTo>
                  <a:lnTo>
                    <a:pt x="1432559" y="279399"/>
                  </a:lnTo>
                  <a:lnTo>
                    <a:pt x="1429067" y="262572"/>
                  </a:lnTo>
                  <a:close/>
                </a:path>
                <a:path w="1945004" h="425450">
                  <a:moveTo>
                    <a:pt x="1396364" y="21907"/>
                  </a:moveTo>
                  <a:lnTo>
                    <a:pt x="1396364" y="142557"/>
                  </a:lnTo>
                  <a:lnTo>
                    <a:pt x="1445894" y="142557"/>
                  </a:lnTo>
                  <a:lnTo>
                    <a:pt x="1445894" y="133032"/>
                  </a:lnTo>
                  <a:lnTo>
                    <a:pt x="1439227" y="80962"/>
                  </a:lnTo>
                  <a:lnTo>
                    <a:pt x="1418589" y="39687"/>
                  </a:lnTo>
                  <a:lnTo>
                    <a:pt x="1418272" y="38734"/>
                  </a:lnTo>
                  <a:lnTo>
                    <a:pt x="1396364" y="21907"/>
                  </a:lnTo>
                  <a:close/>
                </a:path>
                <a:path w="1945004" h="425450">
                  <a:moveTo>
                    <a:pt x="1396364" y="39687"/>
                  </a:moveTo>
                  <a:lnTo>
                    <a:pt x="1327467" y="39687"/>
                  </a:lnTo>
                  <a:lnTo>
                    <a:pt x="1359852" y="45719"/>
                  </a:lnTo>
                  <a:lnTo>
                    <a:pt x="1381125" y="64134"/>
                  </a:lnTo>
                  <a:lnTo>
                    <a:pt x="1392554" y="93027"/>
                  </a:lnTo>
                  <a:lnTo>
                    <a:pt x="1396364" y="131444"/>
                  </a:lnTo>
                  <a:lnTo>
                    <a:pt x="1396364" y="39687"/>
                  </a:lnTo>
                  <a:close/>
                </a:path>
                <a:path w="1945004" h="425450">
                  <a:moveTo>
                    <a:pt x="1562734" y="6032"/>
                  </a:moveTo>
                  <a:lnTo>
                    <a:pt x="1519554" y="6032"/>
                  </a:lnTo>
                  <a:lnTo>
                    <a:pt x="1519554" y="313689"/>
                  </a:lnTo>
                  <a:lnTo>
                    <a:pt x="1571625" y="313689"/>
                  </a:lnTo>
                  <a:lnTo>
                    <a:pt x="1571625" y="81914"/>
                  </a:lnTo>
                  <a:lnTo>
                    <a:pt x="1592579" y="72072"/>
                  </a:lnTo>
                  <a:lnTo>
                    <a:pt x="1616392" y="63182"/>
                  </a:lnTo>
                  <a:lnTo>
                    <a:pt x="1641792" y="55879"/>
                  </a:lnTo>
                  <a:lnTo>
                    <a:pt x="1667827" y="49847"/>
                  </a:lnTo>
                  <a:lnTo>
                    <a:pt x="1666818" y="42227"/>
                  </a:lnTo>
                  <a:lnTo>
                    <a:pt x="1568132" y="42227"/>
                  </a:lnTo>
                  <a:lnTo>
                    <a:pt x="1562734" y="6032"/>
                  </a:lnTo>
                  <a:close/>
                </a:path>
                <a:path w="1945004" h="425450">
                  <a:moveTo>
                    <a:pt x="1661477" y="1904"/>
                  </a:moveTo>
                  <a:lnTo>
                    <a:pt x="1632267" y="7302"/>
                  </a:lnTo>
                  <a:lnTo>
                    <a:pt x="1606550" y="16509"/>
                  </a:lnTo>
                  <a:lnTo>
                    <a:pt x="1584642" y="28574"/>
                  </a:lnTo>
                  <a:lnTo>
                    <a:pt x="1568132" y="42227"/>
                  </a:lnTo>
                  <a:lnTo>
                    <a:pt x="1666818" y="42227"/>
                  </a:lnTo>
                  <a:lnTo>
                    <a:pt x="1661477" y="1904"/>
                  </a:lnTo>
                  <a:close/>
                </a:path>
                <a:path w="1945004" h="425450">
                  <a:moveTo>
                    <a:pt x="1744662" y="6032"/>
                  </a:moveTo>
                  <a:lnTo>
                    <a:pt x="1692909" y="6032"/>
                  </a:lnTo>
                  <a:lnTo>
                    <a:pt x="1795144" y="318452"/>
                  </a:lnTo>
                  <a:lnTo>
                    <a:pt x="1765300" y="425449"/>
                  </a:lnTo>
                  <a:lnTo>
                    <a:pt x="1814512" y="425449"/>
                  </a:lnTo>
                  <a:lnTo>
                    <a:pt x="1847214" y="313689"/>
                  </a:lnTo>
                  <a:lnTo>
                    <a:pt x="1864717" y="258444"/>
                  </a:lnTo>
                  <a:lnTo>
                    <a:pt x="1821179" y="258444"/>
                  </a:lnTo>
                  <a:lnTo>
                    <a:pt x="1744662" y="6032"/>
                  </a:lnTo>
                  <a:close/>
                </a:path>
                <a:path w="1945004" h="425450">
                  <a:moveTo>
                    <a:pt x="1944687" y="6032"/>
                  </a:moveTo>
                  <a:lnTo>
                    <a:pt x="1892934" y="6032"/>
                  </a:lnTo>
                  <a:lnTo>
                    <a:pt x="1821179" y="258444"/>
                  </a:lnTo>
                  <a:lnTo>
                    <a:pt x="1864717" y="258444"/>
                  </a:lnTo>
                  <a:lnTo>
                    <a:pt x="1944687" y="6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53842" y="4295140"/>
              <a:ext cx="307975" cy="154305"/>
            </a:xfrm>
            <a:custGeom>
              <a:avLst/>
              <a:gdLst/>
              <a:ahLst/>
              <a:cxnLst/>
              <a:rect l="l" t="t" r="r" b="b"/>
              <a:pathLst>
                <a:path w="307975" h="154304">
                  <a:moveTo>
                    <a:pt x="153352" y="0"/>
                  </a:moveTo>
                  <a:lnTo>
                    <a:pt x="0" y="0"/>
                  </a:lnTo>
                  <a:lnTo>
                    <a:pt x="153352" y="153987"/>
                  </a:lnTo>
                  <a:lnTo>
                    <a:pt x="307657" y="153987"/>
                  </a:lnTo>
                  <a:lnTo>
                    <a:pt x="153352" y="0"/>
                  </a:lnTo>
                  <a:close/>
                </a:path>
              </a:pathLst>
            </a:custGeom>
            <a:solidFill>
              <a:srgbClr val="9A9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3842" y="4449127"/>
              <a:ext cx="307975" cy="154305"/>
            </a:xfrm>
            <a:custGeom>
              <a:avLst/>
              <a:gdLst/>
              <a:ahLst/>
              <a:cxnLst/>
              <a:rect l="l" t="t" r="r" b="b"/>
              <a:pathLst>
                <a:path w="307975" h="154304">
                  <a:moveTo>
                    <a:pt x="307657" y="0"/>
                  </a:moveTo>
                  <a:lnTo>
                    <a:pt x="153352" y="0"/>
                  </a:lnTo>
                  <a:lnTo>
                    <a:pt x="0" y="153987"/>
                  </a:lnTo>
                  <a:lnTo>
                    <a:pt x="153352" y="153987"/>
                  </a:lnTo>
                  <a:lnTo>
                    <a:pt x="3076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53842" y="4603115"/>
              <a:ext cx="153670" cy="307975"/>
            </a:xfrm>
            <a:custGeom>
              <a:avLst/>
              <a:gdLst/>
              <a:ahLst/>
              <a:cxnLst/>
              <a:rect l="l" t="t" r="r" b="b"/>
              <a:pathLst>
                <a:path w="153670" h="307975">
                  <a:moveTo>
                    <a:pt x="153352" y="0"/>
                  </a:moveTo>
                  <a:lnTo>
                    <a:pt x="0" y="153987"/>
                  </a:lnTo>
                  <a:lnTo>
                    <a:pt x="0" y="307975"/>
                  </a:lnTo>
                  <a:lnTo>
                    <a:pt x="153352" y="153987"/>
                  </a:lnTo>
                  <a:lnTo>
                    <a:pt x="153352" y="0"/>
                  </a:lnTo>
                  <a:close/>
                </a:path>
              </a:pathLst>
            </a:custGeom>
            <a:solidFill>
              <a:srgbClr val="9A9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07512" y="4603115"/>
              <a:ext cx="154305" cy="307975"/>
            </a:xfrm>
            <a:custGeom>
              <a:avLst/>
              <a:gdLst/>
              <a:ahLst/>
              <a:cxnLst/>
              <a:rect l="l" t="t" r="r" b="b"/>
              <a:pathLst>
                <a:path w="154304" h="307975">
                  <a:moveTo>
                    <a:pt x="0" y="0"/>
                  </a:moveTo>
                  <a:lnTo>
                    <a:pt x="0" y="153987"/>
                  </a:lnTo>
                  <a:lnTo>
                    <a:pt x="154304" y="307975"/>
                  </a:lnTo>
                  <a:lnTo>
                    <a:pt x="154304" y="15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15804" y="4295140"/>
              <a:ext cx="154305" cy="307975"/>
            </a:xfrm>
            <a:custGeom>
              <a:avLst/>
              <a:gdLst/>
              <a:ahLst/>
              <a:cxnLst/>
              <a:rect l="l" t="t" r="r" b="b"/>
              <a:pathLst>
                <a:path w="154304" h="307975">
                  <a:moveTo>
                    <a:pt x="154304" y="0"/>
                  </a:moveTo>
                  <a:lnTo>
                    <a:pt x="0" y="153987"/>
                  </a:lnTo>
                  <a:lnTo>
                    <a:pt x="0" y="307975"/>
                  </a:lnTo>
                  <a:lnTo>
                    <a:pt x="154304" y="153987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9A9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1500" y="4295140"/>
              <a:ext cx="154305" cy="307975"/>
            </a:xfrm>
            <a:custGeom>
              <a:avLst/>
              <a:gdLst/>
              <a:ahLst/>
              <a:cxnLst/>
              <a:rect l="l" t="t" r="r" b="b"/>
              <a:pathLst>
                <a:path w="154304" h="307975">
                  <a:moveTo>
                    <a:pt x="0" y="0"/>
                  </a:moveTo>
                  <a:lnTo>
                    <a:pt x="0" y="153987"/>
                  </a:lnTo>
                  <a:lnTo>
                    <a:pt x="153987" y="307975"/>
                  </a:lnTo>
                  <a:lnTo>
                    <a:pt x="153987" y="153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61500" y="4757102"/>
              <a:ext cx="308610" cy="154305"/>
            </a:xfrm>
            <a:custGeom>
              <a:avLst/>
              <a:gdLst/>
              <a:ahLst/>
              <a:cxnLst/>
              <a:rect l="l" t="t" r="r" b="b"/>
              <a:pathLst>
                <a:path w="308609" h="154304">
                  <a:moveTo>
                    <a:pt x="153987" y="0"/>
                  </a:moveTo>
                  <a:lnTo>
                    <a:pt x="0" y="0"/>
                  </a:lnTo>
                  <a:lnTo>
                    <a:pt x="153987" y="153987"/>
                  </a:lnTo>
                  <a:lnTo>
                    <a:pt x="308292" y="153987"/>
                  </a:lnTo>
                  <a:lnTo>
                    <a:pt x="153987" y="0"/>
                  </a:lnTo>
                  <a:close/>
                </a:path>
              </a:pathLst>
            </a:custGeom>
            <a:solidFill>
              <a:srgbClr val="9A9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61500" y="4603115"/>
              <a:ext cx="308610" cy="154305"/>
            </a:xfrm>
            <a:custGeom>
              <a:avLst/>
              <a:gdLst/>
              <a:ahLst/>
              <a:cxnLst/>
              <a:rect l="l" t="t" r="r" b="b"/>
              <a:pathLst>
                <a:path w="308609" h="154304">
                  <a:moveTo>
                    <a:pt x="308292" y="0"/>
                  </a:moveTo>
                  <a:lnTo>
                    <a:pt x="153987" y="0"/>
                  </a:lnTo>
                  <a:lnTo>
                    <a:pt x="0" y="153987"/>
                  </a:lnTo>
                  <a:lnTo>
                    <a:pt x="153987" y="153987"/>
                  </a:lnTo>
                  <a:lnTo>
                    <a:pt x="3082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25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96481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Στόλος</a:t>
            </a:r>
            <a:r>
              <a:rPr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80" dirty="0">
                <a:solidFill>
                  <a:srgbClr val="000000"/>
                </a:solidFill>
                <a:latin typeface="Times New Roman"/>
                <a:cs typeface="Times New Roman"/>
              </a:rPr>
              <a:t>και</a:t>
            </a:r>
            <a:r>
              <a:rPr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Osquery</a:t>
            </a:r>
            <a:r>
              <a:rPr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05" dirty="0">
                <a:solidFill>
                  <a:srgbClr val="000000"/>
                </a:solidFill>
                <a:latin typeface="Times New Roman"/>
                <a:cs typeface="Times New Roman"/>
              </a:rPr>
              <a:t>(εργαλείο</a:t>
            </a: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ανάλυσης</a:t>
            </a: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δεδομένων</a:t>
            </a:r>
            <a:r>
              <a:rPr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ασφαλείας</a:t>
            </a: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85" dirty="0">
                <a:solidFill>
                  <a:srgbClr val="000000"/>
                </a:solidFill>
                <a:latin typeface="Times New Roman"/>
                <a:cs typeface="Times New Roman"/>
              </a:rPr>
              <a:t>για</a:t>
            </a: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συστήματα)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50569" y="1674177"/>
            <a:ext cx="11313160" cy="25336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9720" marR="5080" indent="-287020">
              <a:lnSpc>
                <a:spcPct val="101699"/>
              </a:lnSpc>
              <a:spcBef>
                <a:spcPts val="75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120" dirty="0">
                <a:latin typeface="Calibri"/>
                <a:cs typeface="Calibri"/>
              </a:rPr>
              <a:t>Το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Fleet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είναι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ένα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εργαλείο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διαχείρισης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συσκευών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b="1" spc="110" dirty="0">
                <a:latin typeface="Calibri"/>
                <a:cs typeface="Calibri"/>
              </a:rPr>
              <a:t>ανοιχτού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κώδικα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που</a:t>
            </a:r>
            <a:r>
              <a:rPr sz="1200" spc="60" dirty="0">
                <a:latin typeface="Calibri"/>
                <a:cs typeface="Calibri"/>
              </a:rPr>
              <a:t> </a:t>
            </a:r>
            <a:br>
              <a:rPr lang="el-GR" sz="1200" spc="60" dirty="0">
                <a:latin typeface="Calibri"/>
                <a:cs typeface="Calibri"/>
              </a:rPr>
            </a:br>
            <a:r>
              <a:rPr sz="1200" spc="105" dirty="0" err="1">
                <a:latin typeface="Calibri"/>
                <a:cs typeface="Calibri"/>
              </a:rPr>
              <a:t>χρησιμο</a:t>
            </a:r>
            <a:r>
              <a:rPr sz="1200" spc="105" dirty="0">
                <a:latin typeface="Calibri"/>
                <a:cs typeface="Calibri"/>
              </a:rPr>
              <a:t>ποιεί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b="1" spc="105" dirty="0">
                <a:latin typeface="Calibri"/>
                <a:cs typeface="Calibri"/>
              </a:rPr>
              <a:t>το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110" dirty="0">
                <a:latin typeface="Calibri"/>
                <a:cs typeface="Calibri"/>
              </a:rPr>
              <a:t>Osquery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(εργαλείο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110" dirty="0">
                <a:latin typeface="Calibri"/>
                <a:cs typeface="Calibri"/>
              </a:rPr>
              <a:t>ανάλυσης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114" dirty="0">
                <a:latin typeface="Calibri"/>
                <a:cs typeface="Calibri"/>
              </a:rPr>
              <a:t>δεδομένων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110" dirty="0">
                <a:latin typeface="Calibri"/>
                <a:cs typeface="Calibri"/>
              </a:rPr>
              <a:t>ασφαλείας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για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100" dirty="0">
                <a:latin typeface="Calibri"/>
                <a:cs typeface="Calibri"/>
              </a:rPr>
              <a:t>συστήματα).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000" dirty="0">
              <a:latin typeface="Calibri"/>
              <a:cs typeface="Calibri"/>
            </a:endParaRPr>
          </a:p>
          <a:p>
            <a:pPr marL="299720" marR="3661410" indent="-287020">
              <a:lnSpc>
                <a:spcPct val="100000"/>
              </a:lnSpc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90" dirty="0">
                <a:latin typeface="Calibri"/>
                <a:cs typeface="Calibri"/>
              </a:rPr>
              <a:t>Το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Osquery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(εργαλεί</a:t>
            </a:r>
            <a:r>
              <a:rPr sz="1200" spc="80" dirty="0">
                <a:latin typeface="Calibri"/>
                <a:cs typeface="Calibri"/>
              </a:rPr>
              <a:t>ο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ανάλυσης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δεδομένων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ασφαλείας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συστήματα)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είναι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ένας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πράκτορας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την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παρακολούθηση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του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λειτουργικού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συστήματος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ένα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πλαίσιο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λογισμικού.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000" dirty="0">
              <a:latin typeface="Calibri"/>
              <a:cs typeface="Calibri"/>
            </a:endParaRPr>
          </a:p>
          <a:p>
            <a:pPr marL="299720" marR="3878579" indent="-287020">
              <a:lnSpc>
                <a:spcPct val="100000"/>
              </a:lnSpc>
              <a:spcBef>
                <a:spcPts val="5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90" dirty="0">
                <a:latin typeface="Calibri"/>
                <a:cs typeface="Calibri"/>
              </a:rPr>
              <a:t>Το </a:t>
            </a:r>
            <a:r>
              <a:rPr sz="1200" b="1" spc="85" dirty="0">
                <a:latin typeface="Calibri"/>
                <a:cs typeface="Calibri"/>
              </a:rPr>
              <a:t>Osquery </a:t>
            </a:r>
            <a:r>
              <a:rPr sz="1200" b="1" spc="80" dirty="0">
                <a:latin typeface="Calibri"/>
                <a:cs typeface="Calibri"/>
              </a:rPr>
              <a:t>(εργαλείο </a:t>
            </a:r>
            <a:r>
              <a:rPr sz="1200" b="1" spc="90" dirty="0">
                <a:latin typeface="Calibri"/>
                <a:cs typeface="Calibri"/>
              </a:rPr>
              <a:t>ανάλυσης δεδομένων ασφαλείας </a:t>
            </a:r>
            <a:r>
              <a:rPr sz="1200" b="1" spc="80" dirty="0">
                <a:latin typeface="Calibri"/>
                <a:cs typeface="Calibri"/>
              </a:rPr>
              <a:t>για </a:t>
            </a:r>
            <a:r>
              <a:rPr sz="1200" b="1" spc="85" dirty="0">
                <a:latin typeface="Calibri"/>
                <a:cs typeface="Calibri"/>
              </a:rPr>
              <a:t>συστήματα) </a:t>
            </a:r>
            <a:r>
              <a:rPr sz="1200" spc="80" dirty="0">
                <a:latin typeface="Calibri"/>
                <a:cs typeface="Calibri"/>
              </a:rPr>
              <a:t>μπορεί </a:t>
            </a:r>
            <a:r>
              <a:rPr sz="1200" spc="90" dirty="0">
                <a:latin typeface="Calibri"/>
                <a:cs typeface="Calibri"/>
              </a:rPr>
              <a:t>να </a:t>
            </a:r>
            <a:r>
              <a:rPr sz="1200" spc="80" dirty="0">
                <a:latin typeface="Calibri"/>
                <a:cs typeface="Calibri"/>
              </a:rPr>
              <a:t>αναζητήσει 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διεργασίες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που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εκτελούνται,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φορτώσει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μονάδες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πυρήνα</a:t>
            </a:r>
            <a:r>
              <a:rPr sz="1200" b="1" spc="85" dirty="0">
                <a:latin typeface="Calibri"/>
                <a:cs typeface="Calibri"/>
              </a:rPr>
              <a:t>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ανοίγει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συνδέσεις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δικτύου</a:t>
            </a:r>
            <a:r>
              <a:rPr sz="1200" b="1" spc="75" dirty="0">
                <a:latin typeface="Calibri"/>
                <a:cs typeface="Calibri"/>
              </a:rPr>
              <a:t>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πρόσθετα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προγράμματος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περιήγησης</a:t>
            </a:r>
            <a:r>
              <a:rPr sz="1200" spc="80" dirty="0">
                <a:latin typeface="Calibri"/>
                <a:cs typeface="Calibri"/>
              </a:rPr>
              <a:t>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συμβάντα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υλικού</a:t>
            </a:r>
            <a:r>
              <a:rPr sz="1200" spc="75" dirty="0">
                <a:latin typeface="Calibri"/>
                <a:cs typeface="Calibri"/>
              </a:rPr>
              <a:t>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κατακερματισμούς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αρχείων</a:t>
            </a:r>
            <a:r>
              <a:rPr sz="1200" b="1" spc="4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κ.λπ.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000" dirty="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80" dirty="0">
                <a:latin typeface="Calibri"/>
                <a:cs typeface="Calibri"/>
              </a:rPr>
              <a:t>Εκτέλεση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ερωτημάτων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ζωντανή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σύνδεση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όλους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ή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σε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υποσύνολο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κεντρικών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υπολογιστών.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4987" y="0"/>
            <a:ext cx="3958590" cy="6878955"/>
            <a:chOff x="6884987" y="0"/>
            <a:chExt cx="3958590" cy="6878955"/>
          </a:xfrm>
        </p:grpSpPr>
        <p:sp>
          <p:nvSpPr>
            <p:cNvPr id="3" name="object 3"/>
            <p:cNvSpPr/>
            <p:nvPr/>
          </p:nvSpPr>
          <p:spPr>
            <a:xfrm>
              <a:off x="6896100" y="1270"/>
              <a:ext cx="1818639" cy="6856730"/>
            </a:xfrm>
            <a:custGeom>
              <a:avLst/>
              <a:gdLst/>
              <a:ahLst/>
              <a:cxnLst/>
              <a:rect l="l" t="t" r="r" b="b"/>
              <a:pathLst>
                <a:path w="1818640" h="6856730">
                  <a:moveTo>
                    <a:pt x="0" y="6856730"/>
                  </a:moveTo>
                  <a:lnTo>
                    <a:pt x="1818322" y="0"/>
                  </a:lnTo>
                </a:path>
              </a:pathLst>
            </a:custGeom>
            <a:ln w="22225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1065" y="42545"/>
              <a:ext cx="2800985" cy="6792595"/>
            </a:xfrm>
            <a:custGeom>
              <a:avLst/>
              <a:gdLst/>
              <a:ahLst/>
              <a:cxnLst/>
              <a:rect l="l" t="t" r="r" b="b"/>
              <a:pathLst>
                <a:path w="2800984" h="6792595">
                  <a:moveTo>
                    <a:pt x="1734184" y="1504950"/>
                  </a:moveTo>
                  <a:lnTo>
                    <a:pt x="1686559" y="1509712"/>
                  </a:lnTo>
                  <a:lnTo>
                    <a:pt x="1642427" y="1526222"/>
                  </a:lnTo>
                  <a:lnTo>
                    <a:pt x="1604009" y="1553527"/>
                  </a:lnTo>
                  <a:lnTo>
                    <a:pt x="1573529" y="1590039"/>
                  </a:lnTo>
                  <a:lnTo>
                    <a:pt x="1553209" y="1634807"/>
                  </a:lnTo>
                  <a:lnTo>
                    <a:pt x="1108075" y="3075622"/>
                  </a:lnTo>
                  <a:lnTo>
                    <a:pt x="5714" y="6775450"/>
                  </a:lnTo>
                  <a:lnTo>
                    <a:pt x="1269" y="6787832"/>
                  </a:lnTo>
                  <a:lnTo>
                    <a:pt x="0" y="6791642"/>
                  </a:lnTo>
                  <a:lnTo>
                    <a:pt x="26669" y="6792595"/>
                  </a:lnTo>
                  <a:lnTo>
                    <a:pt x="1133157" y="3084194"/>
                  </a:lnTo>
                  <a:lnTo>
                    <a:pt x="1578292" y="1643379"/>
                  </a:lnTo>
                  <a:lnTo>
                    <a:pt x="1600834" y="1598294"/>
                  </a:lnTo>
                  <a:lnTo>
                    <a:pt x="1635442" y="1563052"/>
                  </a:lnTo>
                  <a:lnTo>
                    <a:pt x="1678622" y="1540192"/>
                  </a:lnTo>
                  <a:lnTo>
                    <a:pt x="1726882" y="1531302"/>
                  </a:lnTo>
                  <a:lnTo>
                    <a:pt x="1823402" y="1531302"/>
                  </a:lnTo>
                  <a:lnTo>
                    <a:pt x="1817052" y="1527175"/>
                  </a:lnTo>
                  <a:lnTo>
                    <a:pt x="1782762" y="1513204"/>
                  </a:lnTo>
                  <a:lnTo>
                    <a:pt x="1734184" y="1504950"/>
                  </a:lnTo>
                  <a:close/>
                </a:path>
                <a:path w="2800984" h="6792595">
                  <a:moveTo>
                    <a:pt x="1823402" y="1531302"/>
                  </a:moveTo>
                  <a:lnTo>
                    <a:pt x="1726882" y="1531302"/>
                  </a:lnTo>
                  <a:lnTo>
                    <a:pt x="1776729" y="1538287"/>
                  </a:lnTo>
                  <a:lnTo>
                    <a:pt x="1805622" y="1550669"/>
                  </a:lnTo>
                  <a:lnTo>
                    <a:pt x="1852929" y="1589404"/>
                  </a:lnTo>
                  <a:lnTo>
                    <a:pt x="1881822" y="1644332"/>
                  </a:lnTo>
                  <a:lnTo>
                    <a:pt x="1887854" y="1674494"/>
                  </a:lnTo>
                  <a:lnTo>
                    <a:pt x="1887219" y="1705609"/>
                  </a:lnTo>
                  <a:lnTo>
                    <a:pt x="1880869" y="1736725"/>
                  </a:lnTo>
                  <a:lnTo>
                    <a:pt x="1587817" y="2684779"/>
                  </a:lnTo>
                  <a:lnTo>
                    <a:pt x="1579562" y="2733675"/>
                  </a:lnTo>
                  <a:lnTo>
                    <a:pt x="1584325" y="2781300"/>
                  </a:lnTo>
                  <a:lnTo>
                    <a:pt x="1601152" y="2825432"/>
                  </a:lnTo>
                  <a:lnTo>
                    <a:pt x="1628139" y="2863850"/>
                  </a:lnTo>
                  <a:lnTo>
                    <a:pt x="1664969" y="2894329"/>
                  </a:lnTo>
                  <a:lnTo>
                    <a:pt x="1709737" y="2914650"/>
                  </a:lnTo>
                  <a:lnTo>
                    <a:pt x="1761489" y="2922587"/>
                  </a:lnTo>
                  <a:lnTo>
                    <a:pt x="1811972" y="2915919"/>
                  </a:lnTo>
                  <a:lnTo>
                    <a:pt x="1854834" y="2897822"/>
                  </a:lnTo>
                  <a:lnTo>
                    <a:pt x="1761172" y="2897822"/>
                  </a:lnTo>
                  <a:lnTo>
                    <a:pt x="1717039" y="2890519"/>
                  </a:lnTo>
                  <a:lnTo>
                    <a:pt x="1671637" y="2867977"/>
                  </a:lnTo>
                  <a:lnTo>
                    <a:pt x="1636394" y="2833369"/>
                  </a:lnTo>
                  <a:lnTo>
                    <a:pt x="1613534" y="2790507"/>
                  </a:lnTo>
                  <a:lnTo>
                    <a:pt x="1604962" y="2742247"/>
                  </a:lnTo>
                  <a:lnTo>
                    <a:pt x="1611629" y="2692082"/>
                  </a:lnTo>
                  <a:lnTo>
                    <a:pt x="1904682" y="1744027"/>
                  </a:lnTo>
                  <a:lnTo>
                    <a:pt x="1911984" y="1708467"/>
                  </a:lnTo>
                  <a:lnTo>
                    <a:pt x="1912302" y="1674494"/>
                  </a:lnTo>
                  <a:lnTo>
                    <a:pt x="1912302" y="1672907"/>
                  </a:lnTo>
                  <a:lnTo>
                    <a:pt x="1905317" y="1637347"/>
                  </a:lnTo>
                  <a:lnTo>
                    <a:pt x="1891664" y="1603375"/>
                  </a:lnTo>
                  <a:lnTo>
                    <a:pt x="1871979" y="1572894"/>
                  </a:lnTo>
                  <a:lnTo>
                    <a:pt x="1846897" y="1547177"/>
                  </a:lnTo>
                  <a:lnTo>
                    <a:pt x="1823402" y="1531302"/>
                  </a:lnTo>
                  <a:close/>
                </a:path>
                <a:path w="2800984" h="6792595">
                  <a:moveTo>
                    <a:pt x="2774314" y="0"/>
                  </a:moveTo>
                  <a:lnTo>
                    <a:pt x="2291079" y="1548764"/>
                  </a:lnTo>
                  <a:lnTo>
                    <a:pt x="1904364" y="2811779"/>
                  </a:lnTo>
                  <a:lnTo>
                    <a:pt x="1878329" y="2848609"/>
                  </a:lnTo>
                  <a:lnTo>
                    <a:pt x="1844039" y="2875915"/>
                  </a:lnTo>
                  <a:lnTo>
                    <a:pt x="1804352" y="2892425"/>
                  </a:lnTo>
                  <a:lnTo>
                    <a:pt x="1761172" y="2897822"/>
                  </a:lnTo>
                  <a:lnTo>
                    <a:pt x="1854834" y="2897822"/>
                  </a:lnTo>
                  <a:lnTo>
                    <a:pt x="1858327" y="2896234"/>
                  </a:lnTo>
                  <a:lnTo>
                    <a:pt x="1898014" y="2864484"/>
                  </a:lnTo>
                  <a:lnTo>
                    <a:pt x="1928177" y="2821622"/>
                  </a:lnTo>
                  <a:lnTo>
                    <a:pt x="1928177" y="2820352"/>
                  </a:lnTo>
                  <a:lnTo>
                    <a:pt x="2315209" y="1555750"/>
                  </a:lnTo>
                  <a:lnTo>
                    <a:pt x="2800984" y="2222"/>
                  </a:lnTo>
                  <a:lnTo>
                    <a:pt x="2794634" y="1270"/>
                  </a:lnTo>
                  <a:lnTo>
                    <a:pt x="2787967" y="634"/>
                  </a:lnTo>
                  <a:lnTo>
                    <a:pt x="2774314" y="0"/>
                  </a:lnTo>
                  <a:close/>
                </a:path>
              </a:pathLst>
            </a:custGeom>
            <a:solidFill>
              <a:srgbClr val="FF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589" y="5207635"/>
              <a:ext cx="756285" cy="1645920"/>
            </a:xfrm>
            <a:custGeom>
              <a:avLst/>
              <a:gdLst/>
              <a:ahLst/>
              <a:cxnLst/>
              <a:rect l="l" t="t" r="r" b="b"/>
              <a:pathLst>
                <a:path w="756284" h="1645920">
                  <a:moveTo>
                    <a:pt x="578484" y="0"/>
                  </a:moveTo>
                  <a:lnTo>
                    <a:pt x="532129" y="6350"/>
                  </a:lnTo>
                  <a:lnTo>
                    <a:pt x="489902" y="24129"/>
                  </a:lnTo>
                  <a:lnTo>
                    <a:pt x="453389" y="52387"/>
                  </a:lnTo>
                  <a:lnTo>
                    <a:pt x="425132" y="89534"/>
                  </a:lnTo>
                  <a:lnTo>
                    <a:pt x="406400" y="134619"/>
                  </a:lnTo>
                  <a:lnTo>
                    <a:pt x="0" y="1645602"/>
                  </a:lnTo>
                  <a:lnTo>
                    <a:pt x="26352" y="1645602"/>
                  </a:lnTo>
                  <a:lnTo>
                    <a:pt x="430212" y="140969"/>
                  </a:lnTo>
                  <a:lnTo>
                    <a:pt x="450214" y="95249"/>
                  </a:lnTo>
                  <a:lnTo>
                    <a:pt x="482282" y="59689"/>
                  </a:lnTo>
                  <a:lnTo>
                    <a:pt x="523239" y="35559"/>
                  </a:lnTo>
                  <a:lnTo>
                    <a:pt x="569594" y="25399"/>
                  </a:lnTo>
                  <a:lnTo>
                    <a:pt x="662362" y="25399"/>
                  </a:lnTo>
                  <a:lnTo>
                    <a:pt x="624839" y="6350"/>
                  </a:lnTo>
                  <a:lnTo>
                    <a:pt x="578484" y="0"/>
                  </a:lnTo>
                  <a:close/>
                </a:path>
                <a:path w="756284" h="1645920">
                  <a:moveTo>
                    <a:pt x="662362" y="25399"/>
                  </a:moveTo>
                  <a:lnTo>
                    <a:pt x="569594" y="25399"/>
                  </a:lnTo>
                  <a:lnTo>
                    <a:pt x="618489" y="30797"/>
                  </a:lnTo>
                  <a:lnTo>
                    <a:pt x="672464" y="57784"/>
                  </a:lnTo>
                  <a:lnTo>
                    <a:pt x="711517" y="103822"/>
                  </a:lnTo>
                  <a:lnTo>
                    <a:pt x="730884" y="161607"/>
                  </a:lnTo>
                  <a:lnTo>
                    <a:pt x="731837" y="192087"/>
                  </a:lnTo>
                  <a:lnTo>
                    <a:pt x="726439" y="222884"/>
                  </a:lnTo>
                  <a:lnTo>
                    <a:pt x="343852" y="1645602"/>
                  </a:lnTo>
                  <a:lnTo>
                    <a:pt x="370204" y="1645602"/>
                  </a:lnTo>
                  <a:lnTo>
                    <a:pt x="750252" y="229552"/>
                  </a:lnTo>
                  <a:lnTo>
                    <a:pt x="756284" y="193674"/>
                  </a:lnTo>
                  <a:lnTo>
                    <a:pt x="755332" y="158432"/>
                  </a:lnTo>
                  <a:lnTo>
                    <a:pt x="732789" y="91122"/>
                  </a:lnTo>
                  <a:lnTo>
                    <a:pt x="686752" y="37782"/>
                  </a:lnTo>
                  <a:lnTo>
                    <a:pt x="662362" y="25399"/>
                  </a:lnTo>
                  <a:close/>
                </a:path>
              </a:pathLst>
            </a:custGeom>
            <a:solidFill>
              <a:srgbClr val="D6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8880" y="6167120"/>
              <a:ext cx="3294379" cy="6121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latin typeface="Calibri"/>
                <a:cs typeface="Calibri"/>
              </a:rPr>
              <a:t>CSP004_C_E:</a:t>
            </a:r>
            <a:r>
              <a:rPr sz="700" spc="25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Stefan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Schauer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και</a:t>
            </a:r>
            <a:r>
              <a:rPr sz="700" spc="35" dirty="0">
                <a:latin typeface="Calibri"/>
                <a:cs typeface="Calibri"/>
              </a:rPr>
              <a:t> </a:t>
            </a:r>
            <a:r>
              <a:rPr sz="700" spc="60" dirty="0">
                <a:latin typeface="Calibri"/>
                <a:cs typeface="Calibri"/>
              </a:rPr>
              <a:t>Abdelkader</a:t>
            </a:r>
            <a:r>
              <a:rPr sz="700" spc="30" dirty="0">
                <a:latin typeface="Calibri"/>
                <a:cs typeface="Calibri"/>
              </a:rPr>
              <a:t> </a:t>
            </a:r>
            <a:r>
              <a:rPr sz="700" spc="55" dirty="0"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765"/>
              </a:lnSpc>
            </a:pPr>
            <a:r>
              <a:rPr spc="35" dirty="0"/>
              <a:t>26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673734"/>
            <a:ext cx="12776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0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spc="150" dirty="0">
                <a:solidFill>
                  <a:srgbClr val="000000"/>
                </a:solidFill>
                <a:latin typeface="Times New Roman"/>
                <a:cs typeface="Times New Roman"/>
              </a:rPr>
              <a:t>ε</a:t>
            </a:r>
            <a:r>
              <a:rPr spc="165" dirty="0">
                <a:solidFill>
                  <a:srgbClr val="000000"/>
                </a:solidFill>
                <a:latin typeface="Times New Roman"/>
                <a:cs typeface="Times New Roman"/>
              </a:rPr>
              <a:t>ρ</a:t>
            </a:r>
            <a:r>
              <a:rPr spc="114" dirty="0">
                <a:solidFill>
                  <a:srgbClr val="000000"/>
                </a:solidFill>
                <a:latin typeface="Times New Roman"/>
                <a:cs typeface="Times New Roman"/>
              </a:rPr>
              <a:t>ί</a:t>
            </a:r>
            <a:r>
              <a:rPr spc="160" dirty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spc="170" dirty="0">
                <a:solidFill>
                  <a:srgbClr val="000000"/>
                </a:solidFill>
                <a:latin typeface="Times New Roman"/>
                <a:cs typeface="Times New Roman"/>
              </a:rPr>
              <a:t>η</a:t>
            </a:r>
            <a:r>
              <a:rPr spc="190" dirty="0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η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0569" y="1587499"/>
            <a:ext cx="11276965" cy="3881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768985" indent="-287020">
              <a:lnSpc>
                <a:spcPct val="151400"/>
              </a:lnSpc>
              <a:spcBef>
                <a:spcPts val="100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110" dirty="0">
                <a:latin typeface="Calibri"/>
                <a:cs typeface="Calibri"/>
              </a:rPr>
              <a:t>Υπάρχει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κατακλυσμός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125" dirty="0">
                <a:latin typeface="Calibri"/>
                <a:cs typeface="Calibri"/>
              </a:rPr>
              <a:t>πληροφοριών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b="1" spc="125" dirty="0">
                <a:latin typeface="Calibri"/>
                <a:cs typeface="Calibri"/>
              </a:rPr>
              <a:t>συμβάντων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ασφαλείας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που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μπορούν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να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χρησιμοποιηθούν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για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την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υποστήριξη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της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ασφάλειας.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λειτουργικά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700">
              <a:latin typeface="Calibri"/>
              <a:cs typeface="Calibri"/>
            </a:endParaRPr>
          </a:p>
          <a:p>
            <a:pPr marL="299720" marR="2066289" indent="-287020">
              <a:lnSpc>
                <a:spcPct val="151400"/>
              </a:lnSpc>
              <a:spcBef>
                <a:spcPts val="5"/>
              </a:spcBef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100" dirty="0">
                <a:latin typeface="Calibri"/>
                <a:cs typeface="Calibri"/>
              </a:rPr>
              <a:t>Μια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σημαντική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πρόκληση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είναι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η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υπερφόρτωση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δεδομένων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λόγω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των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τεράστιων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ποσοτήτων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πληροφοριών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ασφαλείας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από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120" dirty="0">
                <a:latin typeface="Calibri"/>
                <a:cs typeface="Calibri"/>
              </a:rPr>
              <a:t>πλήθος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πηγών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1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75" dirty="0">
                <a:latin typeface="Calibri"/>
                <a:cs typeface="Calibri"/>
              </a:rPr>
              <a:t>διαχείρισης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πληροφοριών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και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συμβάντων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ασφαλείας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SIEM)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προορίζονται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να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διευθυνσιοδοτηθούν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για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αυτό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το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πρόβλημα.</a:t>
            </a:r>
            <a:endParaRPr sz="12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740"/>
              </a:spcBef>
            </a:pPr>
            <a:r>
              <a:rPr sz="1200" b="1" spc="105" dirty="0">
                <a:latin typeface="Calibri"/>
                <a:cs typeface="Calibri"/>
              </a:rPr>
              <a:t>προκλήσεις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299720" marR="5080" indent="-287020">
              <a:lnSpc>
                <a:spcPct val="151400"/>
              </a:lnSpc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85" dirty="0">
                <a:latin typeface="Calibri"/>
                <a:cs typeface="Calibri"/>
              </a:rPr>
              <a:t>Οι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λύσεις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SIEM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70" dirty="0">
                <a:latin typeface="Calibri"/>
                <a:cs typeface="Calibri"/>
              </a:rPr>
              <a:t>(Security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Information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and</a:t>
            </a:r>
            <a:r>
              <a:rPr sz="1200" b="1" spc="6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Event</a:t>
            </a:r>
            <a:r>
              <a:rPr sz="1200" b="1" spc="55" dirty="0">
                <a:latin typeface="Calibri"/>
                <a:cs typeface="Calibri"/>
              </a:rPr>
              <a:t> </a:t>
            </a:r>
            <a:r>
              <a:rPr sz="1200" b="1" spc="95" dirty="0">
                <a:latin typeface="Calibri"/>
                <a:cs typeface="Calibri"/>
              </a:rPr>
              <a:t>Management</a:t>
            </a:r>
            <a:r>
              <a:rPr sz="1200" b="1" spc="55" dirty="0">
                <a:latin typeface="Calibri"/>
                <a:cs typeface="Calibri"/>
              </a:rPr>
              <a:t> - </a:t>
            </a:r>
            <a:r>
              <a:rPr sz="1200" b="1" spc="95" dirty="0">
                <a:latin typeface="Calibri"/>
                <a:cs typeface="Calibri"/>
              </a:rPr>
              <a:t>πλατφόρμα</a:t>
            </a:r>
            <a:r>
              <a:rPr sz="1200" b="1" spc="50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συλλογής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και</a:t>
            </a:r>
            <a:r>
              <a:rPr sz="1200" b="1" spc="6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ανάλυσης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συμβάντων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ασφαλείας)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προσλαμβάνουν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δεδομένα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διαφόρων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ειδών,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τα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90" dirty="0">
                <a:latin typeface="Calibri"/>
                <a:cs typeface="Calibri"/>
              </a:rPr>
              <a:t>ομαλοποιούν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και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παρέχουν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b="1" spc="85" dirty="0">
                <a:latin typeface="Calibri"/>
                <a:cs typeface="Calibri"/>
              </a:rPr>
              <a:t>οπτικοποίηση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80" dirty="0">
                <a:latin typeface="Calibri"/>
                <a:cs typeface="Calibri"/>
              </a:rPr>
              <a:t>και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ανάλυση</a:t>
            </a:r>
            <a:r>
              <a:rPr sz="1200" b="1" spc="85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299720">
              <a:lnSpc>
                <a:spcPct val="100000"/>
              </a:lnSpc>
              <a:spcBef>
                <a:spcPts val="740"/>
              </a:spcBef>
            </a:pPr>
            <a:r>
              <a:rPr sz="1200" b="1" spc="55" dirty="0">
                <a:latin typeface="Calibri"/>
                <a:cs typeface="Calibri"/>
              </a:rPr>
              <a:t>εργαλεία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spc="50" dirty="0">
                <a:latin typeface="Calibri"/>
                <a:cs typeface="Calibri"/>
              </a:rPr>
              <a:t>για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την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υποστήριξη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των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επιχειρήσεων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ασφαλείας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b="1" spc="105" dirty="0">
                <a:latin typeface="Calibri"/>
                <a:cs typeface="Calibri"/>
              </a:rPr>
              <a:t>Υπάρχουν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διάφορες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110" dirty="0">
                <a:latin typeface="Calibri"/>
                <a:cs typeface="Calibri"/>
              </a:rPr>
              <a:t>εμπορικές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λύσεις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λύσεις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b="1" spc="110" dirty="0">
                <a:latin typeface="Calibri"/>
                <a:cs typeface="Calibri"/>
              </a:rPr>
              <a:t>ανοιχτού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spc="120" dirty="0">
                <a:latin typeface="Calibri"/>
                <a:cs typeface="Calibri"/>
              </a:rPr>
              <a:t>κώδικα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4719" y="0"/>
            <a:ext cx="11257280" cy="6883400"/>
            <a:chOff x="934719" y="0"/>
            <a:chExt cx="11257280" cy="6883400"/>
          </a:xfrm>
        </p:grpSpPr>
        <p:sp>
          <p:nvSpPr>
            <p:cNvPr id="3" name="object 3"/>
            <p:cNvSpPr/>
            <p:nvPr/>
          </p:nvSpPr>
          <p:spPr>
            <a:xfrm>
              <a:off x="5384165" y="0"/>
              <a:ext cx="5361940" cy="6841490"/>
            </a:xfrm>
            <a:custGeom>
              <a:avLst/>
              <a:gdLst/>
              <a:ahLst/>
              <a:cxnLst/>
              <a:rect l="l" t="t" r="r" b="b"/>
              <a:pathLst>
                <a:path w="5361940" h="6841490">
                  <a:moveTo>
                    <a:pt x="5361622" y="0"/>
                  </a:moveTo>
                  <a:lnTo>
                    <a:pt x="1922462" y="0"/>
                  </a:lnTo>
                  <a:lnTo>
                    <a:pt x="0" y="6841172"/>
                  </a:lnTo>
                  <a:lnTo>
                    <a:pt x="3439160" y="6841172"/>
                  </a:lnTo>
                  <a:lnTo>
                    <a:pt x="5361622" y="0"/>
                  </a:lnTo>
                  <a:close/>
                </a:path>
              </a:pathLst>
            </a:custGeom>
            <a:solidFill>
              <a:srgbClr val="FFB800">
                <a:alpha val="223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1840" y="0"/>
              <a:ext cx="1924685" cy="6858000"/>
            </a:xfrm>
            <a:custGeom>
              <a:avLst/>
              <a:gdLst/>
              <a:ahLst/>
              <a:cxnLst/>
              <a:rect l="l" t="t" r="r" b="b"/>
              <a:pathLst>
                <a:path w="1924685" h="6858000">
                  <a:moveTo>
                    <a:pt x="1924685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6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9" y="60960"/>
              <a:ext cx="7040880" cy="6797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6699" y="256540"/>
              <a:ext cx="6558280" cy="63449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719" y="4396740"/>
              <a:ext cx="4358639" cy="21945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5030" y="316865"/>
            <a:ext cx="3767454" cy="81406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355"/>
              </a:spcBef>
            </a:pPr>
            <a:r>
              <a:rPr sz="1850" spc="-5" dirty="0">
                <a:solidFill>
                  <a:srgbClr val="FFB800"/>
                </a:solidFill>
                <a:latin typeface="Times New Roman"/>
                <a:cs typeface="Times New Roman"/>
              </a:rPr>
              <a:t>Συνδεθείτε με</a:t>
            </a:r>
            <a:r>
              <a:rPr sz="1850" spc="5" dirty="0">
                <a:solidFill>
                  <a:srgbClr val="FFB800"/>
                </a:solidFill>
                <a:latin typeface="Times New Roman"/>
                <a:cs typeface="Times New Roman"/>
              </a:rPr>
              <a:t> </a:t>
            </a:r>
            <a:r>
              <a:rPr sz="1850" spc="-5" dirty="0">
                <a:solidFill>
                  <a:srgbClr val="FFB800"/>
                </a:solidFill>
                <a:latin typeface="Times New Roman"/>
                <a:cs typeface="Times New Roman"/>
              </a:rPr>
              <a:t>το CyberSecPro:</a:t>
            </a:r>
            <a:r>
              <a:rPr sz="1850" dirty="0">
                <a:solidFill>
                  <a:srgbClr val="FFB800"/>
                </a:solidFill>
                <a:latin typeface="Times New Roman"/>
                <a:cs typeface="Times New Roman"/>
              </a:rPr>
              <a:t> </a:t>
            </a:r>
            <a:r>
              <a:rPr sz="1850" spc="-5" dirty="0">
                <a:solidFill>
                  <a:srgbClr val="FFB800"/>
                </a:solidFill>
                <a:latin typeface="Times New Roman"/>
                <a:cs typeface="Times New Roman"/>
              </a:rPr>
              <a:t>Πώς</a:t>
            </a:r>
            <a:r>
              <a:rPr sz="1850" dirty="0">
                <a:solidFill>
                  <a:srgbClr val="FFB800"/>
                </a:solidFill>
                <a:latin typeface="Times New Roman"/>
                <a:cs typeface="Times New Roman"/>
              </a:rPr>
              <a:t> </a:t>
            </a:r>
            <a:r>
              <a:rPr sz="1850" spc="90" dirty="0">
                <a:solidFill>
                  <a:srgbClr val="000000"/>
                </a:solidFill>
                <a:latin typeface="Times New Roman"/>
                <a:cs typeface="Times New Roman"/>
              </a:rPr>
              <a:t>να </a:t>
            </a:r>
            <a:r>
              <a:rPr sz="1850" spc="-4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75" dirty="0">
                <a:solidFill>
                  <a:srgbClr val="000000"/>
                </a:solidFill>
                <a:latin typeface="Times New Roman"/>
                <a:cs typeface="Times New Roman"/>
              </a:rPr>
              <a:t>εγγραφείτε και </a:t>
            </a:r>
            <a:r>
              <a:rPr sz="1850" spc="80" dirty="0">
                <a:solidFill>
                  <a:srgbClr val="000000"/>
                </a:solidFill>
                <a:latin typeface="Times New Roman"/>
                <a:cs typeface="Times New Roman"/>
              </a:rPr>
              <a:t>άλλες πρακτικές </a:t>
            </a:r>
            <a:r>
              <a:rPr sz="185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80" dirty="0">
                <a:solidFill>
                  <a:srgbClr val="000000"/>
                </a:solidFill>
                <a:latin typeface="Times New Roman"/>
                <a:cs typeface="Times New Roman"/>
              </a:rPr>
              <a:t>πληροφορίες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030" y="1608681"/>
            <a:ext cx="4280535" cy="13817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5"/>
              </a:spcBef>
              <a:buClr>
                <a:srgbClr val="FFB800"/>
              </a:buClr>
              <a:buSzPct val="152380"/>
              <a:buAutoNum type="arabicPeriod"/>
              <a:tabLst>
                <a:tab pos="354965" algn="l"/>
                <a:tab pos="355600" algn="l"/>
              </a:tabLst>
            </a:pPr>
            <a:r>
              <a:rPr sz="1050" spc="30" dirty="0">
                <a:latin typeface="Calibri"/>
                <a:cs typeface="Calibri"/>
              </a:rPr>
              <a:t>Ιστοσελίδα:</a:t>
            </a:r>
            <a:endParaRPr sz="1050">
              <a:latin typeface="Calibri"/>
              <a:cs typeface="Calibri"/>
            </a:endParaRPr>
          </a:p>
          <a:p>
            <a:pPr marL="339725">
              <a:lnSpc>
                <a:spcPct val="100000"/>
              </a:lnSpc>
              <a:spcBef>
                <a:spcPts val="80"/>
              </a:spcBef>
            </a:pPr>
            <a:r>
              <a:rPr sz="1050" u="sng" spc="80" dirty="0">
                <a:solidFill>
                  <a:srgbClr val="85872B"/>
                </a:solidFill>
                <a:uFill>
                  <a:solidFill>
                    <a:srgbClr val="85872B"/>
                  </a:solidFill>
                </a:uFill>
                <a:latin typeface="Calibri"/>
                <a:cs typeface="Calibri"/>
                <a:hlinkClick r:id="rId5"/>
              </a:rPr>
              <a:t>www.cybersecpro-proje</a:t>
            </a:r>
            <a:r>
              <a:rPr sz="1050" u="sng" spc="80" dirty="0">
                <a:solidFill>
                  <a:srgbClr val="85872B"/>
                </a:solidFill>
                <a:uFill>
                  <a:solidFill>
                    <a:srgbClr val="85872B"/>
                  </a:solidFill>
                </a:uFill>
                <a:latin typeface="Calibri"/>
                <a:cs typeface="Calibri"/>
              </a:rPr>
              <a:t>ct.eu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B800"/>
              </a:buClr>
              <a:buSzPct val="152380"/>
              <a:buAutoNum type="arabicPeriod" startAt="2"/>
              <a:tabLst>
                <a:tab pos="354965" algn="l"/>
                <a:tab pos="355600" algn="l"/>
              </a:tabLst>
            </a:pPr>
            <a:r>
              <a:rPr sz="1050" spc="80" dirty="0">
                <a:latin typeface="Calibri"/>
                <a:cs typeface="Calibri"/>
              </a:rPr>
              <a:t>X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(Twitter):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https://</a:t>
            </a:r>
            <a:r>
              <a:rPr sz="1050" u="sng" spc="60" dirty="0">
                <a:solidFill>
                  <a:srgbClr val="85872B"/>
                </a:solidFill>
                <a:uFill>
                  <a:solidFill>
                    <a:srgbClr val="85872B"/>
                  </a:solidFill>
                </a:uFill>
                <a:latin typeface="Calibri"/>
                <a:cs typeface="Calibri"/>
                <a:hlinkClick r:id="rId6"/>
              </a:rPr>
              <a:t>twitter.com/CyberSecPro</a:t>
            </a:r>
            <a:r>
              <a:rPr sz="1050" u="sng" spc="60" dirty="0">
                <a:solidFill>
                  <a:srgbClr val="85872B"/>
                </a:solidFill>
                <a:uFill>
                  <a:solidFill>
                    <a:srgbClr val="85872B"/>
                  </a:solidFill>
                </a:uFill>
                <a:latin typeface="Calibri"/>
                <a:cs typeface="Calibri"/>
              </a:rPr>
              <a:t>_eu</a:t>
            </a:r>
            <a:endParaRPr sz="1050">
              <a:latin typeface="Calibri"/>
              <a:cs typeface="Calibri"/>
            </a:endParaRPr>
          </a:p>
          <a:p>
            <a:pPr marL="355600" marR="5080" indent="-342900">
              <a:lnSpc>
                <a:spcPct val="83000"/>
              </a:lnSpc>
              <a:spcBef>
                <a:spcPts val="1395"/>
              </a:spcBef>
              <a:buClr>
                <a:srgbClr val="FFB800"/>
              </a:buClr>
              <a:buSzPct val="152380"/>
              <a:buAutoNum type="arabicPeriod" startAt="2"/>
              <a:tabLst>
                <a:tab pos="354965" algn="l"/>
                <a:tab pos="355600" algn="l"/>
              </a:tabLst>
            </a:pPr>
            <a:r>
              <a:rPr sz="1050" spc="75" dirty="0">
                <a:latin typeface="Calibri"/>
                <a:cs typeface="Calibri"/>
              </a:rPr>
              <a:t>LinkedIn </a:t>
            </a:r>
            <a:r>
              <a:rPr sz="1050" spc="85" dirty="0">
                <a:latin typeface="Calibri"/>
                <a:cs typeface="Calibri"/>
              </a:rPr>
              <a:t>(επαγγελματικό </a:t>
            </a:r>
            <a:r>
              <a:rPr sz="1050" spc="80" dirty="0">
                <a:latin typeface="Calibri"/>
                <a:cs typeface="Calibri"/>
              </a:rPr>
              <a:t>κοινωνικό </a:t>
            </a:r>
            <a:r>
              <a:rPr sz="1050" spc="75" dirty="0">
                <a:latin typeface="Calibri"/>
                <a:cs typeface="Calibri"/>
              </a:rPr>
              <a:t>δίκτυο): </a:t>
            </a:r>
            <a:r>
              <a:rPr sz="1050" spc="80" dirty="0">
                <a:solidFill>
                  <a:srgbClr val="85872B"/>
                </a:solidFill>
                <a:latin typeface="Calibri"/>
                <a:cs typeface="Calibri"/>
              </a:rPr>
              <a:t> </a:t>
            </a:r>
            <a:r>
              <a:rPr sz="1050" u="sng" spc="75" dirty="0">
                <a:solidFill>
                  <a:srgbClr val="85872B"/>
                </a:solidFill>
                <a:uFill>
                  <a:solidFill>
                    <a:srgbClr val="85872B"/>
                  </a:solidFill>
                </a:uFill>
                <a:latin typeface="Calibri"/>
                <a:cs typeface="Calibri"/>
                <a:hlinkClick r:id="rId7"/>
              </a:rPr>
              <a:t>https://ww</a:t>
            </a:r>
            <a:r>
              <a:rPr sz="1050" u="sng" spc="75" dirty="0">
                <a:solidFill>
                  <a:srgbClr val="85872B"/>
                </a:solidFill>
                <a:uFill>
                  <a:solidFill>
                    <a:srgbClr val="85872B"/>
                  </a:solidFill>
                </a:uFill>
                <a:latin typeface="Calibri"/>
                <a:cs typeface="Calibri"/>
              </a:rPr>
              <a:t>w.</a:t>
            </a:r>
            <a:r>
              <a:rPr sz="1050" u="sng" spc="75" dirty="0">
                <a:solidFill>
                  <a:srgbClr val="85872B"/>
                </a:solidFill>
                <a:uFill>
                  <a:solidFill>
                    <a:srgbClr val="85872B"/>
                  </a:solidFill>
                </a:uFill>
                <a:latin typeface="Calibri"/>
                <a:cs typeface="Calibri"/>
                <a:hlinkClick r:id="rId7"/>
              </a:rPr>
              <a:t>linkedin.com/company/cy</a:t>
            </a:r>
            <a:r>
              <a:rPr sz="1050" u="sng" dirty="0">
                <a:solidFill>
                  <a:srgbClr val="85872B"/>
                </a:solidFill>
                <a:uFill>
                  <a:solidFill>
                    <a:srgbClr val="85872B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050" u="sng" spc="80" dirty="0">
                <a:solidFill>
                  <a:srgbClr val="85872B"/>
                </a:solidFill>
                <a:uFill>
                  <a:solidFill>
                    <a:srgbClr val="85872B"/>
                  </a:solidFill>
                </a:uFill>
                <a:latin typeface="Calibri"/>
                <a:cs typeface="Calibri"/>
                <a:hlinkClick r:id="rId7"/>
              </a:rPr>
              <a:t>bersecpro-eu</a:t>
            </a:r>
            <a:r>
              <a:rPr sz="1050" u="sng" spc="80" dirty="0">
                <a:solidFill>
                  <a:srgbClr val="85872B"/>
                </a:solidFill>
                <a:uFill>
                  <a:solidFill>
                    <a:srgbClr val="85872B"/>
                  </a:solidFill>
                </a:uFill>
                <a:latin typeface="Calibri"/>
                <a:cs typeface="Calibri"/>
              </a:rPr>
              <a:t>project/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53282" y="32702"/>
            <a:ext cx="23361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solidFill>
                  <a:srgbClr val="FFFFFF"/>
                </a:solidFill>
                <a:latin typeface="Calibri"/>
                <a:cs typeface="Calibri"/>
              </a:rPr>
              <a:t>CSP004_C_E:</a:t>
            </a:r>
            <a:r>
              <a:rPr sz="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Stefan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Schauer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60" dirty="0">
                <a:solidFill>
                  <a:srgbClr val="FFFFFF"/>
                </a:solidFill>
                <a:latin typeface="Calibri"/>
                <a:cs typeface="Calibri"/>
              </a:rPr>
              <a:t>Abdelkader</a:t>
            </a:r>
            <a:r>
              <a:rPr sz="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spc="55" dirty="0">
                <a:solidFill>
                  <a:srgbClr val="FFFFFF"/>
                </a:solidFill>
                <a:latin typeface="Calibri"/>
                <a:cs typeface="Calibri"/>
              </a:rPr>
              <a:t>Shaaban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0405" y="2125345"/>
            <a:ext cx="3481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25" dirty="0">
                <a:solidFill>
                  <a:srgbClr val="FFB800"/>
                </a:solidFill>
                <a:latin typeface="Times New Roman"/>
                <a:cs typeface="Times New Roman"/>
              </a:rPr>
              <a:t>Σας</a:t>
            </a:r>
            <a:r>
              <a:rPr sz="4000" spc="155" dirty="0">
                <a:solidFill>
                  <a:srgbClr val="FFB800"/>
                </a:solidFill>
                <a:latin typeface="Times New Roman"/>
                <a:cs typeface="Times New Roman"/>
              </a:rPr>
              <a:t> </a:t>
            </a:r>
            <a:r>
              <a:rPr sz="4000" spc="250" dirty="0">
                <a:solidFill>
                  <a:srgbClr val="FFB800"/>
                </a:solidFill>
                <a:latin typeface="Times New Roman"/>
                <a:cs typeface="Times New Roman"/>
              </a:rPr>
              <a:t>ευχαριστώ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0405" y="3383279"/>
            <a:ext cx="3395345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sz="1050" spc="105" dirty="0">
                <a:solidFill>
                  <a:srgbClr val="FFFFFF"/>
                </a:solidFill>
                <a:latin typeface="Calibri"/>
                <a:cs typeface="Calibri"/>
              </a:rPr>
              <a:t>Παρακαλούμε </a:t>
            </a:r>
            <a:r>
              <a:rPr sz="1050" spc="85" dirty="0">
                <a:solidFill>
                  <a:srgbClr val="FFFFFF"/>
                </a:solidFill>
                <a:latin typeface="Calibri"/>
                <a:cs typeface="Calibri"/>
              </a:rPr>
              <a:t>στείλτε </a:t>
            </a:r>
            <a:r>
              <a:rPr sz="1050" spc="95" dirty="0">
                <a:solidFill>
                  <a:srgbClr val="FFFFFF"/>
                </a:solidFill>
                <a:latin typeface="Calibri"/>
                <a:cs typeface="Calibri"/>
              </a:rPr>
              <a:t>όλες </a:t>
            </a:r>
            <a:r>
              <a:rPr sz="1050" spc="70" dirty="0">
                <a:solidFill>
                  <a:srgbClr val="FFFFFF"/>
                </a:solidFill>
                <a:latin typeface="Calibri"/>
                <a:cs typeface="Calibri"/>
              </a:rPr>
              <a:t>τις </a:t>
            </a:r>
            <a:r>
              <a:rPr sz="1050" spc="95" dirty="0">
                <a:solidFill>
                  <a:srgbClr val="FFFFFF"/>
                </a:solidFill>
                <a:latin typeface="Calibri"/>
                <a:cs typeface="Calibri"/>
              </a:rPr>
              <a:t>ερωτήσεις </a:t>
            </a:r>
            <a:r>
              <a:rPr sz="1050" spc="100" dirty="0" err="1">
                <a:solidFill>
                  <a:srgbClr val="FFFFFF"/>
                </a:solidFill>
                <a:latin typeface="Calibri"/>
                <a:cs typeface="Calibri"/>
              </a:rPr>
              <a:t>στη</a:t>
            </a:r>
            <a:r>
              <a:rPr sz="10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enturyGothic"/>
              </a:rPr>
              <a:t>Stefan Schauer</a:t>
            </a:r>
          </a:p>
          <a:p>
            <a:pPr algn="l"/>
            <a:r>
              <a:rPr lang="en-US" sz="1800" b="0" i="0" u="none" strike="noStrike" baseline="0" dirty="0">
                <a:solidFill>
                  <a:srgbClr val="87882D"/>
                </a:solidFill>
                <a:latin typeface="CenturyGothic"/>
              </a:rPr>
              <a:t>Stefan.Schauer@ait.ac.at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CenturyGothic"/>
              </a:rPr>
              <a:t>Abdelkader Shaaban,</a:t>
            </a:r>
          </a:p>
          <a:p>
            <a:pPr algn="l"/>
            <a:r>
              <a:rPr lang="en-US" sz="1800" b="0" i="0" u="none" strike="noStrike" baseline="0" dirty="0">
                <a:solidFill>
                  <a:srgbClr val="87882D"/>
                </a:solidFill>
                <a:latin typeface="CenturyGothic"/>
              </a:rPr>
              <a:t>abdelkader.Shaaban@ait.ac.at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030" y="1749425"/>
            <a:ext cx="174878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40" dirty="0">
                <a:latin typeface="Calibri"/>
                <a:cs typeface="Calibri"/>
              </a:rPr>
              <a:t>-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Πηγές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ανίχνευσης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r>
              <a:rPr sz="900" spc="65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730" y="1999932"/>
            <a:ext cx="5611495" cy="106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ts val="760"/>
              </a:lnSpc>
            </a:pPr>
            <a:r>
              <a:rPr sz="800" spc="45" dirty="0">
                <a:latin typeface="Calibri"/>
                <a:cs typeface="Calibri"/>
              </a:rPr>
              <a:t>-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Στόχοι: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αντίληψη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δεδομένων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για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ανίχνευση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και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λήψη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 marL="273685" indent="-91440">
              <a:lnSpc>
                <a:spcPct val="103600"/>
              </a:lnSpc>
              <a:spcBef>
                <a:spcPts val="530"/>
              </a:spcBef>
            </a:pPr>
            <a:r>
              <a:rPr sz="800" spc="35" dirty="0">
                <a:latin typeface="Calibri"/>
                <a:cs typeface="Calibri"/>
              </a:rPr>
              <a:t>- </a:t>
            </a:r>
            <a:r>
              <a:rPr sz="800" spc="50" dirty="0">
                <a:latin typeface="Calibri"/>
                <a:cs typeface="Calibri"/>
              </a:rPr>
              <a:t>Πόροι: (επ)αισθητήρες </a:t>
            </a:r>
            <a:r>
              <a:rPr sz="800" spc="40" dirty="0">
                <a:latin typeface="Calibri"/>
                <a:cs typeface="Calibri"/>
              </a:rPr>
              <a:t>(π.χ. </a:t>
            </a:r>
            <a:r>
              <a:rPr sz="800" spc="50" dirty="0">
                <a:latin typeface="Calibri"/>
                <a:cs typeface="Calibri"/>
              </a:rPr>
              <a:t>φυσικοί αισθητήρες, έξυπνοι </a:t>
            </a:r>
            <a:r>
              <a:rPr sz="800" spc="45" dirty="0">
                <a:latin typeface="Calibri"/>
                <a:cs typeface="Calibri"/>
              </a:rPr>
              <a:t>μετρητές), </a:t>
            </a:r>
            <a:r>
              <a:rPr sz="800" spc="55" dirty="0">
                <a:latin typeface="Calibri"/>
                <a:cs typeface="Calibri"/>
              </a:rPr>
              <a:t>πράκτορες </a:t>
            </a:r>
            <a:r>
              <a:rPr sz="800" spc="50" dirty="0">
                <a:latin typeface="Calibri"/>
                <a:cs typeface="Calibri"/>
              </a:rPr>
              <a:t>λογισμικού, </a:t>
            </a:r>
            <a:r>
              <a:rPr sz="800" spc="55" dirty="0">
                <a:latin typeface="Calibri"/>
                <a:cs typeface="Calibri"/>
              </a:rPr>
              <a:t>αρχεία </a:t>
            </a:r>
            <a:r>
              <a:rPr sz="800" spc="60" dirty="0">
                <a:latin typeface="Calibri"/>
                <a:cs typeface="Calibri"/>
              </a:rPr>
              <a:t>καταγραφής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(τείχη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(ηλεκτρονικής)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προστασίας,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λειτουργικό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σύστημα,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προσβάσεις...),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ειδοποιήσεις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κ.λπ.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r>
              <a:rPr sz="900" b="1" spc="40" dirty="0">
                <a:latin typeface="Calibri"/>
                <a:cs typeface="Calibri"/>
              </a:rPr>
              <a:t>-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Πηγές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συλλογής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r>
              <a:rPr sz="900" spc="65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595"/>
              </a:spcBef>
            </a:pPr>
            <a:r>
              <a:rPr sz="800" spc="35" dirty="0">
                <a:latin typeface="Calibri"/>
                <a:cs typeface="Calibri"/>
              </a:rPr>
              <a:t>-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Στόχος: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συλλογή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δεδομένων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από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πηγές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αντίληψης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ανίχνευση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λήψη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5"/>
              </a:spcBef>
            </a:pPr>
            <a:r>
              <a:rPr sz="800" spc="25" dirty="0">
                <a:latin typeface="Calibri"/>
                <a:cs typeface="Calibri"/>
              </a:rPr>
              <a:t>-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Πόροι: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κεντρικά,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κατανεμημένα </a:t>
            </a:r>
            <a:r>
              <a:rPr sz="800" spc="40" dirty="0">
                <a:latin typeface="Calibri"/>
                <a:cs typeface="Calibri"/>
              </a:rPr>
              <a:t>ή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αποκεντρωμένα </a:t>
            </a:r>
            <a:r>
              <a:rPr sz="800" spc="25" dirty="0">
                <a:latin typeface="Calibri"/>
                <a:cs typeface="Calibri"/>
              </a:rPr>
              <a:t>συστήματα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6087" y="0"/>
            <a:ext cx="11746230" cy="6880225"/>
            <a:chOff x="446087" y="0"/>
            <a:chExt cx="11746230" cy="6880225"/>
          </a:xfrm>
        </p:grpSpPr>
        <p:sp>
          <p:nvSpPr>
            <p:cNvPr id="5" name="object 5"/>
            <p:cNvSpPr/>
            <p:nvPr/>
          </p:nvSpPr>
          <p:spPr>
            <a:xfrm>
              <a:off x="6893559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7999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7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515" y="6167437"/>
              <a:ext cx="3294062" cy="6121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77430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10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7999"/>
                  </a:lnTo>
                  <a:lnTo>
                    <a:pt x="26035" y="6857999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60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5" y="2861310"/>
                  </a:lnTo>
                  <a:lnTo>
                    <a:pt x="1483360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10" y="2846070"/>
                  </a:lnTo>
                  <a:lnTo>
                    <a:pt x="1781810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734" y="0"/>
              <a:ext cx="1130934" cy="11277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66797" y="3025775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2500630" y="0"/>
                  </a:moveTo>
                  <a:lnTo>
                    <a:pt x="191452" y="0"/>
                  </a:lnTo>
                  <a:lnTo>
                    <a:pt x="147637" y="5079"/>
                  </a:lnTo>
                  <a:lnTo>
                    <a:pt x="107315" y="19367"/>
                  </a:lnTo>
                  <a:lnTo>
                    <a:pt x="71755" y="41910"/>
                  </a:lnTo>
                  <a:lnTo>
                    <a:pt x="41910" y="71754"/>
                  </a:lnTo>
                  <a:lnTo>
                    <a:pt x="19367" y="107314"/>
                  </a:lnTo>
                  <a:lnTo>
                    <a:pt x="5080" y="147637"/>
                  </a:lnTo>
                  <a:lnTo>
                    <a:pt x="0" y="191452"/>
                  </a:lnTo>
                  <a:lnTo>
                    <a:pt x="0" y="957262"/>
                  </a:lnTo>
                  <a:lnTo>
                    <a:pt x="5080" y="1001394"/>
                  </a:lnTo>
                  <a:lnTo>
                    <a:pt x="19367" y="1041400"/>
                  </a:lnTo>
                  <a:lnTo>
                    <a:pt x="41910" y="1076960"/>
                  </a:lnTo>
                  <a:lnTo>
                    <a:pt x="71755" y="1106805"/>
                  </a:lnTo>
                  <a:lnTo>
                    <a:pt x="107315" y="1129347"/>
                  </a:lnTo>
                  <a:lnTo>
                    <a:pt x="147637" y="1143635"/>
                  </a:lnTo>
                  <a:lnTo>
                    <a:pt x="191452" y="1148714"/>
                  </a:lnTo>
                  <a:lnTo>
                    <a:pt x="2500630" y="1148714"/>
                  </a:lnTo>
                  <a:lnTo>
                    <a:pt x="2544445" y="1143635"/>
                  </a:lnTo>
                  <a:lnTo>
                    <a:pt x="2584767" y="1129347"/>
                  </a:lnTo>
                  <a:lnTo>
                    <a:pt x="2620327" y="1106805"/>
                  </a:lnTo>
                  <a:lnTo>
                    <a:pt x="2649855" y="1076960"/>
                  </a:lnTo>
                  <a:lnTo>
                    <a:pt x="2672715" y="1041400"/>
                  </a:lnTo>
                  <a:lnTo>
                    <a:pt x="2687002" y="1001394"/>
                  </a:lnTo>
                  <a:lnTo>
                    <a:pt x="2692082" y="957262"/>
                  </a:lnTo>
                  <a:lnTo>
                    <a:pt x="2692082" y="191452"/>
                  </a:lnTo>
                  <a:lnTo>
                    <a:pt x="2687002" y="147637"/>
                  </a:lnTo>
                  <a:lnTo>
                    <a:pt x="2672715" y="107314"/>
                  </a:lnTo>
                  <a:lnTo>
                    <a:pt x="2649855" y="71754"/>
                  </a:lnTo>
                  <a:lnTo>
                    <a:pt x="2620327" y="41910"/>
                  </a:lnTo>
                  <a:lnTo>
                    <a:pt x="2584767" y="19367"/>
                  </a:lnTo>
                  <a:lnTo>
                    <a:pt x="2544445" y="5079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66797" y="3025775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0" y="191452"/>
                  </a:moveTo>
                  <a:lnTo>
                    <a:pt x="5080" y="147637"/>
                  </a:lnTo>
                  <a:lnTo>
                    <a:pt x="19367" y="107314"/>
                  </a:lnTo>
                  <a:lnTo>
                    <a:pt x="41910" y="71754"/>
                  </a:lnTo>
                  <a:lnTo>
                    <a:pt x="71755" y="41910"/>
                  </a:lnTo>
                  <a:lnTo>
                    <a:pt x="107315" y="19367"/>
                  </a:lnTo>
                  <a:lnTo>
                    <a:pt x="147637" y="5079"/>
                  </a:lnTo>
                  <a:lnTo>
                    <a:pt x="191452" y="0"/>
                  </a:lnTo>
                  <a:lnTo>
                    <a:pt x="2500630" y="0"/>
                  </a:lnTo>
                  <a:lnTo>
                    <a:pt x="2544445" y="5079"/>
                  </a:lnTo>
                  <a:lnTo>
                    <a:pt x="2584767" y="19367"/>
                  </a:lnTo>
                  <a:lnTo>
                    <a:pt x="2620327" y="41910"/>
                  </a:lnTo>
                  <a:lnTo>
                    <a:pt x="2649855" y="71754"/>
                  </a:lnTo>
                  <a:lnTo>
                    <a:pt x="2672715" y="107314"/>
                  </a:lnTo>
                  <a:lnTo>
                    <a:pt x="2687002" y="147637"/>
                  </a:lnTo>
                  <a:lnTo>
                    <a:pt x="2692082" y="191452"/>
                  </a:lnTo>
                  <a:lnTo>
                    <a:pt x="2692082" y="957262"/>
                  </a:lnTo>
                  <a:lnTo>
                    <a:pt x="2687002" y="1001394"/>
                  </a:lnTo>
                  <a:lnTo>
                    <a:pt x="2672715" y="1041400"/>
                  </a:lnTo>
                  <a:lnTo>
                    <a:pt x="2649855" y="1076960"/>
                  </a:lnTo>
                  <a:lnTo>
                    <a:pt x="2620327" y="1106805"/>
                  </a:lnTo>
                  <a:lnTo>
                    <a:pt x="2584767" y="1129347"/>
                  </a:lnTo>
                  <a:lnTo>
                    <a:pt x="2544445" y="1143635"/>
                  </a:lnTo>
                  <a:lnTo>
                    <a:pt x="2500630" y="1148714"/>
                  </a:lnTo>
                  <a:lnTo>
                    <a:pt x="191452" y="1148714"/>
                  </a:lnTo>
                  <a:lnTo>
                    <a:pt x="147637" y="1143635"/>
                  </a:lnTo>
                  <a:lnTo>
                    <a:pt x="107315" y="1129347"/>
                  </a:lnTo>
                  <a:lnTo>
                    <a:pt x="71755" y="1106805"/>
                  </a:lnTo>
                  <a:lnTo>
                    <a:pt x="41910" y="1076960"/>
                  </a:lnTo>
                  <a:lnTo>
                    <a:pt x="19367" y="1041400"/>
                  </a:lnTo>
                  <a:lnTo>
                    <a:pt x="5080" y="1001394"/>
                  </a:lnTo>
                  <a:lnTo>
                    <a:pt x="0" y="957262"/>
                  </a:lnTo>
                  <a:lnTo>
                    <a:pt x="0" y="1914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66797" y="1824037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80">
                  <a:moveTo>
                    <a:pt x="2589530" y="0"/>
                  </a:moveTo>
                  <a:lnTo>
                    <a:pt x="102552" y="0"/>
                  </a:lnTo>
                  <a:lnTo>
                    <a:pt x="62547" y="7937"/>
                  </a:lnTo>
                  <a:lnTo>
                    <a:pt x="29845" y="29845"/>
                  </a:lnTo>
                  <a:lnTo>
                    <a:pt x="7937" y="62547"/>
                  </a:lnTo>
                  <a:lnTo>
                    <a:pt x="0" y="102552"/>
                  </a:lnTo>
                  <a:lnTo>
                    <a:pt x="0" y="511810"/>
                  </a:lnTo>
                  <a:lnTo>
                    <a:pt x="7937" y="551814"/>
                  </a:lnTo>
                  <a:lnTo>
                    <a:pt x="29845" y="584517"/>
                  </a:lnTo>
                  <a:lnTo>
                    <a:pt x="62547" y="606425"/>
                  </a:lnTo>
                  <a:lnTo>
                    <a:pt x="102552" y="614362"/>
                  </a:lnTo>
                  <a:lnTo>
                    <a:pt x="2589530" y="614362"/>
                  </a:lnTo>
                  <a:lnTo>
                    <a:pt x="2629535" y="606425"/>
                  </a:lnTo>
                  <a:lnTo>
                    <a:pt x="2661920" y="584517"/>
                  </a:lnTo>
                  <a:lnTo>
                    <a:pt x="2684145" y="551814"/>
                  </a:lnTo>
                  <a:lnTo>
                    <a:pt x="2692082" y="511810"/>
                  </a:lnTo>
                  <a:lnTo>
                    <a:pt x="2692082" y="102552"/>
                  </a:lnTo>
                  <a:lnTo>
                    <a:pt x="2684145" y="62547"/>
                  </a:lnTo>
                  <a:lnTo>
                    <a:pt x="2661920" y="29845"/>
                  </a:lnTo>
                  <a:lnTo>
                    <a:pt x="2629535" y="7937"/>
                  </a:lnTo>
                  <a:lnTo>
                    <a:pt x="25895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66797" y="1824037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80">
                  <a:moveTo>
                    <a:pt x="0" y="102552"/>
                  </a:moveTo>
                  <a:lnTo>
                    <a:pt x="7937" y="62547"/>
                  </a:lnTo>
                  <a:lnTo>
                    <a:pt x="29845" y="29845"/>
                  </a:lnTo>
                  <a:lnTo>
                    <a:pt x="62547" y="7937"/>
                  </a:lnTo>
                  <a:lnTo>
                    <a:pt x="102552" y="0"/>
                  </a:lnTo>
                  <a:lnTo>
                    <a:pt x="2589530" y="0"/>
                  </a:lnTo>
                  <a:lnTo>
                    <a:pt x="2629535" y="7937"/>
                  </a:lnTo>
                  <a:lnTo>
                    <a:pt x="2661920" y="29845"/>
                  </a:lnTo>
                  <a:lnTo>
                    <a:pt x="2684145" y="62547"/>
                  </a:lnTo>
                  <a:lnTo>
                    <a:pt x="2692082" y="102552"/>
                  </a:lnTo>
                  <a:lnTo>
                    <a:pt x="2692082" y="511810"/>
                  </a:lnTo>
                  <a:lnTo>
                    <a:pt x="2684145" y="551814"/>
                  </a:lnTo>
                  <a:lnTo>
                    <a:pt x="2661920" y="584517"/>
                  </a:lnTo>
                  <a:lnTo>
                    <a:pt x="2629535" y="606425"/>
                  </a:lnTo>
                  <a:lnTo>
                    <a:pt x="2589530" y="614362"/>
                  </a:lnTo>
                  <a:lnTo>
                    <a:pt x="102552" y="614362"/>
                  </a:lnTo>
                  <a:lnTo>
                    <a:pt x="62547" y="606425"/>
                  </a:lnTo>
                  <a:lnTo>
                    <a:pt x="29845" y="584517"/>
                  </a:lnTo>
                  <a:lnTo>
                    <a:pt x="7937" y="551814"/>
                  </a:lnTo>
                  <a:lnTo>
                    <a:pt x="0" y="511810"/>
                  </a:lnTo>
                  <a:lnTo>
                    <a:pt x="0" y="1025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91382" y="4254182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442912" y="220662"/>
                  </a:moveTo>
                  <a:lnTo>
                    <a:pt x="0" y="220662"/>
                  </a:lnTo>
                  <a:lnTo>
                    <a:pt x="221297" y="441324"/>
                  </a:lnTo>
                  <a:lnTo>
                    <a:pt x="442912" y="220662"/>
                  </a:lnTo>
                  <a:close/>
                </a:path>
                <a:path w="443229" h="441325">
                  <a:moveTo>
                    <a:pt x="332104" y="0"/>
                  </a:moveTo>
                  <a:lnTo>
                    <a:pt x="110807" y="0"/>
                  </a:lnTo>
                  <a:lnTo>
                    <a:pt x="110807" y="220662"/>
                  </a:lnTo>
                  <a:lnTo>
                    <a:pt x="332104" y="220662"/>
                  </a:lnTo>
                  <a:lnTo>
                    <a:pt x="3321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91382" y="4254182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332104" y="0"/>
                  </a:moveTo>
                  <a:lnTo>
                    <a:pt x="332104" y="220662"/>
                  </a:lnTo>
                  <a:lnTo>
                    <a:pt x="442912" y="220662"/>
                  </a:lnTo>
                  <a:lnTo>
                    <a:pt x="221297" y="441324"/>
                  </a:lnTo>
                  <a:lnTo>
                    <a:pt x="0" y="220662"/>
                  </a:lnTo>
                  <a:lnTo>
                    <a:pt x="110807" y="220662"/>
                  </a:lnTo>
                  <a:lnTo>
                    <a:pt x="110807" y="0"/>
                  </a:lnTo>
                  <a:lnTo>
                    <a:pt x="33210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91382" y="2517775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442912" y="220662"/>
                  </a:moveTo>
                  <a:lnTo>
                    <a:pt x="0" y="220662"/>
                  </a:lnTo>
                  <a:lnTo>
                    <a:pt x="221297" y="441325"/>
                  </a:lnTo>
                  <a:lnTo>
                    <a:pt x="442912" y="220662"/>
                  </a:lnTo>
                  <a:close/>
                </a:path>
                <a:path w="443229" h="441325">
                  <a:moveTo>
                    <a:pt x="332104" y="0"/>
                  </a:moveTo>
                  <a:lnTo>
                    <a:pt x="110807" y="0"/>
                  </a:lnTo>
                  <a:lnTo>
                    <a:pt x="110807" y="220662"/>
                  </a:lnTo>
                  <a:lnTo>
                    <a:pt x="332104" y="220662"/>
                  </a:lnTo>
                  <a:lnTo>
                    <a:pt x="3321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91382" y="2517775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332104" y="0"/>
                  </a:moveTo>
                  <a:lnTo>
                    <a:pt x="332104" y="220662"/>
                  </a:lnTo>
                  <a:lnTo>
                    <a:pt x="442912" y="220662"/>
                  </a:lnTo>
                  <a:lnTo>
                    <a:pt x="221297" y="441325"/>
                  </a:lnTo>
                  <a:lnTo>
                    <a:pt x="0" y="220662"/>
                  </a:lnTo>
                  <a:lnTo>
                    <a:pt x="110807" y="220662"/>
                  </a:lnTo>
                  <a:lnTo>
                    <a:pt x="110807" y="0"/>
                  </a:lnTo>
                  <a:lnTo>
                    <a:pt x="33210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36287" y="3035935"/>
              <a:ext cx="1213167" cy="11703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99755" y="810260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5" y="476885"/>
                  </a:lnTo>
                  <a:lnTo>
                    <a:pt x="26035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99755" y="810260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5" y="504825"/>
                  </a:lnTo>
                  <a:lnTo>
                    <a:pt x="6985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99805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89"/>
                  </a:moveTo>
                  <a:lnTo>
                    <a:pt x="0" y="199389"/>
                  </a:lnTo>
                  <a:lnTo>
                    <a:pt x="181610" y="381317"/>
                  </a:lnTo>
                  <a:lnTo>
                    <a:pt x="363220" y="199389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4" y="0"/>
                  </a:lnTo>
                  <a:lnTo>
                    <a:pt x="90804" y="199389"/>
                  </a:lnTo>
                  <a:lnTo>
                    <a:pt x="272415" y="199389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99805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89"/>
                  </a:lnTo>
                  <a:lnTo>
                    <a:pt x="363220" y="199389"/>
                  </a:lnTo>
                  <a:lnTo>
                    <a:pt x="181610" y="381317"/>
                  </a:lnTo>
                  <a:lnTo>
                    <a:pt x="0" y="199389"/>
                  </a:lnTo>
                  <a:lnTo>
                    <a:pt x="90804" y="199389"/>
                  </a:lnTo>
                  <a:lnTo>
                    <a:pt x="90804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15144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4" y="26035"/>
                  </a:lnTo>
                  <a:lnTo>
                    <a:pt x="6984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4" y="476885"/>
                  </a:lnTo>
                  <a:lnTo>
                    <a:pt x="26034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15144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4" y="53975"/>
                  </a:lnTo>
                  <a:lnTo>
                    <a:pt x="26034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4" y="504825"/>
                  </a:lnTo>
                  <a:lnTo>
                    <a:pt x="6984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10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5" y="0"/>
                  </a:lnTo>
                  <a:lnTo>
                    <a:pt x="90805" y="199390"/>
                  </a:lnTo>
                  <a:lnTo>
                    <a:pt x="272415" y="199390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90"/>
                  </a:lnTo>
                  <a:lnTo>
                    <a:pt x="363220" y="199390"/>
                  </a:lnTo>
                  <a:lnTo>
                    <a:pt x="181610" y="381317"/>
                  </a:lnTo>
                  <a:lnTo>
                    <a:pt x="0" y="199390"/>
                  </a:lnTo>
                  <a:lnTo>
                    <a:pt x="90805" y="199390"/>
                  </a:lnTo>
                  <a:lnTo>
                    <a:pt x="90805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5" y="476885"/>
                  </a:lnTo>
                  <a:lnTo>
                    <a:pt x="26035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5" y="504825"/>
                  </a:lnTo>
                  <a:lnTo>
                    <a:pt x="6985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39475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09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4" y="0"/>
                  </a:lnTo>
                  <a:lnTo>
                    <a:pt x="90804" y="199390"/>
                  </a:lnTo>
                  <a:lnTo>
                    <a:pt x="272415" y="199390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39475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90"/>
                  </a:lnTo>
                  <a:lnTo>
                    <a:pt x="363220" y="199390"/>
                  </a:lnTo>
                  <a:lnTo>
                    <a:pt x="181609" y="381317"/>
                  </a:lnTo>
                  <a:lnTo>
                    <a:pt x="0" y="199390"/>
                  </a:lnTo>
                  <a:lnTo>
                    <a:pt x="90804" y="199390"/>
                  </a:lnTo>
                  <a:lnTo>
                    <a:pt x="90804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9755" y="563562"/>
              <a:ext cx="204787" cy="1908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97569" y="602615"/>
              <a:ext cx="204787" cy="1908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59507" y="506094"/>
              <a:ext cx="204787" cy="1908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2084" y="591502"/>
              <a:ext cx="204787" cy="1908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64040" y="563562"/>
              <a:ext cx="204787" cy="1908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6142" y="526732"/>
              <a:ext cx="204787" cy="1908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37762" y="601344"/>
              <a:ext cx="204787" cy="1908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8907" y="542925"/>
              <a:ext cx="204787" cy="19081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22927" y="545782"/>
              <a:ext cx="204787" cy="1908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20742" y="584517"/>
              <a:ext cx="204787" cy="1908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82680" y="487997"/>
              <a:ext cx="204787" cy="19081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5257" y="573405"/>
              <a:ext cx="204787" cy="1908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46087" y="1904682"/>
              <a:ext cx="6809105" cy="1695450"/>
            </a:xfrm>
            <a:custGeom>
              <a:avLst/>
              <a:gdLst/>
              <a:ahLst/>
              <a:cxnLst/>
              <a:rect l="l" t="t" r="r" b="b"/>
              <a:pathLst>
                <a:path w="6809105" h="1695450">
                  <a:moveTo>
                    <a:pt x="6808787" y="0"/>
                  </a:moveTo>
                  <a:lnTo>
                    <a:pt x="0" y="0"/>
                  </a:lnTo>
                  <a:lnTo>
                    <a:pt x="0" y="1695132"/>
                  </a:lnTo>
                  <a:lnTo>
                    <a:pt x="6808787" y="1695132"/>
                  </a:lnTo>
                  <a:lnTo>
                    <a:pt x="6808787" y="0"/>
                  </a:lnTo>
                  <a:close/>
                </a:path>
              </a:pathLst>
            </a:custGeom>
            <a:solidFill>
              <a:srgbClr val="FFFFFF">
                <a:alpha val="913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6922" y="2303779"/>
              <a:ext cx="596582" cy="5673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2085" y="2285682"/>
              <a:ext cx="538480" cy="33908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7870" y="2272982"/>
              <a:ext cx="538479" cy="33908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5242" y="2272982"/>
              <a:ext cx="538479" cy="33908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443479" y="2676525"/>
              <a:ext cx="1930400" cy="216535"/>
            </a:xfrm>
            <a:custGeom>
              <a:avLst/>
              <a:gdLst/>
              <a:ahLst/>
              <a:cxnLst/>
              <a:rect l="l" t="t" r="r" b="b"/>
              <a:pathLst>
                <a:path w="1930400" h="216535">
                  <a:moveTo>
                    <a:pt x="0" y="0"/>
                  </a:moveTo>
                  <a:lnTo>
                    <a:pt x="1930082" y="0"/>
                  </a:lnTo>
                </a:path>
                <a:path w="1930400" h="216535">
                  <a:moveTo>
                    <a:pt x="840740" y="216217"/>
                  </a:moveTo>
                  <a:lnTo>
                    <a:pt x="840740" y="0"/>
                  </a:lnTo>
                </a:path>
              </a:pathLst>
            </a:custGeom>
            <a:ln w="3810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21964" y="2921635"/>
              <a:ext cx="467995" cy="25114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2549207" y="2098675"/>
              <a:ext cx="1840864" cy="564515"/>
            </a:xfrm>
            <a:custGeom>
              <a:avLst/>
              <a:gdLst/>
              <a:ahLst/>
              <a:cxnLst/>
              <a:rect l="l" t="t" r="r" b="b"/>
              <a:pathLst>
                <a:path w="1840864" h="564514">
                  <a:moveTo>
                    <a:pt x="0" y="93979"/>
                  </a:moveTo>
                  <a:lnTo>
                    <a:pt x="7302" y="57467"/>
                  </a:lnTo>
                  <a:lnTo>
                    <a:pt x="27622" y="27622"/>
                  </a:lnTo>
                  <a:lnTo>
                    <a:pt x="57467" y="7302"/>
                  </a:lnTo>
                  <a:lnTo>
                    <a:pt x="93980" y="0"/>
                  </a:lnTo>
                  <a:lnTo>
                    <a:pt x="1746884" y="0"/>
                  </a:lnTo>
                  <a:lnTo>
                    <a:pt x="1783397" y="7302"/>
                  </a:lnTo>
                  <a:lnTo>
                    <a:pt x="1813242" y="27622"/>
                  </a:lnTo>
                  <a:lnTo>
                    <a:pt x="1833562" y="57467"/>
                  </a:lnTo>
                  <a:lnTo>
                    <a:pt x="1840865" y="93979"/>
                  </a:lnTo>
                  <a:lnTo>
                    <a:pt x="1840865" y="470535"/>
                  </a:lnTo>
                  <a:lnTo>
                    <a:pt x="1833562" y="507047"/>
                  </a:lnTo>
                  <a:lnTo>
                    <a:pt x="1813242" y="537210"/>
                  </a:lnTo>
                  <a:lnTo>
                    <a:pt x="1783397" y="557212"/>
                  </a:lnTo>
                  <a:lnTo>
                    <a:pt x="1746884" y="564514"/>
                  </a:lnTo>
                  <a:lnTo>
                    <a:pt x="93980" y="564514"/>
                  </a:lnTo>
                  <a:lnTo>
                    <a:pt x="57467" y="557212"/>
                  </a:lnTo>
                  <a:lnTo>
                    <a:pt x="27622" y="537210"/>
                  </a:lnTo>
                  <a:lnTo>
                    <a:pt x="7302" y="507047"/>
                  </a:lnTo>
                  <a:lnTo>
                    <a:pt x="0" y="470535"/>
                  </a:lnTo>
                  <a:lnTo>
                    <a:pt x="0" y="93979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2989" y="2377439"/>
              <a:ext cx="356552" cy="41973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255962" y="3556317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21621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49207" y="3228975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713422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97647" y="2467927"/>
              <a:ext cx="585470" cy="31400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293494" y="2666047"/>
              <a:ext cx="1031875" cy="0"/>
            </a:xfrm>
            <a:custGeom>
              <a:avLst/>
              <a:gdLst/>
              <a:ahLst/>
              <a:cxnLst/>
              <a:rect l="l" t="t" r="r" b="b"/>
              <a:pathLst>
                <a:path w="1031875">
                  <a:moveTo>
                    <a:pt x="737552" y="0"/>
                  </a:moveTo>
                  <a:lnTo>
                    <a:pt x="1031874" y="0"/>
                  </a:lnTo>
                </a:path>
                <a:path w="1031875">
                  <a:moveTo>
                    <a:pt x="0" y="0"/>
                  </a:moveTo>
                  <a:lnTo>
                    <a:pt x="294322" y="0"/>
                  </a:lnTo>
                </a:path>
              </a:pathLst>
            </a:custGeom>
            <a:ln w="4063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3595" y="2959100"/>
              <a:ext cx="387985" cy="55911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6877" y="2952750"/>
              <a:ext cx="387985" cy="55911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517014" y="2906712"/>
              <a:ext cx="1004569" cy="624840"/>
            </a:xfrm>
            <a:custGeom>
              <a:avLst/>
              <a:gdLst/>
              <a:ahLst/>
              <a:cxnLst/>
              <a:rect l="l" t="t" r="r" b="b"/>
              <a:pathLst>
                <a:path w="1004569" h="624839">
                  <a:moveTo>
                    <a:pt x="0" y="104139"/>
                  </a:moveTo>
                  <a:lnTo>
                    <a:pt x="8254" y="63500"/>
                  </a:lnTo>
                  <a:lnTo>
                    <a:pt x="30479" y="30479"/>
                  </a:lnTo>
                  <a:lnTo>
                    <a:pt x="63500" y="8254"/>
                  </a:lnTo>
                  <a:lnTo>
                    <a:pt x="104140" y="0"/>
                  </a:lnTo>
                  <a:lnTo>
                    <a:pt x="900429" y="0"/>
                  </a:lnTo>
                  <a:lnTo>
                    <a:pt x="941070" y="8254"/>
                  </a:lnTo>
                  <a:lnTo>
                    <a:pt x="974090" y="30479"/>
                  </a:lnTo>
                  <a:lnTo>
                    <a:pt x="996632" y="63500"/>
                  </a:lnTo>
                  <a:lnTo>
                    <a:pt x="1004570" y="104139"/>
                  </a:lnTo>
                  <a:lnTo>
                    <a:pt x="1004570" y="520700"/>
                  </a:lnTo>
                  <a:lnTo>
                    <a:pt x="996632" y="561022"/>
                  </a:lnTo>
                  <a:lnTo>
                    <a:pt x="974090" y="594360"/>
                  </a:lnTo>
                  <a:lnTo>
                    <a:pt x="941070" y="616585"/>
                  </a:lnTo>
                  <a:lnTo>
                    <a:pt x="900429" y="624839"/>
                  </a:lnTo>
                  <a:lnTo>
                    <a:pt x="104140" y="624839"/>
                  </a:lnTo>
                  <a:lnTo>
                    <a:pt x="63500" y="616585"/>
                  </a:lnTo>
                  <a:lnTo>
                    <a:pt x="30479" y="594360"/>
                  </a:lnTo>
                  <a:lnTo>
                    <a:pt x="8254" y="561022"/>
                  </a:lnTo>
                  <a:lnTo>
                    <a:pt x="0" y="520700"/>
                  </a:lnTo>
                  <a:lnTo>
                    <a:pt x="0" y="104139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48267" y="3768407"/>
              <a:ext cx="1678305" cy="5080"/>
            </a:xfrm>
            <a:custGeom>
              <a:avLst/>
              <a:gdLst/>
              <a:ahLst/>
              <a:cxnLst/>
              <a:rect l="l" t="t" r="r" b="b"/>
              <a:pathLst>
                <a:path w="1678304" h="5079">
                  <a:moveTo>
                    <a:pt x="1677987" y="507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0485" y="3852227"/>
              <a:ext cx="538480" cy="33908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99167" y="3797934"/>
              <a:ext cx="429895" cy="4572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21964" y="3338829"/>
              <a:ext cx="467995" cy="25114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255962" y="3154362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70">
                  <a:moveTo>
                    <a:pt x="0" y="16637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7729" y="3319145"/>
              <a:ext cx="246697" cy="29051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94050" y="3823334"/>
              <a:ext cx="316229" cy="39274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610485" y="3788409"/>
              <a:ext cx="1715770" cy="454659"/>
            </a:xfrm>
            <a:custGeom>
              <a:avLst/>
              <a:gdLst/>
              <a:ahLst/>
              <a:cxnLst/>
              <a:rect l="l" t="t" r="r" b="b"/>
              <a:pathLst>
                <a:path w="1715770" h="454660">
                  <a:moveTo>
                    <a:pt x="0" y="75882"/>
                  </a:moveTo>
                  <a:lnTo>
                    <a:pt x="6032" y="46354"/>
                  </a:lnTo>
                  <a:lnTo>
                    <a:pt x="22225" y="22225"/>
                  </a:lnTo>
                  <a:lnTo>
                    <a:pt x="46354" y="6032"/>
                  </a:lnTo>
                  <a:lnTo>
                    <a:pt x="75882" y="0"/>
                  </a:lnTo>
                  <a:lnTo>
                    <a:pt x="1639569" y="0"/>
                  </a:lnTo>
                  <a:lnTo>
                    <a:pt x="1669097" y="6032"/>
                  </a:lnTo>
                  <a:lnTo>
                    <a:pt x="1693227" y="22225"/>
                  </a:lnTo>
                  <a:lnTo>
                    <a:pt x="1709419" y="46354"/>
                  </a:lnTo>
                  <a:lnTo>
                    <a:pt x="1715452" y="75882"/>
                  </a:lnTo>
                  <a:lnTo>
                    <a:pt x="1715452" y="378777"/>
                  </a:lnTo>
                  <a:lnTo>
                    <a:pt x="1709419" y="408304"/>
                  </a:lnTo>
                  <a:lnTo>
                    <a:pt x="1693227" y="432434"/>
                  </a:lnTo>
                  <a:lnTo>
                    <a:pt x="1669097" y="448627"/>
                  </a:lnTo>
                  <a:lnTo>
                    <a:pt x="1639569" y="454659"/>
                  </a:lnTo>
                  <a:lnTo>
                    <a:pt x="75882" y="454659"/>
                  </a:lnTo>
                  <a:lnTo>
                    <a:pt x="46354" y="448627"/>
                  </a:lnTo>
                  <a:lnTo>
                    <a:pt x="22225" y="432434"/>
                  </a:lnTo>
                  <a:lnTo>
                    <a:pt x="6032" y="408304"/>
                  </a:lnTo>
                  <a:lnTo>
                    <a:pt x="0" y="378777"/>
                  </a:lnTo>
                  <a:lnTo>
                    <a:pt x="0" y="75882"/>
                  </a:lnTo>
                </a:path>
              </a:pathLst>
            </a:custGeom>
            <a:ln w="15875">
              <a:solidFill>
                <a:srgbClr val="009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33064" y="3548379"/>
              <a:ext cx="287337" cy="22225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13429" y="2688907"/>
              <a:ext cx="265112" cy="22225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73362" y="3221354"/>
              <a:ext cx="265112" cy="22225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61372" y="2304097"/>
              <a:ext cx="146367" cy="12890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06382" y="2304732"/>
              <a:ext cx="146367" cy="12890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59685" y="2631757"/>
              <a:ext cx="146367" cy="12890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2264" y="2496185"/>
              <a:ext cx="146367" cy="12890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23389" y="3091814"/>
              <a:ext cx="146367" cy="12890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38045" y="3108642"/>
              <a:ext cx="146367" cy="12890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18802" y="2924175"/>
              <a:ext cx="203517" cy="18605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564572" y="3462972"/>
              <a:ext cx="146685" cy="128905"/>
            </a:xfrm>
            <a:custGeom>
              <a:avLst/>
              <a:gdLst/>
              <a:ahLst/>
              <a:cxnLst/>
              <a:rect l="l" t="t" r="r" b="b"/>
              <a:pathLst>
                <a:path w="146685" h="128904">
                  <a:moveTo>
                    <a:pt x="73025" y="0"/>
                  </a:moveTo>
                  <a:lnTo>
                    <a:pt x="44767" y="5079"/>
                  </a:lnTo>
                  <a:lnTo>
                    <a:pt x="21589" y="18732"/>
                  </a:lnTo>
                  <a:lnTo>
                    <a:pt x="5714" y="39369"/>
                  </a:lnTo>
                  <a:lnTo>
                    <a:pt x="0" y="64452"/>
                  </a:lnTo>
                  <a:lnTo>
                    <a:pt x="5714" y="89535"/>
                  </a:lnTo>
                  <a:lnTo>
                    <a:pt x="21589" y="109854"/>
                  </a:lnTo>
                  <a:lnTo>
                    <a:pt x="44767" y="123825"/>
                  </a:lnTo>
                  <a:lnTo>
                    <a:pt x="73025" y="128904"/>
                  </a:lnTo>
                  <a:lnTo>
                    <a:pt x="101600" y="123825"/>
                  </a:lnTo>
                  <a:lnTo>
                    <a:pt x="124777" y="109854"/>
                  </a:lnTo>
                  <a:lnTo>
                    <a:pt x="140652" y="89535"/>
                  </a:lnTo>
                  <a:lnTo>
                    <a:pt x="146367" y="64452"/>
                  </a:lnTo>
                  <a:lnTo>
                    <a:pt x="140652" y="39369"/>
                  </a:lnTo>
                  <a:lnTo>
                    <a:pt x="124777" y="18732"/>
                  </a:lnTo>
                  <a:lnTo>
                    <a:pt x="101600" y="5079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98114" y="3875404"/>
              <a:ext cx="146367" cy="12890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28035" y="4010342"/>
              <a:ext cx="146367" cy="12890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772534" y="4027170"/>
              <a:ext cx="146685" cy="128905"/>
            </a:xfrm>
            <a:custGeom>
              <a:avLst/>
              <a:gdLst/>
              <a:ahLst/>
              <a:cxnLst/>
              <a:rect l="l" t="t" r="r" b="b"/>
              <a:pathLst>
                <a:path w="146685" h="128904">
                  <a:moveTo>
                    <a:pt x="73025" y="0"/>
                  </a:moveTo>
                  <a:lnTo>
                    <a:pt x="44767" y="5079"/>
                  </a:lnTo>
                  <a:lnTo>
                    <a:pt x="21589" y="18732"/>
                  </a:lnTo>
                  <a:lnTo>
                    <a:pt x="5714" y="39369"/>
                  </a:lnTo>
                  <a:lnTo>
                    <a:pt x="0" y="64452"/>
                  </a:lnTo>
                  <a:lnTo>
                    <a:pt x="5714" y="89534"/>
                  </a:lnTo>
                  <a:lnTo>
                    <a:pt x="21589" y="109854"/>
                  </a:lnTo>
                  <a:lnTo>
                    <a:pt x="44767" y="123824"/>
                  </a:lnTo>
                  <a:lnTo>
                    <a:pt x="73025" y="128904"/>
                  </a:lnTo>
                  <a:lnTo>
                    <a:pt x="101600" y="123824"/>
                  </a:lnTo>
                  <a:lnTo>
                    <a:pt x="124777" y="109854"/>
                  </a:lnTo>
                  <a:lnTo>
                    <a:pt x="140652" y="89534"/>
                  </a:lnTo>
                  <a:lnTo>
                    <a:pt x="146367" y="64452"/>
                  </a:lnTo>
                  <a:lnTo>
                    <a:pt x="140652" y="39369"/>
                  </a:lnTo>
                  <a:lnTo>
                    <a:pt x="124777" y="18732"/>
                  </a:lnTo>
                  <a:lnTo>
                    <a:pt x="101600" y="5079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89375" y="2253614"/>
              <a:ext cx="203517" cy="18605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3581717" y="3469957"/>
              <a:ext cx="146685" cy="128905"/>
            </a:xfrm>
            <a:custGeom>
              <a:avLst/>
              <a:gdLst/>
              <a:ahLst/>
              <a:cxnLst/>
              <a:rect l="l" t="t" r="r" b="b"/>
              <a:pathLst>
                <a:path w="146685" h="128904">
                  <a:moveTo>
                    <a:pt x="73025" y="0"/>
                  </a:moveTo>
                  <a:lnTo>
                    <a:pt x="44767" y="5079"/>
                  </a:lnTo>
                  <a:lnTo>
                    <a:pt x="21590" y="18732"/>
                  </a:lnTo>
                  <a:lnTo>
                    <a:pt x="5715" y="39369"/>
                  </a:lnTo>
                  <a:lnTo>
                    <a:pt x="0" y="64452"/>
                  </a:lnTo>
                  <a:lnTo>
                    <a:pt x="5715" y="89534"/>
                  </a:lnTo>
                  <a:lnTo>
                    <a:pt x="21590" y="109854"/>
                  </a:lnTo>
                  <a:lnTo>
                    <a:pt x="44767" y="123825"/>
                  </a:lnTo>
                  <a:lnTo>
                    <a:pt x="73025" y="128904"/>
                  </a:lnTo>
                  <a:lnTo>
                    <a:pt x="101600" y="123825"/>
                  </a:lnTo>
                  <a:lnTo>
                    <a:pt x="124777" y="109854"/>
                  </a:lnTo>
                  <a:lnTo>
                    <a:pt x="140652" y="89534"/>
                  </a:lnTo>
                  <a:lnTo>
                    <a:pt x="146367" y="64452"/>
                  </a:lnTo>
                  <a:lnTo>
                    <a:pt x="140652" y="39369"/>
                  </a:lnTo>
                  <a:lnTo>
                    <a:pt x="124777" y="18732"/>
                  </a:lnTo>
                  <a:lnTo>
                    <a:pt x="101600" y="5079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581717" y="3469957"/>
              <a:ext cx="146685" cy="128905"/>
            </a:xfrm>
            <a:custGeom>
              <a:avLst/>
              <a:gdLst/>
              <a:ahLst/>
              <a:cxnLst/>
              <a:rect l="l" t="t" r="r" b="b"/>
              <a:pathLst>
                <a:path w="146685" h="128904">
                  <a:moveTo>
                    <a:pt x="0" y="64452"/>
                  </a:moveTo>
                  <a:lnTo>
                    <a:pt x="5715" y="39369"/>
                  </a:lnTo>
                  <a:lnTo>
                    <a:pt x="21590" y="18732"/>
                  </a:lnTo>
                  <a:lnTo>
                    <a:pt x="44767" y="5079"/>
                  </a:lnTo>
                  <a:lnTo>
                    <a:pt x="73025" y="0"/>
                  </a:lnTo>
                  <a:lnTo>
                    <a:pt x="101600" y="5079"/>
                  </a:lnTo>
                  <a:lnTo>
                    <a:pt x="124777" y="18732"/>
                  </a:lnTo>
                  <a:lnTo>
                    <a:pt x="140652" y="39369"/>
                  </a:lnTo>
                  <a:lnTo>
                    <a:pt x="146367" y="64452"/>
                  </a:lnTo>
                  <a:lnTo>
                    <a:pt x="140652" y="89534"/>
                  </a:lnTo>
                  <a:lnTo>
                    <a:pt x="124777" y="109854"/>
                  </a:lnTo>
                  <a:lnTo>
                    <a:pt x="101600" y="123825"/>
                  </a:lnTo>
                  <a:lnTo>
                    <a:pt x="73025" y="128904"/>
                  </a:lnTo>
                  <a:lnTo>
                    <a:pt x="44767" y="123825"/>
                  </a:lnTo>
                  <a:lnTo>
                    <a:pt x="21590" y="109854"/>
                  </a:lnTo>
                  <a:lnTo>
                    <a:pt x="5715" y="89534"/>
                  </a:lnTo>
                  <a:lnTo>
                    <a:pt x="0" y="64452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772534" y="4025582"/>
              <a:ext cx="146685" cy="128905"/>
            </a:xfrm>
            <a:custGeom>
              <a:avLst/>
              <a:gdLst/>
              <a:ahLst/>
              <a:cxnLst/>
              <a:rect l="l" t="t" r="r" b="b"/>
              <a:pathLst>
                <a:path w="146685" h="128904">
                  <a:moveTo>
                    <a:pt x="73025" y="0"/>
                  </a:moveTo>
                  <a:lnTo>
                    <a:pt x="44767" y="5079"/>
                  </a:lnTo>
                  <a:lnTo>
                    <a:pt x="21589" y="18732"/>
                  </a:lnTo>
                  <a:lnTo>
                    <a:pt x="5714" y="39369"/>
                  </a:lnTo>
                  <a:lnTo>
                    <a:pt x="0" y="64452"/>
                  </a:lnTo>
                  <a:lnTo>
                    <a:pt x="5714" y="89534"/>
                  </a:lnTo>
                  <a:lnTo>
                    <a:pt x="21589" y="109854"/>
                  </a:lnTo>
                  <a:lnTo>
                    <a:pt x="44767" y="123824"/>
                  </a:lnTo>
                  <a:lnTo>
                    <a:pt x="73025" y="128904"/>
                  </a:lnTo>
                  <a:lnTo>
                    <a:pt x="101600" y="123824"/>
                  </a:lnTo>
                  <a:lnTo>
                    <a:pt x="124777" y="109854"/>
                  </a:lnTo>
                  <a:lnTo>
                    <a:pt x="140652" y="89534"/>
                  </a:lnTo>
                  <a:lnTo>
                    <a:pt x="146367" y="64452"/>
                  </a:lnTo>
                  <a:lnTo>
                    <a:pt x="140652" y="39369"/>
                  </a:lnTo>
                  <a:lnTo>
                    <a:pt x="124777" y="18732"/>
                  </a:lnTo>
                  <a:lnTo>
                    <a:pt x="101600" y="5079"/>
                  </a:lnTo>
                  <a:lnTo>
                    <a:pt x="7302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772534" y="4025582"/>
              <a:ext cx="146685" cy="128905"/>
            </a:xfrm>
            <a:custGeom>
              <a:avLst/>
              <a:gdLst/>
              <a:ahLst/>
              <a:cxnLst/>
              <a:rect l="l" t="t" r="r" b="b"/>
              <a:pathLst>
                <a:path w="146685" h="128904">
                  <a:moveTo>
                    <a:pt x="0" y="64452"/>
                  </a:moveTo>
                  <a:lnTo>
                    <a:pt x="5714" y="39369"/>
                  </a:lnTo>
                  <a:lnTo>
                    <a:pt x="21589" y="18732"/>
                  </a:lnTo>
                  <a:lnTo>
                    <a:pt x="44767" y="5079"/>
                  </a:lnTo>
                  <a:lnTo>
                    <a:pt x="73025" y="0"/>
                  </a:lnTo>
                  <a:lnTo>
                    <a:pt x="101600" y="5079"/>
                  </a:lnTo>
                  <a:lnTo>
                    <a:pt x="124777" y="18732"/>
                  </a:lnTo>
                  <a:lnTo>
                    <a:pt x="140652" y="39369"/>
                  </a:lnTo>
                  <a:lnTo>
                    <a:pt x="146367" y="64452"/>
                  </a:lnTo>
                  <a:lnTo>
                    <a:pt x="140652" y="89534"/>
                  </a:lnTo>
                  <a:lnTo>
                    <a:pt x="124777" y="109854"/>
                  </a:lnTo>
                  <a:lnTo>
                    <a:pt x="101600" y="123824"/>
                  </a:lnTo>
                  <a:lnTo>
                    <a:pt x="73025" y="128904"/>
                  </a:lnTo>
                  <a:lnTo>
                    <a:pt x="44767" y="123824"/>
                  </a:lnTo>
                  <a:lnTo>
                    <a:pt x="21589" y="109854"/>
                  </a:lnTo>
                  <a:lnTo>
                    <a:pt x="5714" y="89534"/>
                  </a:lnTo>
                  <a:lnTo>
                    <a:pt x="0" y="64452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19270" y="3867784"/>
              <a:ext cx="512127" cy="51212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919220" y="3380104"/>
              <a:ext cx="889635" cy="668655"/>
            </a:xfrm>
            <a:custGeom>
              <a:avLst/>
              <a:gdLst/>
              <a:ahLst/>
              <a:cxnLst/>
              <a:rect l="l" t="t" r="r" b="b"/>
              <a:pathLst>
                <a:path w="889635" h="668654">
                  <a:moveTo>
                    <a:pt x="734377" y="79057"/>
                  </a:moveTo>
                  <a:lnTo>
                    <a:pt x="0" y="622617"/>
                  </a:lnTo>
                  <a:lnTo>
                    <a:pt x="33972" y="668337"/>
                  </a:lnTo>
                  <a:lnTo>
                    <a:pt x="768350" y="125095"/>
                  </a:lnTo>
                  <a:lnTo>
                    <a:pt x="734377" y="79057"/>
                  </a:lnTo>
                  <a:close/>
                </a:path>
                <a:path w="889635" h="668654">
                  <a:moveTo>
                    <a:pt x="857567" y="61912"/>
                  </a:moveTo>
                  <a:lnTo>
                    <a:pt x="757237" y="61912"/>
                  </a:lnTo>
                  <a:lnTo>
                    <a:pt x="791209" y="107950"/>
                  </a:lnTo>
                  <a:lnTo>
                    <a:pt x="768350" y="125095"/>
                  </a:lnTo>
                  <a:lnTo>
                    <a:pt x="802322" y="170815"/>
                  </a:lnTo>
                  <a:lnTo>
                    <a:pt x="857567" y="61912"/>
                  </a:lnTo>
                  <a:close/>
                </a:path>
                <a:path w="889635" h="668654">
                  <a:moveTo>
                    <a:pt x="757237" y="61912"/>
                  </a:moveTo>
                  <a:lnTo>
                    <a:pt x="734377" y="79057"/>
                  </a:lnTo>
                  <a:lnTo>
                    <a:pt x="768350" y="125095"/>
                  </a:lnTo>
                  <a:lnTo>
                    <a:pt x="791209" y="107950"/>
                  </a:lnTo>
                  <a:lnTo>
                    <a:pt x="757237" y="61912"/>
                  </a:lnTo>
                  <a:close/>
                </a:path>
                <a:path w="889635" h="668654">
                  <a:moveTo>
                    <a:pt x="889317" y="0"/>
                  </a:moveTo>
                  <a:lnTo>
                    <a:pt x="700404" y="33020"/>
                  </a:lnTo>
                  <a:lnTo>
                    <a:pt x="734377" y="79057"/>
                  </a:lnTo>
                  <a:lnTo>
                    <a:pt x="757237" y="61912"/>
                  </a:lnTo>
                  <a:lnTo>
                    <a:pt x="857567" y="61912"/>
                  </a:lnTo>
                  <a:lnTo>
                    <a:pt x="889317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63122" y="2345054"/>
              <a:ext cx="2110105" cy="985519"/>
            </a:xfrm>
            <a:custGeom>
              <a:avLst/>
              <a:gdLst/>
              <a:ahLst/>
              <a:cxnLst/>
              <a:rect l="l" t="t" r="r" b="b"/>
              <a:pathLst>
                <a:path w="2110104" h="985520">
                  <a:moveTo>
                    <a:pt x="1945639" y="0"/>
                  </a:moveTo>
                  <a:lnTo>
                    <a:pt x="164147" y="0"/>
                  </a:lnTo>
                  <a:lnTo>
                    <a:pt x="120650" y="5715"/>
                  </a:lnTo>
                  <a:lnTo>
                    <a:pt x="81279" y="22542"/>
                  </a:lnTo>
                  <a:lnTo>
                    <a:pt x="47942" y="47942"/>
                  </a:lnTo>
                  <a:lnTo>
                    <a:pt x="22542" y="81280"/>
                  </a:lnTo>
                  <a:lnTo>
                    <a:pt x="5714" y="120650"/>
                  </a:lnTo>
                  <a:lnTo>
                    <a:pt x="0" y="164147"/>
                  </a:lnTo>
                  <a:lnTo>
                    <a:pt x="0" y="821055"/>
                  </a:lnTo>
                  <a:lnTo>
                    <a:pt x="5714" y="864552"/>
                  </a:lnTo>
                  <a:lnTo>
                    <a:pt x="22542" y="903922"/>
                  </a:lnTo>
                  <a:lnTo>
                    <a:pt x="47942" y="936942"/>
                  </a:lnTo>
                  <a:lnTo>
                    <a:pt x="81279" y="962660"/>
                  </a:lnTo>
                  <a:lnTo>
                    <a:pt x="120650" y="979170"/>
                  </a:lnTo>
                  <a:lnTo>
                    <a:pt x="164147" y="985202"/>
                  </a:lnTo>
                  <a:lnTo>
                    <a:pt x="1945639" y="985202"/>
                  </a:lnTo>
                  <a:lnTo>
                    <a:pt x="1989455" y="979170"/>
                  </a:lnTo>
                  <a:lnTo>
                    <a:pt x="2028507" y="962660"/>
                  </a:lnTo>
                  <a:lnTo>
                    <a:pt x="2061844" y="936942"/>
                  </a:lnTo>
                  <a:lnTo>
                    <a:pt x="2087562" y="903922"/>
                  </a:lnTo>
                  <a:lnTo>
                    <a:pt x="2104072" y="864552"/>
                  </a:lnTo>
                  <a:lnTo>
                    <a:pt x="2110105" y="821055"/>
                  </a:lnTo>
                  <a:lnTo>
                    <a:pt x="2110105" y="164147"/>
                  </a:lnTo>
                  <a:lnTo>
                    <a:pt x="2104072" y="120650"/>
                  </a:lnTo>
                  <a:lnTo>
                    <a:pt x="2087562" y="81280"/>
                  </a:lnTo>
                  <a:lnTo>
                    <a:pt x="2061844" y="47942"/>
                  </a:lnTo>
                  <a:lnTo>
                    <a:pt x="2028507" y="22542"/>
                  </a:lnTo>
                  <a:lnTo>
                    <a:pt x="1989455" y="5715"/>
                  </a:lnTo>
                  <a:lnTo>
                    <a:pt x="1945639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63122" y="2345054"/>
              <a:ext cx="2110105" cy="985519"/>
            </a:xfrm>
            <a:custGeom>
              <a:avLst/>
              <a:gdLst/>
              <a:ahLst/>
              <a:cxnLst/>
              <a:rect l="l" t="t" r="r" b="b"/>
              <a:pathLst>
                <a:path w="2110104" h="985520">
                  <a:moveTo>
                    <a:pt x="0" y="164147"/>
                  </a:moveTo>
                  <a:lnTo>
                    <a:pt x="5714" y="120650"/>
                  </a:lnTo>
                  <a:lnTo>
                    <a:pt x="22542" y="81280"/>
                  </a:lnTo>
                  <a:lnTo>
                    <a:pt x="47942" y="47942"/>
                  </a:lnTo>
                  <a:lnTo>
                    <a:pt x="81279" y="22542"/>
                  </a:lnTo>
                  <a:lnTo>
                    <a:pt x="120650" y="5715"/>
                  </a:lnTo>
                  <a:lnTo>
                    <a:pt x="164147" y="0"/>
                  </a:lnTo>
                  <a:lnTo>
                    <a:pt x="1945639" y="0"/>
                  </a:lnTo>
                  <a:lnTo>
                    <a:pt x="1989455" y="5715"/>
                  </a:lnTo>
                  <a:lnTo>
                    <a:pt x="2028507" y="22542"/>
                  </a:lnTo>
                  <a:lnTo>
                    <a:pt x="2061844" y="47942"/>
                  </a:lnTo>
                  <a:lnTo>
                    <a:pt x="2087562" y="81280"/>
                  </a:lnTo>
                  <a:lnTo>
                    <a:pt x="2104072" y="120650"/>
                  </a:lnTo>
                  <a:lnTo>
                    <a:pt x="2110105" y="164147"/>
                  </a:lnTo>
                  <a:lnTo>
                    <a:pt x="2110105" y="821055"/>
                  </a:lnTo>
                  <a:lnTo>
                    <a:pt x="2104072" y="864552"/>
                  </a:lnTo>
                  <a:lnTo>
                    <a:pt x="2087562" y="903922"/>
                  </a:lnTo>
                  <a:lnTo>
                    <a:pt x="2061844" y="936942"/>
                  </a:lnTo>
                  <a:lnTo>
                    <a:pt x="2028507" y="962660"/>
                  </a:lnTo>
                  <a:lnTo>
                    <a:pt x="1989455" y="979170"/>
                  </a:lnTo>
                  <a:lnTo>
                    <a:pt x="1945639" y="985202"/>
                  </a:lnTo>
                  <a:lnTo>
                    <a:pt x="164147" y="985202"/>
                  </a:lnTo>
                  <a:lnTo>
                    <a:pt x="120650" y="979170"/>
                  </a:lnTo>
                  <a:lnTo>
                    <a:pt x="81279" y="962660"/>
                  </a:lnTo>
                  <a:lnTo>
                    <a:pt x="47942" y="936942"/>
                  </a:lnTo>
                  <a:lnTo>
                    <a:pt x="22542" y="903922"/>
                  </a:lnTo>
                  <a:lnTo>
                    <a:pt x="5714" y="864552"/>
                  </a:lnTo>
                  <a:lnTo>
                    <a:pt x="0" y="821055"/>
                  </a:lnTo>
                  <a:lnTo>
                    <a:pt x="0" y="164147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9590405" y="1067117"/>
            <a:ext cx="889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5" dirty="0">
                <a:latin typeface="Calibri"/>
                <a:cs typeface="Calibri"/>
              </a:rPr>
              <a:t>π</a:t>
            </a:r>
            <a:r>
              <a:rPr sz="1200" spc="135" dirty="0" err="1">
                <a:latin typeface="Calibri"/>
                <a:cs typeface="Calibri"/>
              </a:rPr>
              <a:t>ράκτορε</a:t>
            </a:r>
            <a:r>
              <a:rPr lang="el-GR" sz="1200" spc="135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55344" y="779145"/>
            <a:ext cx="274193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55" dirty="0">
                <a:latin typeface="Times New Roman"/>
                <a:cs typeface="Times New Roman"/>
              </a:rPr>
              <a:t>Εξαρτήματα </a:t>
            </a:r>
            <a:r>
              <a:rPr sz="1850" spc="150" dirty="0">
                <a:latin typeface="Times New Roman"/>
                <a:cs typeface="Times New Roman"/>
              </a:rPr>
              <a:t>ανίχνευσης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91515" y="1494790"/>
            <a:ext cx="388239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indent="-146050">
              <a:lnSpc>
                <a:spcPct val="100000"/>
              </a:lnSpc>
              <a:spcBef>
                <a:spcPts val="100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b="1" spc="80" dirty="0">
                <a:latin typeface="Calibri"/>
                <a:cs typeface="Calibri"/>
              </a:rPr>
              <a:t>Τα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κύρια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εξαρτήματα</a:t>
            </a:r>
            <a:r>
              <a:rPr sz="1050" b="1" spc="4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ενός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IDS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(Intrusion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Detection</a:t>
            </a:r>
            <a:r>
              <a:rPr sz="1050" spc="4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System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7564" y="1657667"/>
            <a:ext cx="245681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45" dirty="0">
                <a:latin typeface="Calibri"/>
                <a:cs typeface="Calibri"/>
              </a:rPr>
              <a:t>-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Σύστημα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ανίχνευσης</a:t>
            </a:r>
            <a:r>
              <a:rPr sz="1050" spc="2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εισβολών)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είναι: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628264" y="2149157"/>
            <a:ext cx="34417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b="1" dirty="0">
                <a:latin typeface="Calibri"/>
                <a:cs typeface="Calibri"/>
              </a:rPr>
              <a:t>Δ</a:t>
            </a:r>
            <a:r>
              <a:rPr sz="300" b="1" spc="-5" dirty="0">
                <a:latin typeface="Calibri"/>
                <a:cs typeface="Calibri"/>
              </a:rPr>
              <a:t>ίκτ</a:t>
            </a:r>
            <a:r>
              <a:rPr sz="300" b="1" dirty="0">
                <a:latin typeface="Calibri"/>
                <a:cs typeface="Calibri"/>
              </a:rPr>
              <a:t>υ</a:t>
            </a:r>
            <a:r>
              <a:rPr sz="300" b="1" spc="15" dirty="0">
                <a:latin typeface="Calibri"/>
                <a:cs typeface="Calibri"/>
              </a:rPr>
              <a:t>ο</a:t>
            </a:r>
            <a:r>
              <a:rPr sz="300" b="1" dirty="0">
                <a:latin typeface="Calibri"/>
                <a:cs typeface="Calibri"/>
              </a:rPr>
              <a:t> </a:t>
            </a:r>
            <a:r>
              <a:rPr sz="300" b="1" spc="25" dirty="0">
                <a:latin typeface="Calibri"/>
                <a:cs typeface="Calibri"/>
              </a:rPr>
              <a:t>δ</a:t>
            </a:r>
            <a:r>
              <a:rPr sz="300" b="1" spc="10" dirty="0">
                <a:latin typeface="Calibri"/>
                <a:cs typeface="Calibri"/>
              </a:rPr>
              <a:t>ι</a:t>
            </a:r>
            <a:r>
              <a:rPr sz="300" b="1" spc="20" dirty="0">
                <a:latin typeface="Calibri"/>
                <a:cs typeface="Calibri"/>
              </a:rPr>
              <a:t>κτ</a:t>
            </a:r>
            <a:r>
              <a:rPr sz="300" b="1" spc="25" dirty="0">
                <a:latin typeface="Calibri"/>
                <a:cs typeface="Calibri"/>
              </a:rPr>
              <a:t>ύ</a:t>
            </a:r>
            <a:r>
              <a:rPr sz="300" b="1" spc="30" dirty="0">
                <a:latin typeface="Calibri"/>
                <a:cs typeface="Calibri"/>
              </a:rPr>
              <a:t>ω</a:t>
            </a:r>
            <a:r>
              <a:rPr sz="300" b="1" spc="20" dirty="0">
                <a:latin typeface="Calibri"/>
                <a:cs typeface="Calibri"/>
              </a:rPr>
              <a:t>σ</a:t>
            </a:r>
            <a:r>
              <a:rPr sz="300" b="1" spc="25" dirty="0">
                <a:latin typeface="Calibri"/>
                <a:cs typeface="Calibri"/>
              </a:rPr>
              <a:t>η</a:t>
            </a:r>
            <a:r>
              <a:rPr sz="300" b="1" spc="10" dirty="0">
                <a:latin typeface="Calibri"/>
                <a:cs typeface="Calibri"/>
              </a:rPr>
              <a:t>ς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55344" y="2847975"/>
            <a:ext cx="245745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latin typeface="Calibri"/>
                <a:cs typeface="Calibri"/>
              </a:rPr>
              <a:t>Ίντερνετ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21789" y="2945447"/>
            <a:ext cx="98425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b="1" spc="-25" dirty="0">
                <a:latin typeface="Calibri"/>
                <a:cs typeface="Calibri"/>
              </a:rPr>
              <a:t>D</a:t>
            </a:r>
            <a:r>
              <a:rPr sz="300" b="1" spc="-20" dirty="0">
                <a:latin typeface="Calibri"/>
                <a:cs typeface="Calibri"/>
              </a:rPr>
              <a:t>M</a:t>
            </a:r>
            <a:r>
              <a:rPr sz="300" b="1" spc="5" dirty="0">
                <a:latin typeface="Calibri"/>
                <a:cs typeface="Calibri"/>
              </a:rPr>
              <a:t>Z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928236" y="2348547"/>
            <a:ext cx="1603375" cy="9988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51130">
              <a:lnSpc>
                <a:spcPct val="101600"/>
              </a:lnSpc>
              <a:spcBef>
                <a:spcPts val="80"/>
              </a:spcBef>
            </a:pPr>
            <a:r>
              <a:rPr sz="900" spc="75" dirty="0">
                <a:latin typeface="Calibri"/>
                <a:cs typeface="Calibri"/>
              </a:rPr>
              <a:t>Ανιχνευτής και αναλυτής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δεδομένων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b="1" spc="110" dirty="0">
                <a:solidFill>
                  <a:srgbClr val="BF0000"/>
                </a:solidFill>
                <a:latin typeface="Calibri"/>
                <a:cs typeface="Calibri"/>
              </a:rPr>
              <a:t>XML</a:t>
            </a:r>
            <a:r>
              <a:rPr sz="900" b="1" spc="1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70" dirty="0">
                <a:solidFill>
                  <a:srgbClr val="BF0000"/>
                </a:solidFill>
                <a:latin typeface="Calibri"/>
                <a:cs typeface="Calibri"/>
              </a:rPr>
              <a:t>(Extensible</a:t>
            </a:r>
            <a:endParaRPr sz="900" dirty="0">
              <a:latin typeface="Calibri"/>
              <a:cs typeface="Calibri"/>
            </a:endParaRPr>
          </a:p>
          <a:p>
            <a:pPr marL="57785" marR="50165" algn="ctr">
              <a:lnSpc>
                <a:spcPct val="101600"/>
              </a:lnSpc>
            </a:pPr>
            <a:r>
              <a:rPr sz="900" b="1" spc="95" dirty="0">
                <a:solidFill>
                  <a:srgbClr val="BF0000"/>
                </a:solidFill>
                <a:latin typeface="Calibri"/>
                <a:cs typeface="Calibri"/>
              </a:rPr>
              <a:t>Markup </a:t>
            </a:r>
            <a:r>
              <a:rPr sz="900" b="1" spc="85" dirty="0">
                <a:solidFill>
                  <a:srgbClr val="BF0000"/>
                </a:solidFill>
                <a:latin typeface="Calibri"/>
                <a:cs typeface="Calibri"/>
              </a:rPr>
              <a:t>Language </a:t>
            </a:r>
            <a:r>
              <a:rPr sz="900" b="1" spc="55" dirty="0">
                <a:solidFill>
                  <a:srgbClr val="BF0000"/>
                </a:solidFill>
                <a:latin typeface="Calibri"/>
                <a:cs typeface="Calibri"/>
              </a:rPr>
              <a:t>- </a:t>
            </a:r>
            <a:r>
              <a:rPr sz="900" b="1" spc="6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90" dirty="0">
                <a:solidFill>
                  <a:srgbClr val="BF0000"/>
                </a:solidFill>
                <a:latin typeface="Calibri"/>
                <a:cs typeface="Calibri"/>
              </a:rPr>
              <a:t>δομημένη </a:t>
            </a:r>
            <a:r>
              <a:rPr sz="900" b="1" spc="100" dirty="0">
                <a:solidFill>
                  <a:srgbClr val="BF0000"/>
                </a:solidFill>
                <a:latin typeface="Calibri"/>
                <a:cs typeface="Calibri"/>
              </a:rPr>
              <a:t>μορφή </a:t>
            </a:r>
            <a:r>
              <a:rPr sz="900" b="1" spc="10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85" dirty="0">
                <a:solidFill>
                  <a:srgbClr val="BF0000"/>
                </a:solidFill>
                <a:latin typeface="Calibri"/>
                <a:cs typeface="Calibri"/>
              </a:rPr>
              <a:t>ανταλλαγής</a:t>
            </a:r>
            <a:r>
              <a:rPr sz="900" b="1" spc="2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85" dirty="0">
                <a:solidFill>
                  <a:srgbClr val="BF0000"/>
                </a:solidFill>
                <a:latin typeface="Calibri"/>
                <a:cs typeface="Calibri"/>
              </a:rPr>
              <a:t>δεδομένωνn) </a:t>
            </a:r>
            <a:r>
              <a:rPr sz="900" b="1" spc="-18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900" b="1" spc="80" dirty="0">
                <a:solidFill>
                  <a:srgbClr val="BF0000"/>
                </a:solidFill>
                <a:latin typeface="Calibri"/>
                <a:cs typeface="Calibri"/>
              </a:rPr>
              <a:t>(εισβολή </a:t>
            </a:r>
            <a:r>
              <a:rPr sz="900" b="1" spc="85" dirty="0">
                <a:solidFill>
                  <a:srgbClr val="BF0000"/>
                </a:solidFill>
                <a:latin typeface="Calibri"/>
                <a:cs typeface="Calibri"/>
              </a:rPr>
              <a:t>σε PLC </a:t>
            </a:r>
            <a:r>
              <a:rPr sz="900" spc="55" dirty="0">
                <a:latin typeface="Calibri"/>
                <a:cs typeface="Calibri"/>
              </a:rPr>
              <a:t>- 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spc="90" dirty="0">
                <a:latin typeface="Calibri"/>
                <a:cs typeface="Calibri"/>
              </a:rPr>
              <a:t>υποσταθμός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!)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197850" y="359092"/>
            <a:ext cx="436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latin typeface="Calibri"/>
                <a:cs typeface="Calibri"/>
              </a:rPr>
              <a:t>Δεδομένα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322944" y="855345"/>
            <a:ext cx="1221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5" dirty="0">
                <a:latin typeface="Calibri"/>
                <a:cs typeface="Calibri"/>
              </a:rPr>
              <a:t>α</a:t>
            </a:r>
            <a:r>
              <a:rPr sz="1200" spc="70" dirty="0" err="1">
                <a:latin typeface="Calibri"/>
                <a:cs typeface="Calibri"/>
              </a:rPr>
              <a:t>ι</a:t>
            </a:r>
            <a:r>
              <a:rPr sz="1200" spc="150" dirty="0" err="1">
                <a:latin typeface="Calibri"/>
                <a:cs typeface="Calibri"/>
              </a:rPr>
              <a:t>σ</a:t>
            </a:r>
            <a:r>
              <a:rPr sz="1200" spc="145" dirty="0" err="1">
                <a:latin typeface="Calibri"/>
                <a:cs typeface="Calibri"/>
              </a:rPr>
              <a:t>θη</a:t>
            </a:r>
            <a:r>
              <a:rPr sz="1200" spc="100" dirty="0" err="1">
                <a:latin typeface="Calibri"/>
                <a:cs typeface="Calibri"/>
              </a:rPr>
              <a:t>τ</a:t>
            </a:r>
            <a:r>
              <a:rPr sz="1200" spc="145" dirty="0" err="1">
                <a:latin typeface="Calibri"/>
                <a:cs typeface="Calibri"/>
              </a:rPr>
              <a:t>ή</a:t>
            </a:r>
            <a:r>
              <a:rPr sz="1200" spc="140" dirty="0" err="1">
                <a:latin typeface="Calibri"/>
                <a:cs typeface="Calibri"/>
              </a:rPr>
              <a:t>ρ</a:t>
            </a:r>
            <a:r>
              <a:rPr sz="1200" spc="120" dirty="0" err="1">
                <a:latin typeface="Calibri"/>
                <a:cs typeface="Calibri"/>
              </a:rPr>
              <a:t>ε</a:t>
            </a:r>
            <a:r>
              <a:rPr sz="1200" spc="125" dirty="0" err="1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839642" y="852403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latin typeface="Calibri"/>
                <a:cs typeface="Calibri"/>
              </a:rPr>
              <a:t>S</a:t>
            </a:r>
            <a:r>
              <a:rPr sz="1200" spc="265" dirty="0">
                <a:latin typeface="Calibri"/>
                <a:cs typeface="Calibri"/>
              </a:rPr>
              <a:t>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315450" y="1816734"/>
            <a:ext cx="88900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200" spc="140" dirty="0">
                <a:latin typeface="Calibri"/>
                <a:cs typeface="Calibri"/>
              </a:rPr>
              <a:t>Συλλογή 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δ</a:t>
            </a:r>
            <a:r>
              <a:rPr sz="1200" spc="114" dirty="0">
                <a:latin typeface="Calibri"/>
                <a:cs typeface="Calibri"/>
              </a:rPr>
              <a:t>ε</a:t>
            </a:r>
            <a:r>
              <a:rPr sz="1200" spc="135" dirty="0">
                <a:latin typeface="Calibri"/>
                <a:cs typeface="Calibri"/>
              </a:rPr>
              <a:t>δ</a:t>
            </a:r>
            <a:r>
              <a:rPr sz="1200" spc="130" dirty="0">
                <a:latin typeface="Calibri"/>
                <a:cs typeface="Calibri"/>
              </a:rPr>
              <a:t>ο</a:t>
            </a:r>
            <a:r>
              <a:rPr sz="1200" spc="145" dirty="0">
                <a:latin typeface="Calibri"/>
                <a:cs typeface="Calibri"/>
              </a:rPr>
              <a:t>μ</a:t>
            </a:r>
            <a:r>
              <a:rPr sz="1200" spc="110" dirty="0">
                <a:latin typeface="Calibri"/>
                <a:cs typeface="Calibri"/>
              </a:rPr>
              <a:t>έν</a:t>
            </a:r>
            <a:r>
              <a:rPr sz="1200" spc="190" dirty="0">
                <a:latin typeface="Calibri"/>
                <a:cs typeface="Calibri"/>
              </a:rPr>
              <a:t>ω</a:t>
            </a:r>
            <a:r>
              <a:rPr sz="1200" spc="135" dirty="0">
                <a:latin typeface="Calibri"/>
                <a:cs typeface="Calibri"/>
              </a:rPr>
              <a:t>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719116" y="889317"/>
            <a:ext cx="99123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7145">
              <a:lnSpc>
                <a:spcPct val="101699"/>
              </a:lnSpc>
              <a:spcBef>
                <a:spcPts val="75"/>
              </a:spcBef>
            </a:pPr>
            <a:r>
              <a:rPr sz="1200" spc="100" dirty="0">
                <a:latin typeface="Calibri"/>
                <a:cs typeface="Calibri"/>
              </a:rPr>
              <a:t>Κ</a:t>
            </a:r>
            <a:r>
              <a:rPr sz="1200" spc="110" dirty="0">
                <a:latin typeface="Calibri"/>
                <a:cs typeface="Calibri"/>
              </a:rPr>
              <a:t>α</a:t>
            </a:r>
            <a:r>
              <a:rPr sz="1200" spc="65" dirty="0">
                <a:latin typeface="Calibri"/>
                <a:cs typeface="Calibri"/>
              </a:rPr>
              <a:t>τ</a:t>
            </a:r>
            <a:r>
              <a:rPr sz="1200" spc="110" dirty="0">
                <a:latin typeface="Calibri"/>
                <a:cs typeface="Calibri"/>
              </a:rPr>
              <a:t>α</a:t>
            </a:r>
            <a:r>
              <a:rPr sz="1200" spc="80" dirty="0">
                <a:latin typeface="Calibri"/>
                <a:cs typeface="Calibri"/>
              </a:rPr>
              <a:t>γ</a:t>
            </a:r>
            <a:r>
              <a:rPr sz="1200" spc="95" dirty="0">
                <a:latin typeface="Calibri"/>
                <a:cs typeface="Calibri"/>
              </a:rPr>
              <a:t>ρ</a:t>
            </a:r>
            <a:r>
              <a:rPr sz="1200" spc="114" dirty="0">
                <a:latin typeface="Calibri"/>
                <a:cs typeface="Calibri"/>
              </a:rPr>
              <a:t>α</a:t>
            </a:r>
            <a:r>
              <a:rPr sz="1200" spc="130" dirty="0">
                <a:latin typeface="Calibri"/>
                <a:cs typeface="Calibri"/>
              </a:rPr>
              <a:t>φ</a:t>
            </a:r>
            <a:r>
              <a:rPr sz="1200" spc="85" dirty="0">
                <a:latin typeface="Calibri"/>
                <a:cs typeface="Calibri"/>
              </a:rPr>
              <a:t>έ</a:t>
            </a:r>
            <a:r>
              <a:rPr sz="1200" spc="75" dirty="0">
                <a:latin typeface="Calibri"/>
                <a:cs typeface="Calibri"/>
              </a:rPr>
              <a:t>ς</a:t>
            </a:r>
            <a:r>
              <a:rPr sz="1200" spc="55" dirty="0">
                <a:latin typeface="Calibri"/>
                <a:cs typeface="Calibri"/>
              </a:rPr>
              <a:t>,  </a:t>
            </a:r>
            <a:r>
              <a:rPr sz="1200" spc="95" dirty="0">
                <a:latin typeface="Calibri"/>
                <a:cs typeface="Calibri"/>
              </a:rPr>
              <a:t>ε</a:t>
            </a:r>
            <a:r>
              <a:rPr sz="1200" spc="50" dirty="0">
                <a:latin typeface="Calibri"/>
                <a:cs typeface="Calibri"/>
              </a:rPr>
              <a:t>ι</a:t>
            </a:r>
            <a:r>
              <a:rPr sz="1200" spc="114" dirty="0">
                <a:latin typeface="Calibri"/>
                <a:cs typeface="Calibri"/>
              </a:rPr>
              <a:t>δ</a:t>
            </a:r>
            <a:r>
              <a:rPr sz="1200" spc="110" dirty="0">
                <a:latin typeface="Calibri"/>
                <a:cs typeface="Calibri"/>
              </a:rPr>
              <a:t>ο</a:t>
            </a:r>
            <a:r>
              <a:rPr sz="1200" spc="114" dirty="0">
                <a:latin typeface="Calibri"/>
                <a:cs typeface="Calibri"/>
              </a:rPr>
              <a:t>π</a:t>
            </a:r>
            <a:r>
              <a:rPr sz="1200" spc="110" dirty="0">
                <a:latin typeface="Calibri"/>
                <a:cs typeface="Calibri"/>
              </a:rPr>
              <a:t>ο</a:t>
            </a:r>
            <a:r>
              <a:rPr sz="1200" spc="55" dirty="0">
                <a:latin typeface="Calibri"/>
                <a:cs typeface="Calibri"/>
              </a:rPr>
              <a:t>ι</a:t>
            </a:r>
            <a:r>
              <a:rPr sz="1200" spc="114" dirty="0">
                <a:latin typeface="Calibri"/>
                <a:cs typeface="Calibri"/>
              </a:rPr>
              <a:t>ή</a:t>
            </a:r>
            <a:r>
              <a:rPr sz="1200" spc="110" dirty="0">
                <a:latin typeface="Calibri"/>
                <a:cs typeface="Calibri"/>
              </a:rPr>
              <a:t>σ</a:t>
            </a:r>
            <a:r>
              <a:rPr sz="1200" spc="95" dirty="0">
                <a:latin typeface="Calibri"/>
                <a:cs typeface="Calibri"/>
              </a:rPr>
              <a:t>ε</a:t>
            </a:r>
            <a:r>
              <a:rPr sz="1200" spc="55" dirty="0">
                <a:latin typeface="Calibri"/>
                <a:cs typeface="Calibri"/>
              </a:rPr>
              <a:t>ι</a:t>
            </a:r>
            <a:r>
              <a:rPr sz="1200" spc="100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891029" y="3795077"/>
            <a:ext cx="60198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b="1" dirty="0">
                <a:latin typeface="Calibri"/>
                <a:cs typeface="Calibri"/>
              </a:rPr>
              <a:t>ModbusTCP/DNP3/S7/CIP/HTTP/...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934459" y="3981132"/>
            <a:ext cx="3359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300" b="1" dirty="0">
                <a:latin typeface="Calibri"/>
                <a:cs typeface="Calibri"/>
              </a:rPr>
              <a:t>Δ</a:t>
            </a:r>
            <a:r>
              <a:rPr sz="300" b="1" spc="-5" dirty="0">
                <a:latin typeface="Calibri"/>
                <a:cs typeface="Calibri"/>
              </a:rPr>
              <a:t>ίκτ</a:t>
            </a:r>
            <a:r>
              <a:rPr sz="300" b="1" dirty="0">
                <a:latin typeface="Calibri"/>
                <a:cs typeface="Calibri"/>
              </a:rPr>
              <a:t>υ</a:t>
            </a:r>
            <a:r>
              <a:rPr sz="300" b="1" spc="15" dirty="0">
                <a:latin typeface="Calibri"/>
                <a:cs typeface="Calibri"/>
              </a:rPr>
              <a:t>ο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spc="-5" dirty="0">
                <a:latin typeface="Calibri"/>
                <a:cs typeface="Calibri"/>
              </a:rPr>
              <a:t>ελέγχ</a:t>
            </a:r>
            <a:r>
              <a:rPr sz="300" b="1" spc="5" dirty="0">
                <a:latin typeface="Calibri"/>
                <a:cs typeface="Calibri"/>
              </a:rPr>
              <a:t>ο</a:t>
            </a:r>
            <a:r>
              <a:rPr sz="300" b="1" spc="15" dirty="0">
                <a:latin typeface="Calibri"/>
                <a:cs typeface="Calibri"/>
              </a:rPr>
              <a:t>υ</a:t>
            </a:r>
            <a:r>
              <a:rPr sz="300" b="1" spc="-20" dirty="0">
                <a:latin typeface="Calibri"/>
                <a:cs typeface="Calibri"/>
              </a:rPr>
              <a:t> </a:t>
            </a:r>
            <a:r>
              <a:rPr sz="300" b="1" spc="-10" dirty="0">
                <a:latin typeface="Calibri"/>
                <a:cs typeface="Calibri"/>
              </a:rPr>
              <a:t>κα</a:t>
            </a:r>
            <a:r>
              <a:rPr sz="300" b="1" spc="5" dirty="0">
                <a:latin typeface="Calibri"/>
                <a:cs typeface="Calibri"/>
              </a:rPr>
              <a:t>ι  </a:t>
            </a:r>
            <a:r>
              <a:rPr sz="300" b="1" dirty="0">
                <a:latin typeface="Calibri"/>
                <a:cs typeface="Calibri"/>
              </a:rPr>
              <a:t>υποσταθμοί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951594" y="3470909"/>
            <a:ext cx="195707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85470" marR="5080" indent="-572770">
              <a:lnSpc>
                <a:spcPct val="101699"/>
              </a:lnSpc>
              <a:spcBef>
                <a:spcPts val="75"/>
              </a:spcBef>
            </a:pPr>
            <a:r>
              <a:rPr sz="1200" spc="130" dirty="0">
                <a:latin typeface="Calibri"/>
                <a:cs typeface="Calibri"/>
              </a:rPr>
              <a:t>Ανιχνευτής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αναλυτής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150" dirty="0">
                <a:latin typeface="Calibri"/>
                <a:cs typeface="Calibri"/>
              </a:rPr>
              <a:t>δεδομένων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74394" y="4475797"/>
            <a:ext cx="5762625" cy="14674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509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03505" algn="l"/>
              </a:tabLst>
            </a:pPr>
            <a:r>
              <a:rPr sz="900" b="1" spc="60" dirty="0">
                <a:latin typeface="Calibri"/>
                <a:cs typeface="Calibri"/>
              </a:rPr>
              <a:t>Ανιχνευτές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και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ανάλυση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endParaRPr sz="900">
              <a:latin typeface="Calibri"/>
              <a:cs typeface="Calibri"/>
            </a:endParaRPr>
          </a:p>
          <a:p>
            <a:pPr marL="286385" lvl="1" indent="-90805">
              <a:lnSpc>
                <a:spcPct val="100000"/>
              </a:lnSpc>
              <a:spcBef>
                <a:spcPts val="95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286385" algn="l"/>
              </a:tabLst>
            </a:pPr>
            <a:r>
              <a:rPr sz="800" spc="50" dirty="0">
                <a:latin typeface="Calibri"/>
                <a:cs typeface="Calibri"/>
              </a:rPr>
              <a:t>Στόχος: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ανάλυση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στοιχείων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επιθέσεων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προκαθορισμένων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μοτίβων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ή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υπογραφών</a:t>
            </a:r>
            <a:endParaRPr sz="800">
              <a:latin typeface="Calibri"/>
              <a:cs typeface="Calibri"/>
            </a:endParaRPr>
          </a:p>
          <a:p>
            <a:pPr marL="286385" lvl="1" indent="-90805">
              <a:lnSpc>
                <a:spcPct val="100000"/>
              </a:lnSpc>
              <a:spcBef>
                <a:spcPts val="91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286385" algn="l"/>
              </a:tabLst>
            </a:pP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τεχνικές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ανίχνευσης,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όπως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μοντέλα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μηχανικής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μάθησης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(ML)</a:t>
            </a:r>
            <a:endParaRPr sz="800">
              <a:latin typeface="Calibri"/>
              <a:cs typeface="Calibri"/>
            </a:endParaRPr>
          </a:p>
          <a:p>
            <a:pPr marL="103505" indent="-90805">
              <a:lnSpc>
                <a:spcPct val="100000"/>
              </a:lnSpc>
              <a:spcBef>
                <a:spcPts val="1020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03505" algn="l"/>
              </a:tabLst>
            </a:pPr>
            <a:r>
              <a:rPr sz="900" b="1" spc="60" dirty="0">
                <a:latin typeface="Calibri"/>
                <a:cs typeface="Calibri"/>
              </a:rPr>
              <a:t>Βάσεις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70" dirty="0">
                <a:latin typeface="Calibri"/>
                <a:cs typeface="Calibri"/>
              </a:rPr>
              <a:t>δεδομένων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για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αποθήκευση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endParaRPr sz="900">
              <a:latin typeface="Calibri"/>
              <a:cs typeface="Calibri"/>
            </a:endParaRPr>
          </a:p>
          <a:p>
            <a:pPr marL="286385" lvl="1" indent="-90805">
              <a:lnSpc>
                <a:spcPct val="100000"/>
              </a:lnSpc>
              <a:spcBef>
                <a:spcPts val="980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286385" algn="l"/>
              </a:tabLst>
            </a:pPr>
            <a:r>
              <a:rPr sz="800" spc="65" dirty="0">
                <a:latin typeface="Calibri"/>
                <a:cs typeface="Calibri"/>
              </a:rPr>
              <a:t>Στόχος: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να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διατηρείται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αντίγραφο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των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αποδεικτικών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στοιχείων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-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προηγούμενη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εμπειρία/αποδεικτικά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στοιχεία</a:t>
            </a:r>
            <a:endParaRPr sz="800">
              <a:latin typeface="Calibri"/>
              <a:cs typeface="Calibri"/>
            </a:endParaRPr>
          </a:p>
          <a:p>
            <a:pPr marL="286385" lvl="1" indent="-90805">
              <a:lnSpc>
                <a:spcPct val="100000"/>
              </a:lnSpc>
              <a:spcBef>
                <a:spcPts val="100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286385" algn="l"/>
              </a:tabLst>
            </a:pP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ιστορικοί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να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βοηθήσουν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στην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ανίχνευση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φυσιολογικής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ή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μη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φυσιολογικής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συμπεριφοράς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4725987" y="2786062"/>
            <a:ext cx="2621280" cy="1488440"/>
            <a:chOff x="4725987" y="2786062"/>
            <a:chExt cx="2621280" cy="1488440"/>
          </a:xfrm>
        </p:grpSpPr>
        <p:pic>
          <p:nvPicPr>
            <p:cNvPr id="109" name="object 10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43345" y="2786062"/>
              <a:ext cx="844232" cy="813752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5987" y="3532187"/>
              <a:ext cx="2621279" cy="741997"/>
            </a:xfrm>
            <a:prstGeom prst="rect">
              <a:avLst/>
            </a:prstGeom>
          </p:spPr>
        </p:pic>
      </p:grpSp>
      <p:sp>
        <p:nvSpPr>
          <p:cNvPr id="111" name="object 111"/>
          <p:cNvSpPr txBox="1"/>
          <p:nvPr/>
        </p:nvSpPr>
        <p:spPr>
          <a:xfrm>
            <a:off x="11214734" y="6249352"/>
            <a:ext cx="126364" cy="137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8</a:t>
            </a:fld>
            <a:endParaRPr sz="7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26364" y="6432232"/>
            <a:ext cx="3622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730" y="2062162"/>
            <a:ext cx="5646420" cy="2484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spc="40" dirty="0">
                <a:latin typeface="Calibri"/>
                <a:cs typeface="Calibri"/>
              </a:rPr>
              <a:t>-</a:t>
            </a:r>
            <a:r>
              <a:rPr sz="900" b="1" spc="1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Πηγές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b="1" spc="50" dirty="0">
                <a:latin typeface="Calibri"/>
                <a:cs typeface="Calibri"/>
              </a:rPr>
              <a:t>ανίχνευσης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r>
              <a:rPr sz="900" spc="65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590"/>
              </a:spcBef>
            </a:pPr>
            <a:r>
              <a:rPr sz="800" spc="45" dirty="0">
                <a:latin typeface="Calibri"/>
                <a:cs typeface="Calibri"/>
              </a:rPr>
              <a:t>-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Στόχοι: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αντίληψη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δεδομένων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για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ανίχνευση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και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λήψη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8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 marL="273685" marR="27305" indent="-91440">
              <a:lnSpc>
                <a:spcPct val="103600"/>
              </a:lnSpc>
              <a:spcBef>
                <a:spcPts val="535"/>
              </a:spcBef>
            </a:pPr>
            <a:r>
              <a:rPr sz="800" spc="35" dirty="0">
                <a:latin typeface="Calibri"/>
                <a:cs typeface="Calibri"/>
              </a:rPr>
              <a:t>- </a:t>
            </a:r>
            <a:r>
              <a:rPr sz="800" spc="50" dirty="0">
                <a:latin typeface="Calibri"/>
                <a:cs typeface="Calibri"/>
              </a:rPr>
              <a:t>Πόροι: (επ)αισθητήρες </a:t>
            </a:r>
            <a:r>
              <a:rPr sz="800" spc="40" dirty="0">
                <a:latin typeface="Calibri"/>
                <a:cs typeface="Calibri"/>
              </a:rPr>
              <a:t>(π.χ. </a:t>
            </a:r>
            <a:r>
              <a:rPr sz="800" spc="50" dirty="0">
                <a:latin typeface="Calibri"/>
                <a:cs typeface="Calibri"/>
              </a:rPr>
              <a:t>φυσικοί αισθητήρες, έξυπνοι </a:t>
            </a:r>
            <a:r>
              <a:rPr sz="800" spc="45" dirty="0">
                <a:latin typeface="Calibri"/>
                <a:cs typeface="Calibri"/>
              </a:rPr>
              <a:t>μετρητές), </a:t>
            </a:r>
            <a:r>
              <a:rPr sz="800" spc="55" dirty="0">
                <a:latin typeface="Calibri"/>
                <a:cs typeface="Calibri"/>
              </a:rPr>
              <a:t>πράκτορες </a:t>
            </a:r>
            <a:r>
              <a:rPr sz="800" spc="50" dirty="0">
                <a:latin typeface="Calibri"/>
                <a:cs typeface="Calibri"/>
              </a:rPr>
              <a:t>λογισμικού, </a:t>
            </a:r>
            <a:r>
              <a:rPr sz="800" spc="55" dirty="0">
                <a:latin typeface="Calibri"/>
                <a:cs typeface="Calibri"/>
              </a:rPr>
              <a:t>αρχεία </a:t>
            </a:r>
            <a:r>
              <a:rPr sz="800" spc="60" dirty="0">
                <a:latin typeface="Calibri"/>
                <a:cs typeface="Calibri"/>
              </a:rPr>
              <a:t>καταγραφής </a:t>
            </a:r>
            <a:r>
              <a:rPr sz="800" spc="-17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(τείχη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(ηλεκτρονικής)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προστασίας,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λειτουργικό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σύστημα,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προσβάσεις...),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ειδοποιήσεις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40" dirty="0">
                <a:latin typeface="Calibri"/>
                <a:cs typeface="Calibri"/>
              </a:rPr>
              <a:t>κ.λπ.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r>
              <a:rPr sz="900" b="1" spc="40" dirty="0">
                <a:latin typeface="Calibri"/>
                <a:cs typeface="Calibri"/>
              </a:rPr>
              <a:t>-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Πηγές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συλλογής</a:t>
            </a:r>
            <a:r>
              <a:rPr sz="900" b="1" spc="5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r>
              <a:rPr sz="900" spc="65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590"/>
              </a:spcBef>
            </a:pPr>
            <a:r>
              <a:rPr sz="800" spc="35" dirty="0">
                <a:latin typeface="Calibri"/>
                <a:cs typeface="Calibri"/>
              </a:rPr>
              <a:t>-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Στόχος: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συλλογή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δεδομένων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από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πηγές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αντίληψης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ανίχνευση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λήψη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αποφάσεων</a:t>
            </a:r>
            <a:endParaRPr sz="8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570"/>
              </a:spcBef>
            </a:pPr>
            <a:r>
              <a:rPr sz="800" spc="25" dirty="0">
                <a:latin typeface="Calibri"/>
                <a:cs typeface="Calibri"/>
              </a:rPr>
              <a:t>-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Πόροι: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κεντρικά,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κατανεμημένα </a:t>
            </a:r>
            <a:r>
              <a:rPr sz="800" spc="40" dirty="0">
                <a:latin typeface="Calibri"/>
                <a:cs typeface="Calibri"/>
              </a:rPr>
              <a:t>ή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35" dirty="0">
                <a:latin typeface="Calibri"/>
                <a:cs typeface="Calibri"/>
              </a:rPr>
              <a:t>αποκεντρωμένα </a:t>
            </a:r>
            <a:r>
              <a:rPr sz="800" spc="25" dirty="0">
                <a:latin typeface="Calibri"/>
                <a:cs typeface="Calibri"/>
              </a:rPr>
              <a:t>συστήματα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r>
              <a:rPr sz="900" b="1" spc="40" dirty="0">
                <a:latin typeface="Calibri"/>
                <a:cs typeface="Calibri"/>
              </a:rPr>
              <a:t>-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Ανιχνευτές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και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ανάλυση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δεδομένων</a:t>
            </a:r>
            <a:endParaRPr sz="9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525"/>
              </a:spcBef>
            </a:pPr>
            <a:r>
              <a:rPr sz="800" spc="35" dirty="0">
                <a:latin typeface="Calibri"/>
                <a:cs typeface="Calibri"/>
              </a:rPr>
              <a:t>-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Στόχος: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ανάλυση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στοιχείων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επιθέσεων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με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τη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χρήση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προκαθορισμένων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μοτίβων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ή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υπογραφών</a:t>
            </a:r>
            <a:endParaRPr sz="8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640"/>
              </a:spcBef>
            </a:pPr>
            <a:r>
              <a:rPr sz="800" spc="45" dirty="0">
                <a:latin typeface="Calibri"/>
                <a:cs typeface="Calibri"/>
              </a:rPr>
              <a:t>-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Πόροι: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τεχνικές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ανίχνευσης,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όπως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μοντέλα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μηχανικής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μάθησης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ML)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r>
              <a:rPr sz="900" b="1" spc="40" dirty="0">
                <a:latin typeface="Calibri"/>
                <a:cs typeface="Calibri"/>
              </a:rPr>
              <a:t>-</a:t>
            </a:r>
            <a:r>
              <a:rPr sz="900" b="1" spc="2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Βάσεις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δεδομένων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55" dirty="0">
                <a:latin typeface="Calibri"/>
                <a:cs typeface="Calibri"/>
              </a:rPr>
              <a:t>για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αποθήκευση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δεδομένων</a:t>
            </a:r>
            <a:endParaRPr sz="9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590"/>
              </a:spcBef>
            </a:pPr>
            <a:r>
              <a:rPr sz="800" spc="45" dirty="0">
                <a:latin typeface="Calibri"/>
                <a:cs typeface="Calibri"/>
              </a:rPr>
              <a:t>-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Στόχος: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να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διατηρείται</a:t>
            </a:r>
            <a:r>
              <a:rPr sz="800" spc="55" dirty="0">
                <a:latin typeface="Calibri"/>
                <a:cs typeface="Calibri"/>
              </a:rPr>
              <a:t> </a:t>
            </a:r>
            <a:r>
              <a:rPr sz="800" spc="75" dirty="0">
                <a:latin typeface="Calibri"/>
                <a:cs typeface="Calibri"/>
              </a:rPr>
              <a:t>αντίγραφο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των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αποδεικτικών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70" dirty="0">
                <a:latin typeface="Calibri"/>
                <a:cs typeface="Calibri"/>
              </a:rPr>
              <a:t>στοιχείων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80" dirty="0">
                <a:latin typeface="Calibri"/>
                <a:cs typeface="Calibri"/>
              </a:rPr>
              <a:t>προηγούμενη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εμπειρία/αποδεικτικά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στοιχεία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</a:pPr>
            <a:r>
              <a:rPr sz="800" spc="35" dirty="0">
                <a:latin typeface="Calibri"/>
                <a:cs typeface="Calibri"/>
              </a:rPr>
              <a:t>-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ιστορικοί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να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βοηθήσουν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στην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ανίχνευση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φυσιολογικής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5" dirty="0">
                <a:latin typeface="Calibri"/>
                <a:cs typeface="Calibri"/>
              </a:rPr>
              <a:t>ή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μη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φυσιολογικής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συμπεριφοράς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8129" y="0"/>
            <a:ext cx="11913870" cy="6858000"/>
            <a:chOff x="278129" y="0"/>
            <a:chExt cx="11913870" cy="6858000"/>
          </a:xfrm>
        </p:grpSpPr>
        <p:sp>
          <p:nvSpPr>
            <p:cNvPr id="4" name="object 4"/>
            <p:cNvSpPr/>
            <p:nvPr/>
          </p:nvSpPr>
          <p:spPr>
            <a:xfrm>
              <a:off x="6893242" y="0"/>
              <a:ext cx="1818639" cy="6858000"/>
            </a:xfrm>
            <a:custGeom>
              <a:avLst/>
              <a:gdLst/>
              <a:ahLst/>
              <a:cxnLst/>
              <a:rect l="l" t="t" r="r" b="b"/>
              <a:pathLst>
                <a:path w="1818640" h="6858000">
                  <a:moveTo>
                    <a:pt x="0" y="6857999"/>
                  </a:moveTo>
                  <a:lnTo>
                    <a:pt x="1818640" y="0"/>
                  </a:lnTo>
                </a:path>
              </a:pathLst>
            </a:custGeom>
            <a:ln w="22225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3127" y="0"/>
              <a:ext cx="4948872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197" y="6167437"/>
              <a:ext cx="3294062" cy="6121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77112" y="0"/>
              <a:ext cx="2555240" cy="6858000"/>
            </a:xfrm>
            <a:custGeom>
              <a:avLst/>
              <a:gdLst/>
              <a:ahLst/>
              <a:cxnLst/>
              <a:rect l="l" t="t" r="r" b="b"/>
              <a:pathLst>
                <a:path w="2555240" h="6858000">
                  <a:moveTo>
                    <a:pt x="1541779" y="1537017"/>
                  </a:moveTo>
                  <a:lnTo>
                    <a:pt x="1494472" y="1543685"/>
                  </a:lnTo>
                  <a:lnTo>
                    <a:pt x="1450975" y="1561782"/>
                  </a:lnTo>
                  <a:lnTo>
                    <a:pt x="1413509" y="1590357"/>
                  </a:lnTo>
                  <a:lnTo>
                    <a:pt x="1384300" y="1627822"/>
                  </a:lnTo>
                  <a:lnTo>
                    <a:pt x="1365567" y="1673225"/>
                  </a:lnTo>
                  <a:lnTo>
                    <a:pt x="970915" y="3128645"/>
                  </a:lnTo>
                  <a:lnTo>
                    <a:pt x="0" y="6857999"/>
                  </a:lnTo>
                  <a:lnTo>
                    <a:pt x="26034" y="6857999"/>
                  </a:lnTo>
                  <a:lnTo>
                    <a:pt x="996315" y="3136265"/>
                  </a:lnTo>
                  <a:lnTo>
                    <a:pt x="1390967" y="1680845"/>
                  </a:lnTo>
                  <a:lnTo>
                    <a:pt x="1411922" y="1634807"/>
                  </a:lnTo>
                  <a:lnTo>
                    <a:pt x="1445259" y="1598612"/>
                  </a:lnTo>
                  <a:lnTo>
                    <a:pt x="1487487" y="1574482"/>
                  </a:lnTo>
                  <a:lnTo>
                    <a:pt x="1535429" y="1563687"/>
                  </a:lnTo>
                  <a:lnTo>
                    <a:pt x="1637347" y="1563687"/>
                  </a:lnTo>
                  <a:lnTo>
                    <a:pt x="1625282" y="1556385"/>
                  </a:lnTo>
                  <a:lnTo>
                    <a:pt x="1590675" y="1543685"/>
                  </a:lnTo>
                  <a:lnTo>
                    <a:pt x="1541779" y="1537017"/>
                  </a:lnTo>
                  <a:close/>
                </a:path>
                <a:path w="2555240" h="6858000">
                  <a:moveTo>
                    <a:pt x="1637347" y="1563687"/>
                  </a:moveTo>
                  <a:lnTo>
                    <a:pt x="1535429" y="1563687"/>
                  </a:lnTo>
                  <a:lnTo>
                    <a:pt x="1585595" y="1569085"/>
                  </a:lnTo>
                  <a:lnTo>
                    <a:pt x="1614804" y="1580197"/>
                  </a:lnTo>
                  <a:lnTo>
                    <a:pt x="1663382" y="1617345"/>
                  </a:lnTo>
                  <a:lnTo>
                    <a:pt x="1694179" y="1671320"/>
                  </a:lnTo>
                  <a:lnTo>
                    <a:pt x="1702117" y="1732279"/>
                  </a:lnTo>
                  <a:lnTo>
                    <a:pt x="1696402" y="1763712"/>
                  </a:lnTo>
                  <a:lnTo>
                    <a:pt x="1436687" y="2721610"/>
                  </a:lnTo>
                  <a:lnTo>
                    <a:pt x="1430337" y="2770504"/>
                  </a:lnTo>
                  <a:lnTo>
                    <a:pt x="1436687" y="2817812"/>
                  </a:lnTo>
                  <a:lnTo>
                    <a:pt x="1454784" y="2861310"/>
                  </a:lnTo>
                  <a:lnTo>
                    <a:pt x="1483359" y="2898775"/>
                  </a:lnTo>
                  <a:lnTo>
                    <a:pt x="1521142" y="2927985"/>
                  </a:lnTo>
                  <a:lnTo>
                    <a:pt x="1566545" y="2946717"/>
                  </a:lnTo>
                  <a:lnTo>
                    <a:pt x="1618615" y="2952750"/>
                  </a:lnTo>
                  <a:lnTo>
                    <a:pt x="1668779" y="2944495"/>
                  </a:lnTo>
                  <a:lnTo>
                    <a:pt x="1704022" y="2928302"/>
                  </a:lnTo>
                  <a:lnTo>
                    <a:pt x="1617345" y="2928302"/>
                  </a:lnTo>
                  <a:lnTo>
                    <a:pt x="1572895" y="2922587"/>
                  </a:lnTo>
                  <a:lnTo>
                    <a:pt x="1526857" y="2901632"/>
                  </a:lnTo>
                  <a:lnTo>
                    <a:pt x="1490662" y="2868295"/>
                  </a:lnTo>
                  <a:lnTo>
                    <a:pt x="1466215" y="2826067"/>
                  </a:lnTo>
                  <a:lnTo>
                    <a:pt x="1455737" y="2778125"/>
                  </a:lnTo>
                  <a:lnTo>
                    <a:pt x="1460817" y="2727960"/>
                  </a:lnTo>
                  <a:lnTo>
                    <a:pt x="1720532" y="1770062"/>
                  </a:lnTo>
                  <a:lnTo>
                    <a:pt x="1726565" y="1734502"/>
                  </a:lnTo>
                  <a:lnTo>
                    <a:pt x="1725612" y="1701482"/>
                  </a:lnTo>
                  <a:lnTo>
                    <a:pt x="1725612" y="1698625"/>
                  </a:lnTo>
                  <a:lnTo>
                    <a:pt x="1717675" y="1663700"/>
                  </a:lnTo>
                  <a:lnTo>
                    <a:pt x="1702752" y="1630045"/>
                  </a:lnTo>
                  <a:lnTo>
                    <a:pt x="1681797" y="1600200"/>
                  </a:lnTo>
                  <a:lnTo>
                    <a:pt x="1655762" y="1575435"/>
                  </a:lnTo>
                  <a:lnTo>
                    <a:pt x="1637347" y="1563687"/>
                  </a:lnTo>
                  <a:close/>
                </a:path>
                <a:path w="2555240" h="6858000">
                  <a:moveTo>
                    <a:pt x="2555240" y="0"/>
                  </a:moveTo>
                  <a:lnTo>
                    <a:pt x="2528252" y="0"/>
                  </a:lnTo>
                  <a:lnTo>
                    <a:pt x="2099859" y="1561782"/>
                  </a:lnTo>
                  <a:lnTo>
                    <a:pt x="1757679" y="2837179"/>
                  </a:lnTo>
                  <a:lnTo>
                    <a:pt x="1732915" y="2874962"/>
                  </a:lnTo>
                  <a:lnTo>
                    <a:pt x="1699577" y="2903220"/>
                  </a:lnTo>
                  <a:lnTo>
                    <a:pt x="1660207" y="2921317"/>
                  </a:lnTo>
                  <a:lnTo>
                    <a:pt x="1617345" y="2928302"/>
                  </a:lnTo>
                  <a:lnTo>
                    <a:pt x="1704022" y="2928302"/>
                  </a:lnTo>
                  <a:lnTo>
                    <a:pt x="1714500" y="2923222"/>
                  </a:lnTo>
                  <a:lnTo>
                    <a:pt x="1752917" y="2890202"/>
                  </a:lnTo>
                  <a:lnTo>
                    <a:pt x="1781809" y="2846070"/>
                  </a:lnTo>
                  <a:lnTo>
                    <a:pt x="1781809" y="2844800"/>
                  </a:lnTo>
                  <a:lnTo>
                    <a:pt x="2124075" y="1567814"/>
                  </a:lnTo>
                  <a:lnTo>
                    <a:pt x="255524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9417" y="0"/>
              <a:ext cx="1130934" cy="11277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66797" y="3025775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2500630" y="0"/>
                  </a:moveTo>
                  <a:lnTo>
                    <a:pt x="191452" y="0"/>
                  </a:lnTo>
                  <a:lnTo>
                    <a:pt x="147637" y="5079"/>
                  </a:lnTo>
                  <a:lnTo>
                    <a:pt x="107315" y="19367"/>
                  </a:lnTo>
                  <a:lnTo>
                    <a:pt x="71755" y="41910"/>
                  </a:lnTo>
                  <a:lnTo>
                    <a:pt x="41910" y="71754"/>
                  </a:lnTo>
                  <a:lnTo>
                    <a:pt x="19367" y="107314"/>
                  </a:lnTo>
                  <a:lnTo>
                    <a:pt x="5080" y="147637"/>
                  </a:lnTo>
                  <a:lnTo>
                    <a:pt x="0" y="191452"/>
                  </a:lnTo>
                  <a:lnTo>
                    <a:pt x="0" y="957262"/>
                  </a:lnTo>
                  <a:lnTo>
                    <a:pt x="5080" y="1001394"/>
                  </a:lnTo>
                  <a:lnTo>
                    <a:pt x="19367" y="1041400"/>
                  </a:lnTo>
                  <a:lnTo>
                    <a:pt x="41910" y="1076960"/>
                  </a:lnTo>
                  <a:lnTo>
                    <a:pt x="71755" y="1106805"/>
                  </a:lnTo>
                  <a:lnTo>
                    <a:pt x="107315" y="1129347"/>
                  </a:lnTo>
                  <a:lnTo>
                    <a:pt x="147637" y="1143635"/>
                  </a:lnTo>
                  <a:lnTo>
                    <a:pt x="191452" y="1148714"/>
                  </a:lnTo>
                  <a:lnTo>
                    <a:pt x="2500630" y="1148714"/>
                  </a:lnTo>
                  <a:lnTo>
                    <a:pt x="2544445" y="1143635"/>
                  </a:lnTo>
                  <a:lnTo>
                    <a:pt x="2584767" y="1129347"/>
                  </a:lnTo>
                  <a:lnTo>
                    <a:pt x="2620327" y="1106805"/>
                  </a:lnTo>
                  <a:lnTo>
                    <a:pt x="2649855" y="1076960"/>
                  </a:lnTo>
                  <a:lnTo>
                    <a:pt x="2672715" y="1041400"/>
                  </a:lnTo>
                  <a:lnTo>
                    <a:pt x="2687002" y="1001394"/>
                  </a:lnTo>
                  <a:lnTo>
                    <a:pt x="2692082" y="957262"/>
                  </a:lnTo>
                  <a:lnTo>
                    <a:pt x="2692082" y="191452"/>
                  </a:lnTo>
                  <a:lnTo>
                    <a:pt x="2687002" y="147637"/>
                  </a:lnTo>
                  <a:lnTo>
                    <a:pt x="2672715" y="107314"/>
                  </a:lnTo>
                  <a:lnTo>
                    <a:pt x="2649855" y="71754"/>
                  </a:lnTo>
                  <a:lnTo>
                    <a:pt x="2620327" y="41910"/>
                  </a:lnTo>
                  <a:lnTo>
                    <a:pt x="2584767" y="19367"/>
                  </a:lnTo>
                  <a:lnTo>
                    <a:pt x="2544445" y="5079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66797" y="3025775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0" y="191452"/>
                  </a:moveTo>
                  <a:lnTo>
                    <a:pt x="5080" y="147637"/>
                  </a:lnTo>
                  <a:lnTo>
                    <a:pt x="19367" y="107314"/>
                  </a:lnTo>
                  <a:lnTo>
                    <a:pt x="41910" y="71754"/>
                  </a:lnTo>
                  <a:lnTo>
                    <a:pt x="71755" y="41910"/>
                  </a:lnTo>
                  <a:lnTo>
                    <a:pt x="107315" y="19367"/>
                  </a:lnTo>
                  <a:lnTo>
                    <a:pt x="147637" y="5079"/>
                  </a:lnTo>
                  <a:lnTo>
                    <a:pt x="191452" y="0"/>
                  </a:lnTo>
                  <a:lnTo>
                    <a:pt x="2500630" y="0"/>
                  </a:lnTo>
                  <a:lnTo>
                    <a:pt x="2544445" y="5079"/>
                  </a:lnTo>
                  <a:lnTo>
                    <a:pt x="2584767" y="19367"/>
                  </a:lnTo>
                  <a:lnTo>
                    <a:pt x="2620327" y="41910"/>
                  </a:lnTo>
                  <a:lnTo>
                    <a:pt x="2649855" y="71754"/>
                  </a:lnTo>
                  <a:lnTo>
                    <a:pt x="2672715" y="107314"/>
                  </a:lnTo>
                  <a:lnTo>
                    <a:pt x="2687002" y="147637"/>
                  </a:lnTo>
                  <a:lnTo>
                    <a:pt x="2692082" y="191452"/>
                  </a:lnTo>
                  <a:lnTo>
                    <a:pt x="2692082" y="957262"/>
                  </a:lnTo>
                  <a:lnTo>
                    <a:pt x="2687002" y="1001394"/>
                  </a:lnTo>
                  <a:lnTo>
                    <a:pt x="2672715" y="1041400"/>
                  </a:lnTo>
                  <a:lnTo>
                    <a:pt x="2649855" y="1076960"/>
                  </a:lnTo>
                  <a:lnTo>
                    <a:pt x="2620327" y="1106805"/>
                  </a:lnTo>
                  <a:lnTo>
                    <a:pt x="2584767" y="1129347"/>
                  </a:lnTo>
                  <a:lnTo>
                    <a:pt x="2544445" y="1143635"/>
                  </a:lnTo>
                  <a:lnTo>
                    <a:pt x="2500630" y="1148714"/>
                  </a:lnTo>
                  <a:lnTo>
                    <a:pt x="191452" y="1148714"/>
                  </a:lnTo>
                  <a:lnTo>
                    <a:pt x="147637" y="1143635"/>
                  </a:lnTo>
                  <a:lnTo>
                    <a:pt x="107315" y="1129347"/>
                  </a:lnTo>
                  <a:lnTo>
                    <a:pt x="71755" y="1106805"/>
                  </a:lnTo>
                  <a:lnTo>
                    <a:pt x="41910" y="1076960"/>
                  </a:lnTo>
                  <a:lnTo>
                    <a:pt x="19367" y="1041400"/>
                  </a:lnTo>
                  <a:lnTo>
                    <a:pt x="5080" y="1001394"/>
                  </a:lnTo>
                  <a:lnTo>
                    <a:pt x="0" y="957262"/>
                  </a:lnTo>
                  <a:lnTo>
                    <a:pt x="0" y="1914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66797" y="1824037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80">
                  <a:moveTo>
                    <a:pt x="2589530" y="0"/>
                  </a:moveTo>
                  <a:lnTo>
                    <a:pt x="102552" y="0"/>
                  </a:lnTo>
                  <a:lnTo>
                    <a:pt x="62547" y="7937"/>
                  </a:lnTo>
                  <a:lnTo>
                    <a:pt x="29845" y="29845"/>
                  </a:lnTo>
                  <a:lnTo>
                    <a:pt x="7937" y="62547"/>
                  </a:lnTo>
                  <a:lnTo>
                    <a:pt x="0" y="102552"/>
                  </a:lnTo>
                  <a:lnTo>
                    <a:pt x="0" y="511810"/>
                  </a:lnTo>
                  <a:lnTo>
                    <a:pt x="7937" y="551814"/>
                  </a:lnTo>
                  <a:lnTo>
                    <a:pt x="29845" y="584517"/>
                  </a:lnTo>
                  <a:lnTo>
                    <a:pt x="62547" y="606425"/>
                  </a:lnTo>
                  <a:lnTo>
                    <a:pt x="102552" y="614362"/>
                  </a:lnTo>
                  <a:lnTo>
                    <a:pt x="2589530" y="614362"/>
                  </a:lnTo>
                  <a:lnTo>
                    <a:pt x="2629535" y="606425"/>
                  </a:lnTo>
                  <a:lnTo>
                    <a:pt x="2661920" y="584517"/>
                  </a:lnTo>
                  <a:lnTo>
                    <a:pt x="2684145" y="551814"/>
                  </a:lnTo>
                  <a:lnTo>
                    <a:pt x="2692082" y="511810"/>
                  </a:lnTo>
                  <a:lnTo>
                    <a:pt x="2692082" y="102552"/>
                  </a:lnTo>
                  <a:lnTo>
                    <a:pt x="2684145" y="62547"/>
                  </a:lnTo>
                  <a:lnTo>
                    <a:pt x="2661920" y="29845"/>
                  </a:lnTo>
                  <a:lnTo>
                    <a:pt x="2629535" y="7937"/>
                  </a:lnTo>
                  <a:lnTo>
                    <a:pt x="25895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66797" y="1824037"/>
              <a:ext cx="2692400" cy="614680"/>
            </a:xfrm>
            <a:custGeom>
              <a:avLst/>
              <a:gdLst/>
              <a:ahLst/>
              <a:cxnLst/>
              <a:rect l="l" t="t" r="r" b="b"/>
              <a:pathLst>
                <a:path w="2692400" h="614680">
                  <a:moveTo>
                    <a:pt x="0" y="102552"/>
                  </a:moveTo>
                  <a:lnTo>
                    <a:pt x="7937" y="62547"/>
                  </a:lnTo>
                  <a:lnTo>
                    <a:pt x="29845" y="29845"/>
                  </a:lnTo>
                  <a:lnTo>
                    <a:pt x="62547" y="7937"/>
                  </a:lnTo>
                  <a:lnTo>
                    <a:pt x="102552" y="0"/>
                  </a:lnTo>
                  <a:lnTo>
                    <a:pt x="2589530" y="0"/>
                  </a:lnTo>
                  <a:lnTo>
                    <a:pt x="2629535" y="7937"/>
                  </a:lnTo>
                  <a:lnTo>
                    <a:pt x="2661920" y="29845"/>
                  </a:lnTo>
                  <a:lnTo>
                    <a:pt x="2684145" y="62547"/>
                  </a:lnTo>
                  <a:lnTo>
                    <a:pt x="2692082" y="102552"/>
                  </a:lnTo>
                  <a:lnTo>
                    <a:pt x="2692082" y="511810"/>
                  </a:lnTo>
                  <a:lnTo>
                    <a:pt x="2684145" y="551814"/>
                  </a:lnTo>
                  <a:lnTo>
                    <a:pt x="2661920" y="584517"/>
                  </a:lnTo>
                  <a:lnTo>
                    <a:pt x="2629535" y="606425"/>
                  </a:lnTo>
                  <a:lnTo>
                    <a:pt x="2589530" y="614362"/>
                  </a:lnTo>
                  <a:lnTo>
                    <a:pt x="102552" y="614362"/>
                  </a:lnTo>
                  <a:lnTo>
                    <a:pt x="62547" y="606425"/>
                  </a:lnTo>
                  <a:lnTo>
                    <a:pt x="29845" y="584517"/>
                  </a:lnTo>
                  <a:lnTo>
                    <a:pt x="7937" y="551814"/>
                  </a:lnTo>
                  <a:lnTo>
                    <a:pt x="0" y="511810"/>
                  </a:lnTo>
                  <a:lnTo>
                    <a:pt x="0" y="1025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91382" y="4254182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442912" y="220662"/>
                  </a:moveTo>
                  <a:lnTo>
                    <a:pt x="0" y="220662"/>
                  </a:lnTo>
                  <a:lnTo>
                    <a:pt x="221297" y="441324"/>
                  </a:lnTo>
                  <a:lnTo>
                    <a:pt x="442912" y="220662"/>
                  </a:lnTo>
                  <a:close/>
                </a:path>
                <a:path w="443229" h="441325">
                  <a:moveTo>
                    <a:pt x="332104" y="0"/>
                  </a:moveTo>
                  <a:lnTo>
                    <a:pt x="110807" y="0"/>
                  </a:lnTo>
                  <a:lnTo>
                    <a:pt x="110807" y="220662"/>
                  </a:lnTo>
                  <a:lnTo>
                    <a:pt x="332104" y="220662"/>
                  </a:lnTo>
                  <a:lnTo>
                    <a:pt x="3321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91382" y="4254182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332104" y="0"/>
                  </a:moveTo>
                  <a:lnTo>
                    <a:pt x="332104" y="220662"/>
                  </a:lnTo>
                  <a:lnTo>
                    <a:pt x="442912" y="220662"/>
                  </a:lnTo>
                  <a:lnTo>
                    <a:pt x="221297" y="441324"/>
                  </a:lnTo>
                  <a:lnTo>
                    <a:pt x="0" y="220662"/>
                  </a:lnTo>
                  <a:lnTo>
                    <a:pt x="110807" y="220662"/>
                  </a:lnTo>
                  <a:lnTo>
                    <a:pt x="110807" y="0"/>
                  </a:lnTo>
                  <a:lnTo>
                    <a:pt x="33210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66797" y="4752340"/>
              <a:ext cx="2692400" cy="1166653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2500630" y="0"/>
                  </a:moveTo>
                  <a:lnTo>
                    <a:pt x="191452" y="0"/>
                  </a:lnTo>
                  <a:lnTo>
                    <a:pt x="147637" y="5080"/>
                  </a:lnTo>
                  <a:lnTo>
                    <a:pt x="107315" y="19367"/>
                  </a:lnTo>
                  <a:lnTo>
                    <a:pt x="71755" y="41910"/>
                  </a:lnTo>
                  <a:lnTo>
                    <a:pt x="41910" y="71755"/>
                  </a:lnTo>
                  <a:lnTo>
                    <a:pt x="19367" y="107315"/>
                  </a:lnTo>
                  <a:lnTo>
                    <a:pt x="5080" y="147637"/>
                  </a:lnTo>
                  <a:lnTo>
                    <a:pt x="0" y="191452"/>
                  </a:lnTo>
                  <a:lnTo>
                    <a:pt x="0" y="957262"/>
                  </a:lnTo>
                  <a:lnTo>
                    <a:pt x="5080" y="1001395"/>
                  </a:lnTo>
                  <a:lnTo>
                    <a:pt x="19367" y="1041400"/>
                  </a:lnTo>
                  <a:lnTo>
                    <a:pt x="41910" y="1076960"/>
                  </a:lnTo>
                  <a:lnTo>
                    <a:pt x="71755" y="1106805"/>
                  </a:lnTo>
                  <a:lnTo>
                    <a:pt x="107315" y="1129347"/>
                  </a:lnTo>
                  <a:lnTo>
                    <a:pt x="147637" y="1143635"/>
                  </a:lnTo>
                  <a:lnTo>
                    <a:pt x="191452" y="1148715"/>
                  </a:lnTo>
                  <a:lnTo>
                    <a:pt x="2500630" y="1148715"/>
                  </a:lnTo>
                  <a:lnTo>
                    <a:pt x="2544445" y="1143635"/>
                  </a:lnTo>
                  <a:lnTo>
                    <a:pt x="2584767" y="1129347"/>
                  </a:lnTo>
                  <a:lnTo>
                    <a:pt x="2620327" y="1106805"/>
                  </a:lnTo>
                  <a:lnTo>
                    <a:pt x="2649855" y="1076960"/>
                  </a:lnTo>
                  <a:lnTo>
                    <a:pt x="2672715" y="1041400"/>
                  </a:lnTo>
                  <a:lnTo>
                    <a:pt x="2687002" y="1001395"/>
                  </a:lnTo>
                  <a:lnTo>
                    <a:pt x="2692082" y="957262"/>
                  </a:lnTo>
                  <a:lnTo>
                    <a:pt x="2692082" y="191452"/>
                  </a:lnTo>
                  <a:lnTo>
                    <a:pt x="2687002" y="147637"/>
                  </a:lnTo>
                  <a:lnTo>
                    <a:pt x="2672715" y="107315"/>
                  </a:lnTo>
                  <a:lnTo>
                    <a:pt x="2649855" y="71755"/>
                  </a:lnTo>
                  <a:lnTo>
                    <a:pt x="2620327" y="41910"/>
                  </a:lnTo>
                  <a:lnTo>
                    <a:pt x="2584767" y="19367"/>
                  </a:lnTo>
                  <a:lnTo>
                    <a:pt x="2544445" y="5080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66797" y="4752340"/>
              <a:ext cx="2692400" cy="1148715"/>
            </a:xfrm>
            <a:custGeom>
              <a:avLst/>
              <a:gdLst/>
              <a:ahLst/>
              <a:cxnLst/>
              <a:rect l="l" t="t" r="r" b="b"/>
              <a:pathLst>
                <a:path w="2692400" h="1148714">
                  <a:moveTo>
                    <a:pt x="0" y="191452"/>
                  </a:moveTo>
                  <a:lnTo>
                    <a:pt x="5080" y="147637"/>
                  </a:lnTo>
                  <a:lnTo>
                    <a:pt x="19367" y="107315"/>
                  </a:lnTo>
                  <a:lnTo>
                    <a:pt x="41910" y="71755"/>
                  </a:lnTo>
                  <a:lnTo>
                    <a:pt x="71755" y="41910"/>
                  </a:lnTo>
                  <a:lnTo>
                    <a:pt x="107315" y="19367"/>
                  </a:lnTo>
                  <a:lnTo>
                    <a:pt x="147637" y="5080"/>
                  </a:lnTo>
                  <a:lnTo>
                    <a:pt x="191452" y="0"/>
                  </a:lnTo>
                  <a:lnTo>
                    <a:pt x="2500630" y="0"/>
                  </a:lnTo>
                  <a:lnTo>
                    <a:pt x="2544445" y="5080"/>
                  </a:lnTo>
                  <a:lnTo>
                    <a:pt x="2584767" y="19367"/>
                  </a:lnTo>
                  <a:lnTo>
                    <a:pt x="2620327" y="41910"/>
                  </a:lnTo>
                  <a:lnTo>
                    <a:pt x="2649855" y="71755"/>
                  </a:lnTo>
                  <a:lnTo>
                    <a:pt x="2672715" y="107315"/>
                  </a:lnTo>
                  <a:lnTo>
                    <a:pt x="2687002" y="147637"/>
                  </a:lnTo>
                  <a:lnTo>
                    <a:pt x="2692082" y="191452"/>
                  </a:lnTo>
                  <a:lnTo>
                    <a:pt x="2692082" y="957262"/>
                  </a:lnTo>
                  <a:lnTo>
                    <a:pt x="2687002" y="1001395"/>
                  </a:lnTo>
                  <a:lnTo>
                    <a:pt x="2672715" y="1041400"/>
                  </a:lnTo>
                  <a:lnTo>
                    <a:pt x="2649855" y="1076960"/>
                  </a:lnTo>
                  <a:lnTo>
                    <a:pt x="2620327" y="1106805"/>
                  </a:lnTo>
                  <a:lnTo>
                    <a:pt x="2584767" y="1129347"/>
                  </a:lnTo>
                  <a:lnTo>
                    <a:pt x="2544445" y="1143635"/>
                  </a:lnTo>
                  <a:lnTo>
                    <a:pt x="2500630" y="1148715"/>
                  </a:lnTo>
                  <a:lnTo>
                    <a:pt x="191452" y="1148715"/>
                  </a:lnTo>
                  <a:lnTo>
                    <a:pt x="147637" y="1143635"/>
                  </a:lnTo>
                  <a:lnTo>
                    <a:pt x="107315" y="1129347"/>
                  </a:lnTo>
                  <a:lnTo>
                    <a:pt x="71755" y="1106805"/>
                  </a:lnTo>
                  <a:lnTo>
                    <a:pt x="41910" y="1076960"/>
                  </a:lnTo>
                  <a:lnTo>
                    <a:pt x="19367" y="1041400"/>
                  </a:lnTo>
                  <a:lnTo>
                    <a:pt x="5080" y="1001395"/>
                  </a:lnTo>
                  <a:lnTo>
                    <a:pt x="0" y="957262"/>
                  </a:lnTo>
                  <a:lnTo>
                    <a:pt x="0" y="19145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91382" y="2517775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442912" y="220662"/>
                  </a:moveTo>
                  <a:lnTo>
                    <a:pt x="0" y="220662"/>
                  </a:lnTo>
                  <a:lnTo>
                    <a:pt x="221297" y="441325"/>
                  </a:lnTo>
                  <a:lnTo>
                    <a:pt x="442912" y="220662"/>
                  </a:lnTo>
                  <a:close/>
                </a:path>
                <a:path w="443229" h="441325">
                  <a:moveTo>
                    <a:pt x="332104" y="0"/>
                  </a:moveTo>
                  <a:lnTo>
                    <a:pt x="110807" y="0"/>
                  </a:lnTo>
                  <a:lnTo>
                    <a:pt x="110807" y="220662"/>
                  </a:lnTo>
                  <a:lnTo>
                    <a:pt x="332104" y="220662"/>
                  </a:lnTo>
                  <a:lnTo>
                    <a:pt x="33210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91382" y="2517775"/>
              <a:ext cx="443230" cy="441325"/>
            </a:xfrm>
            <a:custGeom>
              <a:avLst/>
              <a:gdLst/>
              <a:ahLst/>
              <a:cxnLst/>
              <a:rect l="l" t="t" r="r" b="b"/>
              <a:pathLst>
                <a:path w="443229" h="441325">
                  <a:moveTo>
                    <a:pt x="332104" y="0"/>
                  </a:moveTo>
                  <a:lnTo>
                    <a:pt x="332104" y="220662"/>
                  </a:lnTo>
                  <a:lnTo>
                    <a:pt x="442912" y="220662"/>
                  </a:lnTo>
                  <a:lnTo>
                    <a:pt x="221297" y="441325"/>
                  </a:lnTo>
                  <a:lnTo>
                    <a:pt x="0" y="220662"/>
                  </a:lnTo>
                  <a:lnTo>
                    <a:pt x="110807" y="220662"/>
                  </a:lnTo>
                  <a:lnTo>
                    <a:pt x="110807" y="0"/>
                  </a:lnTo>
                  <a:lnTo>
                    <a:pt x="33210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36287" y="3035935"/>
              <a:ext cx="1213167" cy="117030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99437" y="810260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4" y="26035"/>
                  </a:lnTo>
                  <a:lnTo>
                    <a:pt x="6984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4" y="476885"/>
                  </a:lnTo>
                  <a:lnTo>
                    <a:pt x="26034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99437" y="810260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4" y="53975"/>
                  </a:lnTo>
                  <a:lnTo>
                    <a:pt x="26034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4" y="504825"/>
                  </a:lnTo>
                  <a:lnTo>
                    <a:pt x="6984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99804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89"/>
                  </a:moveTo>
                  <a:lnTo>
                    <a:pt x="0" y="199389"/>
                  </a:lnTo>
                  <a:lnTo>
                    <a:pt x="181610" y="381317"/>
                  </a:lnTo>
                  <a:lnTo>
                    <a:pt x="363220" y="199389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4" y="0"/>
                  </a:lnTo>
                  <a:lnTo>
                    <a:pt x="90804" y="199389"/>
                  </a:lnTo>
                  <a:lnTo>
                    <a:pt x="272415" y="199389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99804" y="1394777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89"/>
                  </a:lnTo>
                  <a:lnTo>
                    <a:pt x="363220" y="199389"/>
                  </a:lnTo>
                  <a:lnTo>
                    <a:pt x="181610" y="381317"/>
                  </a:lnTo>
                  <a:lnTo>
                    <a:pt x="0" y="199389"/>
                  </a:lnTo>
                  <a:lnTo>
                    <a:pt x="90804" y="199389"/>
                  </a:lnTo>
                  <a:lnTo>
                    <a:pt x="90804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14827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4" y="26035"/>
                  </a:lnTo>
                  <a:lnTo>
                    <a:pt x="6984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4" y="476885"/>
                  </a:lnTo>
                  <a:lnTo>
                    <a:pt x="26034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4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4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14827" y="805497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4" y="53975"/>
                  </a:lnTo>
                  <a:lnTo>
                    <a:pt x="26034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4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4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4" y="504825"/>
                  </a:lnTo>
                  <a:lnTo>
                    <a:pt x="6984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10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5" y="0"/>
                  </a:moveTo>
                  <a:lnTo>
                    <a:pt x="90805" y="0"/>
                  </a:lnTo>
                  <a:lnTo>
                    <a:pt x="90805" y="199390"/>
                  </a:lnTo>
                  <a:lnTo>
                    <a:pt x="272415" y="199390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2249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5" y="0"/>
                  </a:moveTo>
                  <a:lnTo>
                    <a:pt x="272415" y="199390"/>
                  </a:lnTo>
                  <a:lnTo>
                    <a:pt x="363220" y="199390"/>
                  </a:lnTo>
                  <a:lnTo>
                    <a:pt x="181610" y="381317"/>
                  </a:lnTo>
                  <a:lnTo>
                    <a:pt x="0" y="199390"/>
                  </a:lnTo>
                  <a:lnTo>
                    <a:pt x="90805" y="199390"/>
                  </a:lnTo>
                  <a:lnTo>
                    <a:pt x="90805" y="0"/>
                  </a:lnTo>
                  <a:lnTo>
                    <a:pt x="272415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1075054" y="0"/>
                  </a:moveTo>
                  <a:lnTo>
                    <a:pt x="88582" y="0"/>
                  </a:lnTo>
                  <a:lnTo>
                    <a:pt x="53975" y="6985"/>
                  </a:lnTo>
                  <a:lnTo>
                    <a:pt x="26035" y="26035"/>
                  </a:lnTo>
                  <a:lnTo>
                    <a:pt x="6985" y="53975"/>
                  </a:lnTo>
                  <a:lnTo>
                    <a:pt x="0" y="88582"/>
                  </a:lnTo>
                  <a:lnTo>
                    <a:pt x="0" y="442277"/>
                  </a:lnTo>
                  <a:lnTo>
                    <a:pt x="6985" y="476885"/>
                  </a:lnTo>
                  <a:lnTo>
                    <a:pt x="26035" y="504825"/>
                  </a:lnTo>
                  <a:lnTo>
                    <a:pt x="53975" y="523875"/>
                  </a:lnTo>
                  <a:lnTo>
                    <a:pt x="88582" y="530860"/>
                  </a:lnTo>
                  <a:lnTo>
                    <a:pt x="1075054" y="530860"/>
                  </a:lnTo>
                  <a:lnTo>
                    <a:pt x="1109345" y="523875"/>
                  </a:lnTo>
                  <a:lnTo>
                    <a:pt x="1137602" y="504825"/>
                  </a:lnTo>
                  <a:lnTo>
                    <a:pt x="1156652" y="476885"/>
                  </a:lnTo>
                  <a:lnTo>
                    <a:pt x="1163637" y="442277"/>
                  </a:lnTo>
                  <a:lnTo>
                    <a:pt x="1163637" y="88582"/>
                  </a:lnTo>
                  <a:lnTo>
                    <a:pt x="1156652" y="53975"/>
                  </a:lnTo>
                  <a:lnTo>
                    <a:pt x="1137602" y="26035"/>
                  </a:lnTo>
                  <a:lnTo>
                    <a:pt x="1109345" y="6985"/>
                  </a:lnTo>
                  <a:lnTo>
                    <a:pt x="107505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627042" y="802322"/>
              <a:ext cx="1163955" cy="530860"/>
            </a:xfrm>
            <a:custGeom>
              <a:avLst/>
              <a:gdLst/>
              <a:ahLst/>
              <a:cxnLst/>
              <a:rect l="l" t="t" r="r" b="b"/>
              <a:pathLst>
                <a:path w="1163954" h="530860">
                  <a:moveTo>
                    <a:pt x="0" y="88582"/>
                  </a:moveTo>
                  <a:lnTo>
                    <a:pt x="6985" y="53975"/>
                  </a:lnTo>
                  <a:lnTo>
                    <a:pt x="26035" y="26035"/>
                  </a:lnTo>
                  <a:lnTo>
                    <a:pt x="53975" y="6985"/>
                  </a:lnTo>
                  <a:lnTo>
                    <a:pt x="88582" y="0"/>
                  </a:lnTo>
                  <a:lnTo>
                    <a:pt x="1075054" y="0"/>
                  </a:lnTo>
                  <a:lnTo>
                    <a:pt x="1109345" y="6985"/>
                  </a:lnTo>
                  <a:lnTo>
                    <a:pt x="1137602" y="26035"/>
                  </a:lnTo>
                  <a:lnTo>
                    <a:pt x="1156652" y="53975"/>
                  </a:lnTo>
                  <a:lnTo>
                    <a:pt x="1163637" y="88582"/>
                  </a:lnTo>
                  <a:lnTo>
                    <a:pt x="1163637" y="442277"/>
                  </a:lnTo>
                  <a:lnTo>
                    <a:pt x="1156652" y="476885"/>
                  </a:lnTo>
                  <a:lnTo>
                    <a:pt x="1137602" y="504825"/>
                  </a:lnTo>
                  <a:lnTo>
                    <a:pt x="1109345" y="523875"/>
                  </a:lnTo>
                  <a:lnTo>
                    <a:pt x="1075054" y="530860"/>
                  </a:lnTo>
                  <a:lnTo>
                    <a:pt x="88582" y="530860"/>
                  </a:lnTo>
                  <a:lnTo>
                    <a:pt x="53975" y="523875"/>
                  </a:lnTo>
                  <a:lnTo>
                    <a:pt x="26035" y="504825"/>
                  </a:lnTo>
                  <a:lnTo>
                    <a:pt x="6985" y="476885"/>
                  </a:lnTo>
                  <a:lnTo>
                    <a:pt x="0" y="442277"/>
                  </a:lnTo>
                  <a:lnTo>
                    <a:pt x="0" y="8858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3915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363220" y="199390"/>
                  </a:moveTo>
                  <a:lnTo>
                    <a:pt x="0" y="199390"/>
                  </a:lnTo>
                  <a:lnTo>
                    <a:pt x="181609" y="381317"/>
                  </a:lnTo>
                  <a:lnTo>
                    <a:pt x="363220" y="199390"/>
                  </a:lnTo>
                  <a:close/>
                </a:path>
                <a:path w="363220" h="381635">
                  <a:moveTo>
                    <a:pt x="272414" y="0"/>
                  </a:moveTo>
                  <a:lnTo>
                    <a:pt x="90804" y="0"/>
                  </a:lnTo>
                  <a:lnTo>
                    <a:pt x="90804" y="199390"/>
                  </a:lnTo>
                  <a:lnTo>
                    <a:pt x="272414" y="199390"/>
                  </a:lnTo>
                  <a:lnTo>
                    <a:pt x="272414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39157" y="1392555"/>
              <a:ext cx="363220" cy="381635"/>
            </a:xfrm>
            <a:custGeom>
              <a:avLst/>
              <a:gdLst/>
              <a:ahLst/>
              <a:cxnLst/>
              <a:rect l="l" t="t" r="r" b="b"/>
              <a:pathLst>
                <a:path w="363220" h="381635">
                  <a:moveTo>
                    <a:pt x="272414" y="0"/>
                  </a:moveTo>
                  <a:lnTo>
                    <a:pt x="272414" y="199390"/>
                  </a:lnTo>
                  <a:lnTo>
                    <a:pt x="363220" y="199390"/>
                  </a:lnTo>
                  <a:lnTo>
                    <a:pt x="181609" y="381317"/>
                  </a:lnTo>
                  <a:lnTo>
                    <a:pt x="0" y="199390"/>
                  </a:lnTo>
                  <a:lnTo>
                    <a:pt x="90804" y="199390"/>
                  </a:lnTo>
                  <a:lnTo>
                    <a:pt x="90804" y="0"/>
                  </a:lnTo>
                  <a:lnTo>
                    <a:pt x="272414" y="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9437" y="563562"/>
              <a:ext cx="204787" cy="1908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97252" y="602615"/>
              <a:ext cx="204787" cy="1908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59189" y="506094"/>
              <a:ext cx="204787" cy="1908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1767" y="591502"/>
              <a:ext cx="204787" cy="1908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64039" y="563562"/>
              <a:ext cx="204787" cy="1908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76142" y="526732"/>
              <a:ext cx="204787" cy="1908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37762" y="601344"/>
              <a:ext cx="204787" cy="19081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08589" y="542925"/>
              <a:ext cx="204787" cy="1908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22927" y="545782"/>
              <a:ext cx="204787" cy="1908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20424" y="584517"/>
              <a:ext cx="204787" cy="19081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82362" y="487997"/>
              <a:ext cx="204787" cy="19081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4939" y="573405"/>
              <a:ext cx="204787" cy="19081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5769" y="1904682"/>
              <a:ext cx="6809105" cy="3327400"/>
            </a:xfrm>
            <a:custGeom>
              <a:avLst/>
              <a:gdLst/>
              <a:ahLst/>
              <a:cxnLst/>
              <a:rect l="l" t="t" r="r" b="b"/>
              <a:pathLst>
                <a:path w="6809105" h="3327400">
                  <a:moveTo>
                    <a:pt x="6808787" y="0"/>
                  </a:moveTo>
                  <a:lnTo>
                    <a:pt x="0" y="0"/>
                  </a:lnTo>
                  <a:lnTo>
                    <a:pt x="0" y="3327082"/>
                  </a:lnTo>
                  <a:lnTo>
                    <a:pt x="6808787" y="3327082"/>
                  </a:lnTo>
                  <a:lnTo>
                    <a:pt x="6808787" y="0"/>
                  </a:lnTo>
                  <a:close/>
                </a:path>
              </a:pathLst>
            </a:custGeom>
            <a:solidFill>
              <a:srgbClr val="FFFFFF">
                <a:alpha val="913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129" y="2524442"/>
              <a:ext cx="631190" cy="5943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26322" y="2505710"/>
              <a:ext cx="569912" cy="35528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4809" y="2492375"/>
              <a:ext cx="569912" cy="35528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5202" y="2492375"/>
              <a:ext cx="569912" cy="35528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042159" y="2915285"/>
              <a:ext cx="2042795" cy="226695"/>
            </a:xfrm>
            <a:custGeom>
              <a:avLst/>
              <a:gdLst/>
              <a:ahLst/>
              <a:cxnLst/>
              <a:rect l="l" t="t" r="r" b="b"/>
              <a:pathLst>
                <a:path w="2042795" h="226694">
                  <a:moveTo>
                    <a:pt x="0" y="0"/>
                  </a:moveTo>
                  <a:lnTo>
                    <a:pt x="2042477" y="0"/>
                  </a:lnTo>
                </a:path>
                <a:path w="2042795" h="226694">
                  <a:moveTo>
                    <a:pt x="889634" y="226377"/>
                  </a:moveTo>
                  <a:lnTo>
                    <a:pt x="889634" y="0"/>
                  </a:lnTo>
                </a:path>
              </a:pathLst>
            </a:custGeom>
            <a:ln w="3810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4300" y="3171825"/>
              <a:ext cx="495300" cy="26288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2153919" y="2309812"/>
              <a:ext cx="1948180" cy="591820"/>
            </a:xfrm>
            <a:custGeom>
              <a:avLst/>
              <a:gdLst/>
              <a:ahLst/>
              <a:cxnLst/>
              <a:rect l="l" t="t" r="r" b="b"/>
              <a:pathLst>
                <a:path w="1948179" h="591819">
                  <a:moveTo>
                    <a:pt x="0" y="98742"/>
                  </a:moveTo>
                  <a:lnTo>
                    <a:pt x="7619" y="60325"/>
                  </a:lnTo>
                  <a:lnTo>
                    <a:pt x="28892" y="28892"/>
                  </a:lnTo>
                  <a:lnTo>
                    <a:pt x="60325" y="7620"/>
                  </a:lnTo>
                  <a:lnTo>
                    <a:pt x="98742" y="0"/>
                  </a:lnTo>
                  <a:lnTo>
                    <a:pt x="1849437" y="0"/>
                  </a:lnTo>
                  <a:lnTo>
                    <a:pt x="1887855" y="7620"/>
                  </a:lnTo>
                  <a:lnTo>
                    <a:pt x="1919287" y="28892"/>
                  </a:lnTo>
                  <a:lnTo>
                    <a:pt x="1940559" y="60325"/>
                  </a:lnTo>
                  <a:lnTo>
                    <a:pt x="1948180" y="98742"/>
                  </a:lnTo>
                  <a:lnTo>
                    <a:pt x="1948180" y="493077"/>
                  </a:lnTo>
                  <a:lnTo>
                    <a:pt x="1940559" y="531177"/>
                  </a:lnTo>
                  <a:lnTo>
                    <a:pt x="1919287" y="562610"/>
                  </a:lnTo>
                  <a:lnTo>
                    <a:pt x="1887855" y="583882"/>
                  </a:lnTo>
                  <a:lnTo>
                    <a:pt x="1849437" y="591502"/>
                  </a:lnTo>
                  <a:lnTo>
                    <a:pt x="98742" y="591502"/>
                  </a:lnTo>
                  <a:lnTo>
                    <a:pt x="60325" y="583882"/>
                  </a:lnTo>
                  <a:lnTo>
                    <a:pt x="28892" y="562610"/>
                  </a:lnTo>
                  <a:lnTo>
                    <a:pt x="7619" y="531177"/>
                  </a:lnTo>
                  <a:lnTo>
                    <a:pt x="0" y="493077"/>
                  </a:lnTo>
                  <a:lnTo>
                    <a:pt x="0" y="98742"/>
                  </a:lnTo>
                </a:path>
              </a:pathLst>
            </a:custGeom>
            <a:ln w="158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24684" y="2601912"/>
              <a:ext cx="377507" cy="43973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901950" y="3836987"/>
              <a:ext cx="0" cy="226695"/>
            </a:xfrm>
            <a:custGeom>
              <a:avLst/>
              <a:gdLst/>
              <a:ahLst/>
              <a:cxnLst/>
              <a:rect l="l" t="t" r="r" b="b"/>
              <a:pathLst>
                <a:path h="226695">
                  <a:moveTo>
                    <a:pt x="0" y="22637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53919" y="3494087"/>
              <a:ext cx="755015" cy="0"/>
            </a:xfrm>
            <a:custGeom>
              <a:avLst/>
              <a:gdLst/>
              <a:ahLst/>
              <a:cxnLst/>
              <a:rect l="l" t="t" r="r" b="b"/>
              <a:pathLst>
                <a:path w="755014">
                  <a:moveTo>
                    <a:pt x="755015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0764" y="2696527"/>
              <a:ext cx="619442" cy="32924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25817" y="2904172"/>
              <a:ext cx="1090295" cy="0"/>
            </a:xfrm>
            <a:custGeom>
              <a:avLst/>
              <a:gdLst/>
              <a:ahLst/>
              <a:cxnLst/>
              <a:rect l="l" t="t" r="r" b="b"/>
              <a:pathLst>
                <a:path w="1090295">
                  <a:moveTo>
                    <a:pt x="780732" y="0"/>
                  </a:moveTo>
                  <a:lnTo>
                    <a:pt x="1089977" y="0"/>
                  </a:lnTo>
                </a:path>
                <a:path w="1090295">
                  <a:moveTo>
                    <a:pt x="0" y="0"/>
                  </a:moveTo>
                  <a:lnTo>
                    <a:pt x="309244" y="0"/>
                  </a:lnTo>
                </a:path>
              </a:pathLst>
            </a:custGeom>
            <a:ln w="4063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1637" y="3211195"/>
              <a:ext cx="410844" cy="5857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1107" y="3204527"/>
              <a:ext cx="410844" cy="58578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061720" y="3156267"/>
              <a:ext cx="1063625" cy="654685"/>
            </a:xfrm>
            <a:custGeom>
              <a:avLst/>
              <a:gdLst/>
              <a:ahLst/>
              <a:cxnLst/>
              <a:rect l="l" t="t" r="r" b="b"/>
              <a:pathLst>
                <a:path w="1063625" h="654685">
                  <a:moveTo>
                    <a:pt x="0" y="109220"/>
                  </a:moveTo>
                  <a:lnTo>
                    <a:pt x="8572" y="66675"/>
                  </a:lnTo>
                  <a:lnTo>
                    <a:pt x="32067" y="32067"/>
                  </a:lnTo>
                  <a:lnTo>
                    <a:pt x="66675" y="8572"/>
                  </a:lnTo>
                  <a:lnTo>
                    <a:pt x="109220" y="0"/>
                  </a:lnTo>
                  <a:lnTo>
                    <a:pt x="954087" y="0"/>
                  </a:lnTo>
                  <a:lnTo>
                    <a:pt x="996632" y="8572"/>
                  </a:lnTo>
                  <a:lnTo>
                    <a:pt x="1031240" y="32067"/>
                  </a:lnTo>
                  <a:lnTo>
                    <a:pt x="1054735" y="66675"/>
                  </a:lnTo>
                  <a:lnTo>
                    <a:pt x="1063307" y="109220"/>
                  </a:lnTo>
                  <a:lnTo>
                    <a:pt x="1063307" y="545465"/>
                  </a:lnTo>
                  <a:lnTo>
                    <a:pt x="1054735" y="588010"/>
                  </a:lnTo>
                  <a:lnTo>
                    <a:pt x="1031240" y="622617"/>
                  </a:lnTo>
                  <a:lnTo>
                    <a:pt x="996632" y="646112"/>
                  </a:lnTo>
                  <a:lnTo>
                    <a:pt x="954087" y="654685"/>
                  </a:lnTo>
                  <a:lnTo>
                    <a:pt x="109220" y="654685"/>
                  </a:lnTo>
                  <a:lnTo>
                    <a:pt x="66675" y="646112"/>
                  </a:lnTo>
                  <a:lnTo>
                    <a:pt x="32067" y="622617"/>
                  </a:lnTo>
                  <a:lnTo>
                    <a:pt x="8572" y="588010"/>
                  </a:lnTo>
                  <a:lnTo>
                    <a:pt x="0" y="545465"/>
                  </a:lnTo>
                  <a:lnTo>
                    <a:pt x="0" y="10922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58377" y="4058920"/>
              <a:ext cx="1776095" cy="5715"/>
            </a:xfrm>
            <a:custGeom>
              <a:avLst/>
              <a:gdLst/>
              <a:ahLst/>
              <a:cxnLst/>
              <a:rect l="l" t="t" r="r" b="b"/>
              <a:pathLst>
                <a:path w="1776095" h="5714">
                  <a:moveTo>
                    <a:pt x="1775777" y="539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8690" y="4146867"/>
              <a:ext cx="569912" cy="35528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0712" y="4090352"/>
              <a:ext cx="454025" cy="47847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4300" y="3609022"/>
              <a:ext cx="495300" cy="26288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901950" y="3415665"/>
              <a:ext cx="0" cy="174625"/>
            </a:xfrm>
            <a:custGeom>
              <a:avLst/>
              <a:gdLst/>
              <a:ahLst/>
              <a:cxnLst/>
              <a:rect l="l" t="t" r="r" b="b"/>
              <a:pathLst>
                <a:path h="174625">
                  <a:moveTo>
                    <a:pt x="0" y="17430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8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83559" y="3588384"/>
              <a:ext cx="261302" cy="30448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36227" y="4116704"/>
              <a:ext cx="334644" cy="4114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218690" y="4079875"/>
              <a:ext cx="1815464" cy="476250"/>
            </a:xfrm>
            <a:custGeom>
              <a:avLst/>
              <a:gdLst/>
              <a:ahLst/>
              <a:cxnLst/>
              <a:rect l="l" t="t" r="r" b="b"/>
              <a:pathLst>
                <a:path w="1815464" h="476250">
                  <a:moveTo>
                    <a:pt x="0" y="79375"/>
                  </a:moveTo>
                  <a:lnTo>
                    <a:pt x="6350" y="48577"/>
                  </a:lnTo>
                  <a:lnTo>
                    <a:pt x="23177" y="23177"/>
                  </a:lnTo>
                  <a:lnTo>
                    <a:pt x="48577" y="6350"/>
                  </a:lnTo>
                  <a:lnTo>
                    <a:pt x="79375" y="0"/>
                  </a:lnTo>
                  <a:lnTo>
                    <a:pt x="1736089" y="0"/>
                  </a:lnTo>
                  <a:lnTo>
                    <a:pt x="1766887" y="6350"/>
                  </a:lnTo>
                  <a:lnTo>
                    <a:pt x="1791970" y="23177"/>
                  </a:lnTo>
                  <a:lnTo>
                    <a:pt x="1809114" y="48577"/>
                  </a:lnTo>
                  <a:lnTo>
                    <a:pt x="1815464" y="79375"/>
                  </a:lnTo>
                  <a:lnTo>
                    <a:pt x="1815464" y="396875"/>
                  </a:lnTo>
                  <a:lnTo>
                    <a:pt x="1809114" y="427672"/>
                  </a:lnTo>
                  <a:lnTo>
                    <a:pt x="1791970" y="453072"/>
                  </a:lnTo>
                  <a:lnTo>
                    <a:pt x="1766887" y="469900"/>
                  </a:lnTo>
                  <a:lnTo>
                    <a:pt x="1736089" y="476250"/>
                  </a:lnTo>
                  <a:lnTo>
                    <a:pt x="79375" y="476250"/>
                  </a:lnTo>
                  <a:lnTo>
                    <a:pt x="48577" y="469900"/>
                  </a:lnTo>
                  <a:lnTo>
                    <a:pt x="23177" y="453072"/>
                  </a:lnTo>
                  <a:lnTo>
                    <a:pt x="6350" y="427672"/>
                  </a:lnTo>
                  <a:lnTo>
                    <a:pt x="0" y="396875"/>
                  </a:lnTo>
                  <a:lnTo>
                    <a:pt x="0" y="79375"/>
                  </a:lnTo>
                </a:path>
              </a:pathLst>
            </a:custGeom>
            <a:ln w="15875">
              <a:solidFill>
                <a:srgbClr val="009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60002" y="3828732"/>
              <a:ext cx="304164" cy="23304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62592" y="2927985"/>
              <a:ext cx="280352" cy="23304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91092" y="3485832"/>
              <a:ext cx="280352" cy="23304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13392" y="2525077"/>
              <a:ext cx="154939" cy="13493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26017" y="2525395"/>
              <a:ext cx="154939" cy="13493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65032" y="2868295"/>
              <a:ext cx="154939" cy="13493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2367" y="2726054"/>
              <a:ext cx="154940" cy="13493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79842" y="3350259"/>
              <a:ext cx="154940" cy="13493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18627" y="3367722"/>
              <a:ext cx="154939" cy="13493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58122" y="3175952"/>
              <a:ext cx="212089" cy="19208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228340" y="3738879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39" h="135254">
                  <a:moveTo>
                    <a:pt x="77470" y="0"/>
                  </a:moveTo>
                  <a:lnTo>
                    <a:pt x="47307" y="5397"/>
                  </a:lnTo>
                  <a:lnTo>
                    <a:pt x="22542" y="19685"/>
                  </a:lnTo>
                  <a:lnTo>
                    <a:pt x="6032" y="41275"/>
                  </a:lnTo>
                  <a:lnTo>
                    <a:pt x="0" y="67627"/>
                  </a:lnTo>
                  <a:lnTo>
                    <a:pt x="6032" y="93662"/>
                  </a:lnTo>
                  <a:lnTo>
                    <a:pt x="22542" y="115252"/>
                  </a:lnTo>
                  <a:lnTo>
                    <a:pt x="47307" y="129540"/>
                  </a:lnTo>
                  <a:lnTo>
                    <a:pt x="77470" y="134937"/>
                  </a:lnTo>
                  <a:lnTo>
                    <a:pt x="107632" y="129540"/>
                  </a:lnTo>
                  <a:lnTo>
                    <a:pt x="132080" y="115252"/>
                  </a:lnTo>
                  <a:lnTo>
                    <a:pt x="148907" y="93662"/>
                  </a:lnTo>
                  <a:lnTo>
                    <a:pt x="154939" y="67627"/>
                  </a:lnTo>
                  <a:lnTo>
                    <a:pt x="148907" y="41275"/>
                  </a:lnTo>
                  <a:lnTo>
                    <a:pt x="132080" y="19685"/>
                  </a:lnTo>
                  <a:lnTo>
                    <a:pt x="107632" y="5397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11400" y="4171315"/>
              <a:ext cx="154939" cy="13493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78150" y="4312284"/>
              <a:ext cx="154939" cy="13493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448367" y="4330065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39" h="135254">
                  <a:moveTo>
                    <a:pt x="77470" y="0"/>
                  </a:moveTo>
                  <a:lnTo>
                    <a:pt x="47307" y="5397"/>
                  </a:lnTo>
                  <a:lnTo>
                    <a:pt x="22542" y="19685"/>
                  </a:lnTo>
                  <a:lnTo>
                    <a:pt x="6032" y="41275"/>
                  </a:lnTo>
                  <a:lnTo>
                    <a:pt x="0" y="67627"/>
                  </a:lnTo>
                  <a:lnTo>
                    <a:pt x="6032" y="93662"/>
                  </a:lnTo>
                  <a:lnTo>
                    <a:pt x="22542" y="115252"/>
                  </a:lnTo>
                  <a:lnTo>
                    <a:pt x="47307" y="129540"/>
                  </a:lnTo>
                  <a:lnTo>
                    <a:pt x="77470" y="134937"/>
                  </a:lnTo>
                  <a:lnTo>
                    <a:pt x="107632" y="129540"/>
                  </a:lnTo>
                  <a:lnTo>
                    <a:pt x="132080" y="115252"/>
                  </a:lnTo>
                  <a:lnTo>
                    <a:pt x="148907" y="93662"/>
                  </a:lnTo>
                  <a:lnTo>
                    <a:pt x="154940" y="67627"/>
                  </a:lnTo>
                  <a:lnTo>
                    <a:pt x="148907" y="41275"/>
                  </a:lnTo>
                  <a:lnTo>
                    <a:pt x="132080" y="19685"/>
                  </a:lnTo>
                  <a:lnTo>
                    <a:pt x="107632" y="5397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73462" y="2473325"/>
              <a:ext cx="212089" cy="192087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3246437" y="3746500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39" h="135254">
                  <a:moveTo>
                    <a:pt x="77470" y="0"/>
                  </a:moveTo>
                  <a:lnTo>
                    <a:pt x="47307" y="5397"/>
                  </a:lnTo>
                  <a:lnTo>
                    <a:pt x="22542" y="19685"/>
                  </a:lnTo>
                  <a:lnTo>
                    <a:pt x="6032" y="41275"/>
                  </a:lnTo>
                  <a:lnTo>
                    <a:pt x="0" y="67627"/>
                  </a:lnTo>
                  <a:lnTo>
                    <a:pt x="6032" y="93662"/>
                  </a:lnTo>
                  <a:lnTo>
                    <a:pt x="22542" y="115252"/>
                  </a:lnTo>
                  <a:lnTo>
                    <a:pt x="47307" y="129539"/>
                  </a:lnTo>
                  <a:lnTo>
                    <a:pt x="77470" y="134937"/>
                  </a:lnTo>
                  <a:lnTo>
                    <a:pt x="107632" y="129539"/>
                  </a:lnTo>
                  <a:lnTo>
                    <a:pt x="132079" y="115252"/>
                  </a:lnTo>
                  <a:lnTo>
                    <a:pt x="148907" y="93662"/>
                  </a:lnTo>
                  <a:lnTo>
                    <a:pt x="154939" y="67627"/>
                  </a:lnTo>
                  <a:lnTo>
                    <a:pt x="148907" y="41275"/>
                  </a:lnTo>
                  <a:lnTo>
                    <a:pt x="132079" y="19685"/>
                  </a:lnTo>
                  <a:lnTo>
                    <a:pt x="107632" y="5397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246437" y="3746500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39" h="135254">
                  <a:moveTo>
                    <a:pt x="0" y="67627"/>
                  </a:moveTo>
                  <a:lnTo>
                    <a:pt x="6032" y="41275"/>
                  </a:lnTo>
                  <a:lnTo>
                    <a:pt x="22542" y="19685"/>
                  </a:lnTo>
                  <a:lnTo>
                    <a:pt x="47307" y="5397"/>
                  </a:lnTo>
                  <a:lnTo>
                    <a:pt x="77470" y="0"/>
                  </a:lnTo>
                  <a:lnTo>
                    <a:pt x="107632" y="5397"/>
                  </a:lnTo>
                  <a:lnTo>
                    <a:pt x="132079" y="19685"/>
                  </a:lnTo>
                  <a:lnTo>
                    <a:pt x="148907" y="41275"/>
                  </a:lnTo>
                  <a:lnTo>
                    <a:pt x="154939" y="67627"/>
                  </a:lnTo>
                  <a:lnTo>
                    <a:pt x="148907" y="93662"/>
                  </a:lnTo>
                  <a:lnTo>
                    <a:pt x="132079" y="115252"/>
                  </a:lnTo>
                  <a:lnTo>
                    <a:pt x="107632" y="129539"/>
                  </a:lnTo>
                  <a:lnTo>
                    <a:pt x="77470" y="134937"/>
                  </a:lnTo>
                  <a:lnTo>
                    <a:pt x="47307" y="129539"/>
                  </a:lnTo>
                  <a:lnTo>
                    <a:pt x="22542" y="115252"/>
                  </a:lnTo>
                  <a:lnTo>
                    <a:pt x="6032" y="93662"/>
                  </a:lnTo>
                  <a:lnTo>
                    <a:pt x="0" y="67627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48367" y="4328477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39" h="135254">
                  <a:moveTo>
                    <a:pt x="77470" y="0"/>
                  </a:moveTo>
                  <a:lnTo>
                    <a:pt x="47307" y="5397"/>
                  </a:lnTo>
                  <a:lnTo>
                    <a:pt x="22542" y="19685"/>
                  </a:lnTo>
                  <a:lnTo>
                    <a:pt x="6032" y="41275"/>
                  </a:lnTo>
                  <a:lnTo>
                    <a:pt x="0" y="67627"/>
                  </a:lnTo>
                  <a:lnTo>
                    <a:pt x="6032" y="93662"/>
                  </a:lnTo>
                  <a:lnTo>
                    <a:pt x="22542" y="115252"/>
                  </a:lnTo>
                  <a:lnTo>
                    <a:pt x="47307" y="129540"/>
                  </a:lnTo>
                  <a:lnTo>
                    <a:pt x="77470" y="134937"/>
                  </a:lnTo>
                  <a:lnTo>
                    <a:pt x="107632" y="129540"/>
                  </a:lnTo>
                  <a:lnTo>
                    <a:pt x="132080" y="115252"/>
                  </a:lnTo>
                  <a:lnTo>
                    <a:pt x="148907" y="93662"/>
                  </a:lnTo>
                  <a:lnTo>
                    <a:pt x="154940" y="67627"/>
                  </a:lnTo>
                  <a:lnTo>
                    <a:pt x="148907" y="41275"/>
                  </a:lnTo>
                  <a:lnTo>
                    <a:pt x="132080" y="19685"/>
                  </a:lnTo>
                  <a:lnTo>
                    <a:pt x="107632" y="5397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48367" y="4328477"/>
              <a:ext cx="154940" cy="135255"/>
            </a:xfrm>
            <a:custGeom>
              <a:avLst/>
              <a:gdLst/>
              <a:ahLst/>
              <a:cxnLst/>
              <a:rect l="l" t="t" r="r" b="b"/>
              <a:pathLst>
                <a:path w="154939" h="135254">
                  <a:moveTo>
                    <a:pt x="0" y="67627"/>
                  </a:moveTo>
                  <a:lnTo>
                    <a:pt x="6032" y="41275"/>
                  </a:lnTo>
                  <a:lnTo>
                    <a:pt x="22542" y="19685"/>
                  </a:lnTo>
                  <a:lnTo>
                    <a:pt x="47307" y="5397"/>
                  </a:lnTo>
                  <a:lnTo>
                    <a:pt x="77470" y="0"/>
                  </a:lnTo>
                  <a:lnTo>
                    <a:pt x="107632" y="5397"/>
                  </a:lnTo>
                  <a:lnTo>
                    <a:pt x="132080" y="19685"/>
                  </a:lnTo>
                  <a:lnTo>
                    <a:pt x="148907" y="41275"/>
                  </a:lnTo>
                  <a:lnTo>
                    <a:pt x="154940" y="67627"/>
                  </a:lnTo>
                  <a:lnTo>
                    <a:pt x="148907" y="93662"/>
                  </a:lnTo>
                  <a:lnTo>
                    <a:pt x="132080" y="115252"/>
                  </a:lnTo>
                  <a:lnTo>
                    <a:pt x="107632" y="129540"/>
                  </a:lnTo>
                  <a:lnTo>
                    <a:pt x="77470" y="134937"/>
                  </a:lnTo>
                  <a:lnTo>
                    <a:pt x="47307" y="129540"/>
                  </a:lnTo>
                  <a:lnTo>
                    <a:pt x="22542" y="115252"/>
                  </a:lnTo>
                  <a:lnTo>
                    <a:pt x="6032" y="93662"/>
                  </a:lnTo>
                  <a:lnTo>
                    <a:pt x="0" y="67627"/>
                  </a:lnTo>
                </a:path>
              </a:pathLst>
            </a:custGeom>
            <a:ln w="5715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386579" y="3044507"/>
              <a:ext cx="1780539" cy="890269"/>
            </a:xfrm>
            <a:custGeom>
              <a:avLst/>
              <a:gdLst/>
              <a:ahLst/>
              <a:cxnLst/>
              <a:rect l="l" t="t" r="r" b="b"/>
              <a:pathLst>
                <a:path w="1780539" h="890270">
                  <a:moveTo>
                    <a:pt x="1632267" y="0"/>
                  </a:moveTo>
                  <a:lnTo>
                    <a:pt x="148272" y="0"/>
                  </a:lnTo>
                  <a:lnTo>
                    <a:pt x="101282" y="7619"/>
                  </a:lnTo>
                  <a:lnTo>
                    <a:pt x="60642" y="28575"/>
                  </a:lnTo>
                  <a:lnTo>
                    <a:pt x="28575" y="60642"/>
                  </a:lnTo>
                  <a:lnTo>
                    <a:pt x="7620" y="101282"/>
                  </a:lnTo>
                  <a:lnTo>
                    <a:pt x="0" y="148272"/>
                  </a:lnTo>
                  <a:lnTo>
                    <a:pt x="0" y="741679"/>
                  </a:lnTo>
                  <a:lnTo>
                    <a:pt x="7620" y="788352"/>
                  </a:lnTo>
                  <a:lnTo>
                    <a:pt x="28575" y="829309"/>
                  </a:lnTo>
                  <a:lnTo>
                    <a:pt x="60642" y="861377"/>
                  </a:lnTo>
                  <a:lnTo>
                    <a:pt x="101282" y="882332"/>
                  </a:lnTo>
                  <a:lnTo>
                    <a:pt x="148272" y="889952"/>
                  </a:lnTo>
                  <a:lnTo>
                    <a:pt x="1632267" y="889952"/>
                  </a:lnTo>
                  <a:lnTo>
                    <a:pt x="1679257" y="882332"/>
                  </a:lnTo>
                  <a:lnTo>
                    <a:pt x="1719897" y="861377"/>
                  </a:lnTo>
                  <a:lnTo>
                    <a:pt x="1751965" y="829309"/>
                  </a:lnTo>
                  <a:lnTo>
                    <a:pt x="1772920" y="788352"/>
                  </a:lnTo>
                  <a:lnTo>
                    <a:pt x="1780540" y="741679"/>
                  </a:lnTo>
                  <a:lnTo>
                    <a:pt x="1780540" y="148272"/>
                  </a:lnTo>
                  <a:lnTo>
                    <a:pt x="1772920" y="101282"/>
                  </a:lnTo>
                  <a:lnTo>
                    <a:pt x="1751965" y="60642"/>
                  </a:lnTo>
                  <a:lnTo>
                    <a:pt x="1719897" y="28575"/>
                  </a:lnTo>
                  <a:lnTo>
                    <a:pt x="1679257" y="7619"/>
                  </a:lnTo>
                  <a:lnTo>
                    <a:pt x="1632267" y="0"/>
                  </a:lnTo>
                  <a:close/>
                </a:path>
              </a:pathLst>
            </a:custGeom>
            <a:solidFill>
              <a:srgbClr val="F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386579" y="3044507"/>
              <a:ext cx="1780539" cy="890269"/>
            </a:xfrm>
            <a:custGeom>
              <a:avLst/>
              <a:gdLst/>
              <a:ahLst/>
              <a:cxnLst/>
              <a:rect l="l" t="t" r="r" b="b"/>
              <a:pathLst>
                <a:path w="1780539" h="890270">
                  <a:moveTo>
                    <a:pt x="0" y="148272"/>
                  </a:moveTo>
                  <a:lnTo>
                    <a:pt x="7620" y="101282"/>
                  </a:lnTo>
                  <a:lnTo>
                    <a:pt x="28575" y="60642"/>
                  </a:lnTo>
                  <a:lnTo>
                    <a:pt x="60642" y="28575"/>
                  </a:lnTo>
                  <a:lnTo>
                    <a:pt x="101282" y="7619"/>
                  </a:lnTo>
                  <a:lnTo>
                    <a:pt x="148272" y="0"/>
                  </a:lnTo>
                  <a:lnTo>
                    <a:pt x="1632267" y="0"/>
                  </a:lnTo>
                  <a:lnTo>
                    <a:pt x="1679257" y="7619"/>
                  </a:lnTo>
                  <a:lnTo>
                    <a:pt x="1719897" y="28575"/>
                  </a:lnTo>
                  <a:lnTo>
                    <a:pt x="1751965" y="60642"/>
                  </a:lnTo>
                  <a:lnTo>
                    <a:pt x="1772920" y="101282"/>
                  </a:lnTo>
                  <a:lnTo>
                    <a:pt x="1780540" y="148272"/>
                  </a:lnTo>
                  <a:lnTo>
                    <a:pt x="1780540" y="741679"/>
                  </a:lnTo>
                  <a:lnTo>
                    <a:pt x="1772920" y="788352"/>
                  </a:lnTo>
                  <a:lnTo>
                    <a:pt x="1751965" y="829309"/>
                  </a:lnTo>
                  <a:lnTo>
                    <a:pt x="1719897" y="861377"/>
                  </a:lnTo>
                  <a:lnTo>
                    <a:pt x="1679257" y="882332"/>
                  </a:lnTo>
                  <a:lnTo>
                    <a:pt x="1632267" y="889952"/>
                  </a:lnTo>
                  <a:lnTo>
                    <a:pt x="148272" y="889952"/>
                  </a:lnTo>
                  <a:lnTo>
                    <a:pt x="101282" y="882332"/>
                  </a:lnTo>
                  <a:lnTo>
                    <a:pt x="60642" y="861377"/>
                  </a:lnTo>
                  <a:lnTo>
                    <a:pt x="28575" y="829309"/>
                  </a:lnTo>
                  <a:lnTo>
                    <a:pt x="7620" y="788352"/>
                  </a:lnTo>
                  <a:lnTo>
                    <a:pt x="0" y="741679"/>
                  </a:lnTo>
                  <a:lnTo>
                    <a:pt x="0" y="148272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69919" y="4605654"/>
              <a:ext cx="603567" cy="603567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547745" y="3432175"/>
              <a:ext cx="3185795" cy="954405"/>
            </a:xfrm>
            <a:custGeom>
              <a:avLst/>
              <a:gdLst/>
              <a:ahLst/>
              <a:cxnLst/>
              <a:rect l="l" t="t" r="r" b="b"/>
              <a:pathLst>
                <a:path w="3185795" h="954404">
                  <a:moveTo>
                    <a:pt x="714692" y="497522"/>
                  </a:moveTo>
                  <a:lnTo>
                    <a:pt x="739457" y="548957"/>
                  </a:lnTo>
                  <a:lnTo>
                    <a:pt x="0" y="902969"/>
                  </a:lnTo>
                  <a:lnTo>
                    <a:pt x="24764" y="954405"/>
                  </a:lnTo>
                  <a:lnTo>
                    <a:pt x="763904" y="600392"/>
                  </a:lnTo>
                  <a:lnTo>
                    <a:pt x="828906" y="600392"/>
                  </a:lnTo>
                  <a:lnTo>
                    <a:pt x="878522" y="536575"/>
                  </a:lnTo>
                  <a:lnTo>
                    <a:pt x="906144" y="500697"/>
                  </a:lnTo>
                  <a:lnTo>
                    <a:pt x="714692" y="497522"/>
                  </a:lnTo>
                  <a:close/>
                </a:path>
                <a:path w="3185795" h="954404">
                  <a:moveTo>
                    <a:pt x="828906" y="600392"/>
                  </a:moveTo>
                  <a:lnTo>
                    <a:pt x="763904" y="600392"/>
                  </a:lnTo>
                  <a:lnTo>
                    <a:pt x="788669" y="652144"/>
                  </a:lnTo>
                  <a:lnTo>
                    <a:pt x="828906" y="600392"/>
                  </a:lnTo>
                  <a:close/>
                </a:path>
                <a:path w="3185795" h="954404">
                  <a:moveTo>
                    <a:pt x="3014027" y="0"/>
                  </a:moveTo>
                  <a:lnTo>
                    <a:pt x="3014027" y="57150"/>
                  </a:lnTo>
                  <a:lnTo>
                    <a:pt x="2607627" y="57150"/>
                  </a:lnTo>
                  <a:lnTo>
                    <a:pt x="2607627" y="114300"/>
                  </a:lnTo>
                  <a:lnTo>
                    <a:pt x="3014027" y="114300"/>
                  </a:lnTo>
                  <a:lnTo>
                    <a:pt x="3014027" y="171450"/>
                  </a:lnTo>
                  <a:lnTo>
                    <a:pt x="3185477" y="85725"/>
                  </a:lnTo>
                  <a:lnTo>
                    <a:pt x="3014027" y="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0320" y="2819400"/>
              <a:ext cx="1694814" cy="152717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67792" y="2377439"/>
              <a:ext cx="889952" cy="83502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01472" y="1497647"/>
              <a:ext cx="1926590" cy="1149350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9590404" y="1067117"/>
            <a:ext cx="8889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35" dirty="0">
                <a:latin typeface="Calibri"/>
                <a:cs typeface="Calibri"/>
              </a:rPr>
              <a:t>π</a:t>
            </a:r>
            <a:r>
              <a:rPr sz="1200" spc="135" dirty="0" err="1">
                <a:latin typeface="Calibri"/>
                <a:cs typeface="Calibri"/>
              </a:rPr>
              <a:t>ράκτορε</a:t>
            </a:r>
            <a:r>
              <a:rPr lang="el-GR" sz="1200" spc="135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214734" y="6249352"/>
            <a:ext cx="126364" cy="137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700" spc="35" dirty="0">
                <a:solidFill>
                  <a:srgbClr val="FFFFFF"/>
                </a:solidFill>
                <a:latin typeface="Calibri"/>
                <a:cs typeface="Calibri"/>
              </a:rPr>
              <a:t>9</a:t>
            </a:fld>
            <a:endParaRPr sz="7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26364" y="6432232"/>
            <a:ext cx="36226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65" dirty="0">
                <a:latin typeface="Calibri"/>
                <a:cs typeface="Calibri"/>
              </a:rPr>
              <a:t>CSP004_C_E</a:t>
            </a:r>
            <a:r>
              <a:rPr sz="900" spc="25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4: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Cristina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Alcaraz,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60" dirty="0">
                <a:latin typeface="Calibri"/>
                <a:cs typeface="Calibri"/>
              </a:rPr>
              <a:t>Πανεπιστήμιο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55" dirty="0">
                <a:latin typeface="Calibri"/>
                <a:cs typeface="Calibri"/>
              </a:rPr>
              <a:t>της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ΜάλαγαΙσπανία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70964" y="779145"/>
            <a:ext cx="274193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155" dirty="0">
                <a:latin typeface="Times New Roman"/>
                <a:cs typeface="Times New Roman"/>
              </a:rPr>
              <a:t>Εξαρτήματα </a:t>
            </a:r>
            <a:r>
              <a:rPr sz="1850" spc="150" dirty="0">
                <a:latin typeface="Times New Roman"/>
                <a:cs typeface="Times New Roman"/>
              </a:rPr>
              <a:t>ανίχνευσης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91515" y="1494790"/>
            <a:ext cx="3964304" cy="348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8750" marR="5080" indent="-146050">
              <a:lnSpc>
                <a:spcPct val="101800"/>
              </a:lnSpc>
              <a:spcBef>
                <a:spcPts val="75"/>
              </a:spcBef>
              <a:buClr>
                <a:srgbClr val="FFBA00"/>
              </a:buClr>
              <a:buSzPct val="152380"/>
              <a:buFont typeface="Arial"/>
              <a:buChar char="•"/>
              <a:tabLst>
                <a:tab pos="158750" algn="l"/>
              </a:tabLst>
            </a:pPr>
            <a:r>
              <a:rPr sz="1050" b="1" spc="80" dirty="0">
                <a:latin typeface="Calibri"/>
                <a:cs typeface="Calibri"/>
              </a:rPr>
              <a:t>Τα</a:t>
            </a:r>
            <a:r>
              <a:rPr sz="1050" b="1" spc="25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κύρια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75" dirty="0">
                <a:latin typeface="Calibri"/>
                <a:cs typeface="Calibri"/>
              </a:rPr>
              <a:t>εξαρτήματα</a:t>
            </a:r>
            <a:r>
              <a:rPr sz="1050" b="1" spc="3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ενός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IDS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0" dirty="0">
                <a:latin typeface="Calibri"/>
                <a:cs typeface="Calibri"/>
              </a:rPr>
              <a:t>(Intrusion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65" dirty="0">
                <a:latin typeface="Calibri"/>
                <a:cs typeface="Calibri"/>
              </a:rPr>
              <a:t>Detection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System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45" dirty="0">
                <a:latin typeface="Calibri"/>
                <a:cs typeface="Calibri"/>
              </a:rPr>
              <a:t>- </a:t>
            </a:r>
            <a:r>
              <a:rPr sz="1050" spc="-220" dirty="0">
                <a:latin typeface="Calibri"/>
                <a:cs typeface="Calibri"/>
              </a:rPr>
              <a:t> </a:t>
            </a:r>
            <a:r>
              <a:rPr sz="1050" spc="75" dirty="0">
                <a:latin typeface="Calibri"/>
                <a:cs typeface="Calibri"/>
              </a:rPr>
              <a:t>Σύστημα</a:t>
            </a:r>
            <a:r>
              <a:rPr sz="1050" spc="30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ανίχνευσης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70" dirty="0">
                <a:latin typeface="Calibri"/>
                <a:cs typeface="Calibri"/>
              </a:rPr>
              <a:t>εισβολών)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40" dirty="0">
                <a:latin typeface="Calibri"/>
                <a:cs typeface="Calibri"/>
              </a:rPr>
              <a:t>είναι: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197850" y="359092"/>
            <a:ext cx="4362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latin typeface="Calibri"/>
                <a:cs typeface="Calibri"/>
              </a:rPr>
              <a:t>Δεδομένα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322944" y="855345"/>
            <a:ext cx="1221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5" dirty="0">
                <a:latin typeface="Calibri"/>
                <a:cs typeface="Calibri"/>
              </a:rPr>
              <a:t>α</a:t>
            </a:r>
            <a:r>
              <a:rPr sz="1200" spc="70" dirty="0" err="1">
                <a:latin typeface="Calibri"/>
                <a:cs typeface="Calibri"/>
              </a:rPr>
              <a:t>ι</a:t>
            </a:r>
            <a:r>
              <a:rPr sz="1200" spc="150" dirty="0" err="1">
                <a:latin typeface="Calibri"/>
                <a:cs typeface="Calibri"/>
              </a:rPr>
              <a:t>σ</a:t>
            </a:r>
            <a:r>
              <a:rPr sz="1200" spc="145" dirty="0" err="1">
                <a:latin typeface="Calibri"/>
                <a:cs typeface="Calibri"/>
              </a:rPr>
              <a:t>θη</a:t>
            </a:r>
            <a:r>
              <a:rPr sz="1200" spc="100" dirty="0" err="1">
                <a:latin typeface="Calibri"/>
                <a:cs typeface="Calibri"/>
              </a:rPr>
              <a:t>τ</a:t>
            </a:r>
            <a:r>
              <a:rPr sz="1200" spc="145" dirty="0" err="1">
                <a:latin typeface="Calibri"/>
                <a:cs typeface="Calibri"/>
              </a:rPr>
              <a:t>ή</a:t>
            </a:r>
            <a:r>
              <a:rPr sz="1200" spc="140" dirty="0" err="1">
                <a:latin typeface="Calibri"/>
                <a:cs typeface="Calibri"/>
              </a:rPr>
              <a:t>ρ</a:t>
            </a:r>
            <a:r>
              <a:rPr sz="1200" spc="120" dirty="0" err="1">
                <a:latin typeface="Calibri"/>
                <a:cs typeface="Calibri"/>
              </a:rPr>
              <a:t>ε</a:t>
            </a:r>
            <a:r>
              <a:rPr sz="1200" spc="125" dirty="0" err="1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836467" y="844556"/>
            <a:ext cx="280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0" dirty="0">
                <a:latin typeface="Calibri"/>
                <a:cs typeface="Calibri"/>
              </a:rPr>
              <a:t>S</a:t>
            </a:r>
            <a:r>
              <a:rPr sz="1200" spc="265" dirty="0">
                <a:latin typeface="Calibri"/>
                <a:cs typeface="Calibri"/>
              </a:rPr>
              <a:t>W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315450" y="1816734"/>
            <a:ext cx="88900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200" spc="140" dirty="0">
                <a:latin typeface="Calibri"/>
                <a:cs typeface="Calibri"/>
              </a:rPr>
              <a:t>Συλλογή 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130" dirty="0">
                <a:latin typeface="Calibri"/>
                <a:cs typeface="Calibri"/>
              </a:rPr>
              <a:t>δ</a:t>
            </a:r>
            <a:r>
              <a:rPr sz="1200" spc="114" dirty="0">
                <a:latin typeface="Calibri"/>
                <a:cs typeface="Calibri"/>
              </a:rPr>
              <a:t>ε</a:t>
            </a:r>
            <a:r>
              <a:rPr sz="1200" spc="135" dirty="0">
                <a:latin typeface="Calibri"/>
                <a:cs typeface="Calibri"/>
              </a:rPr>
              <a:t>δ</a:t>
            </a:r>
            <a:r>
              <a:rPr sz="1200" spc="130" dirty="0">
                <a:latin typeface="Calibri"/>
                <a:cs typeface="Calibri"/>
              </a:rPr>
              <a:t>ο</a:t>
            </a:r>
            <a:r>
              <a:rPr sz="1200" spc="145" dirty="0">
                <a:latin typeface="Calibri"/>
                <a:cs typeface="Calibri"/>
              </a:rPr>
              <a:t>μ</a:t>
            </a:r>
            <a:r>
              <a:rPr sz="1200" spc="110" dirty="0">
                <a:latin typeface="Calibri"/>
                <a:cs typeface="Calibri"/>
              </a:rPr>
              <a:t>έν</a:t>
            </a:r>
            <a:r>
              <a:rPr sz="1200" spc="190" dirty="0">
                <a:latin typeface="Calibri"/>
                <a:cs typeface="Calibri"/>
              </a:rPr>
              <a:t>ω</a:t>
            </a:r>
            <a:r>
              <a:rPr sz="1200" spc="135" dirty="0">
                <a:latin typeface="Calibri"/>
                <a:cs typeface="Calibri"/>
              </a:rPr>
              <a:t>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771186" y="795078"/>
            <a:ext cx="99123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7145">
              <a:lnSpc>
                <a:spcPct val="101699"/>
              </a:lnSpc>
              <a:spcBef>
                <a:spcPts val="75"/>
              </a:spcBef>
            </a:pPr>
            <a:r>
              <a:rPr sz="1200" spc="100" dirty="0">
                <a:latin typeface="Calibri"/>
                <a:cs typeface="Calibri"/>
              </a:rPr>
              <a:t>Κ</a:t>
            </a:r>
            <a:r>
              <a:rPr sz="1200" spc="110" dirty="0">
                <a:latin typeface="Calibri"/>
                <a:cs typeface="Calibri"/>
              </a:rPr>
              <a:t>α</a:t>
            </a:r>
            <a:r>
              <a:rPr sz="1200" spc="65" dirty="0">
                <a:latin typeface="Calibri"/>
                <a:cs typeface="Calibri"/>
              </a:rPr>
              <a:t>τ</a:t>
            </a:r>
            <a:r>
              <a:rPr sz="1200" spc="110" dirty="0">
                <a:latin typeface="Calibri"/>
                <a:cs typeface="Calibri"/>
              </a:rPr>
              <a:t>α</a:t>
            </a:r>
            <a:r>
              <a:rPr sz="1200" spc="80" dirty="0">
                <a:latin typeface="Calibri"/>
                <a:cs typeface="Calibri"/>
              </a:rPr>
              <a:t>γ</a:t>
            </a:r>
            <a:r>
              <a:rPr sz="1200" spc="95" dirty="0">
                <a:latin typeface="Calibri"/>
                <a:cs typeface="Calibri"/>
              </a:rPr>
              <a:t>ρ</a:t>
            </a:r>
            <a:r>
              <a:rPr sz="1200" spc="114" dirty="0">
                <a:latin typeface="Calibri"/>
                <a:cs typeface="Calibri"/>
              </a:rPr>
              <a:t>α</a:t>
            </a:r>
            <a:r>
              <a:rPr sz="1200" spc="130" dirty="0">
                <a:latin typeface="Calibri"/>
                <a:cs typeface="Calibri"/>
              </a:rPr>
              <a:t>φ</a:t>
            </a:r>
            <a:r>
              <a:rPr sz="1200" spc="85" dirty="0">
                <a:latin typeface="Calibri"/>
                <a:cs typeface="Calibri"/>
              </a:rPr>
              <a:t>έ</a:t>
            </a:r>
            <a:r>
              <a:rPr sz="1200" spc="75" dirty="0">
                <a:latin typeface="Calibri"/>
                <a:cs typeface="Calibri"/>
              </a:rPr>
              <a:t>ς</a:t>
            </a:r>
            <a:r>
              <a:rPr sz="1200" spc="55" dirty="0">
                <a:latin typeface="Calibri"/>
                <a:cs typeface="Calibri"/>
              </a:rPr>
              <a:t>,  </a:t>
            </a:r>
            <a:r>
              <a:rPr sz="1200" spc="95" dirty="0">
                <a:latin typeface="Calibri"/>
                <a:cs typeface="Calibri"/>
              </a:rPr>
              <a:t>ε</a:t>
            </a:r>
            <a:r>
              <a:rPr sz="1200" spc="50" dirty="0">
                <a:latin typeface="Calibri"/>
                <a:cs typeface="Calibri"/>
              </a:rPr>
              <a:t>ι</a:t>
            </a:r>
            <a:r>
              <a:rPr sz="1200" spc="114" dirty="0">
                <a:latin typeface="Calibri"/>
                <a:cs typeface="Calibri"/>
              </a:rPr>
              <a:t>δ</a:t>
            </a:r>
            <a:r>
              <a:rPr sz="1200" spc="110" dirty="0">
                <a:latin typeface="Calibri"/>
                <a:cs typeface="Calibri"/>
              </a:rPr>
              <a:t>ο</a:t>
            </a:r>
            <a:r>
              <a:rPr sz="1200" spc="114" dirty="0">
                <a:latin typeface="Calibri"/>
                <a:cs typeface="Calibri"/>
              </a:rPr>
              <a:t>π</a:t>
            </a:r>
            <a:r>
              <a:rPr sz="1200" spc="110" dirty="0">
                <a:latin typeface="Calibri"/>
                <a:cs typeface="Calibri"/>
              </a:rPr>
              <a:t>ο</a:t>
            </a:r>
            <a:r>
              <a:rPr sz="1200" spc="55" dirty="0">
                <a:latin typeface="Calibri"/>
                <a:cs typeface="Calibri"/>
              </a:rPr>
              <a:t>ι</a:t>
            </a:r>
            <a:r>
              <a:rPr sz="1200" spc="114" dirty="0">
                <a:latin typeface="Calibri"/>
                <a:cs typeface="Calibri"/>
              </a:rPr>
              <a:t>ή</a:t>
            </a:r>
            <a:r>
              <a:rPr sz="1200" spc="110" dirty="0">
                <a:latin typeface="Calibri"/>
                <a:cs typeface="Calibri"/>
              </a:rPr>
              <a:t>σ</a:t>
            </a:r>
            <a:r>
              <a:rPr sz="1200" spc="95" dirty="0">
                <a:latin typeface="Calibri"/>
                <a:cs typeface="Calibri"/>
              </a:rPr>
              <a:t>ε</a:t>
            </a:r>
            <a:r>
              <a:rPr sz="1200" spc="55" dirty="0">
                <a:latin typeface="Calibri"/>
                <a:cs typeface="Calibri"/>
              </a:rPr>
              <a:t>ι</a:t>
            </a:r>
            <a:r>
              <a:rPr sz="1200" spc="100" dirty="0">
                <a:latin typeface="Calibri"/>
                <a:cs typeface="Calibri"/>
              </a:rPr>
              <a:t>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233295" y="2491740"/>
            <a:ext cx="44958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5" dirty="0">
                <a:latin typeface="Calibri"/>
                <a:cs typeface="Calibri"/>
              </a:rPr>
              <a:t>Δίκτυο</a:t>
            </a:r>
            <a:r>
              <a:rPr sz="400" b="1" spc="-25" dirty="0">
                <a:latin typeface="Calibri"/>
                <a:cs typeface="Calibri"/>
              </a:rPr>
              <a:t> </a:t>
            </a:r>
            <a:r>
              <a:rPr sz="400" b="1" spc="25" dirty="0">
                <a:latin typeface="Calibri"/>
                <a:cs typeface="Calibri"/>
              </a:rPr>
              <a:t>δικτύωσης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56870" y="3219767"/>
            <a:ext cx="2914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latin typeface="Calibri"/>
                <a:cs typeface="Calibri"/>
              </a:rPr>
              <a:t>Ί</a:t>
            </a:r>
            <a:r>
              <a:rPr sz="600" b="1" spc="-5" dirty="0">
                <a:latin typeface="Calibri"/>
                <a:cs typeface="Calibri"/>
              </a:rPr>
              <a:t>ντε</a:t>
            </a:r>
            <a:r>
              <a:rPr sz="600" b="1" dirty="0">
                <a:latin typeface="Calibri"/>
                <a:cs typeface="Calibri"/>
              </a:rPr>
              <a:t>ρ</a:t>
            </a:r>
            <a:r>
              <a:rPr sz="600" b="1" spc="-5" dirty="0">
                <a:latin typeface="Calibri"/>
                <a:cs typeface="Calibri"/>
              </a:rPr>
              <a:t>νε</a:t>
            </a:r>
            <a:r>
              <a:rPr sz="600" b="1" spc="10" dirty="0">
                <a:latin typeface="Calibri"/>
                <a:cs typeface="Calibri"/>
              </a:rPr>
              <a:t>τ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98562" y="3326129"/>
            <a:ext cx="12509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-20" dirty="0">
                <a:latin typeface="Calibri"/>
                <a:cs typeface="Calibri"/>
              </a:rPr>
              <a:t>D</a:t>
            </a:r>
            <a:r>
              <a:rPr sz="400" b="1" spc="-15" dirty="0">
                <a:latin typeface="Calibri"/>
                <a:cs typeface="Calibri"/>
              </a:rPr>
              <a:t>M</a:t>
            </a:r>
            <a:r>
              <a:rPr sz="400" b="1" spc="10" dirty="0">
                <a:latin typeface="Calibri"/>
                <a:cs typeface="Calibri"/>
              </a:rPr>
              <a:t>Z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453514" y="4011929"/>
            <a:ext cx="807720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spc="5" dirty="0">
                <a:latin typeface="Calibri"/>
                <a:cs typeface="Calibri"/>
              </a:rPr>
              <a:t>ModbusTCP/DNP3/S7/CIP/HTTP/...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711700" y="3159125"/>
            <a:ext cx="113157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latin typeface="Calibri"/>
                <a:cs typeface="Calibri"/>
              </a:rPr>
              <a:t>Διαχειριστής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ει</a:t>
            </a:r>
            <a:r>
              <a:rPr sz="1200" spc="155" dirty="0">
                <a:latin typeface="Calibri"/>
                <a:cs typeface="Calibri"/>
              </a:rPr>
              <a:t>δοπ</a:t>
            </a:r>
            <a:r>
              <a:rPr sz="1200" spc="150" dirty="0">
                <a:latin typeface="Calibri"/>
                <a:cs typeface="Calibri"/>
              </a:rPr>
              <a:t>ο</a:t>
            </a:r>
            <a:r>
              <a:rPr sz="1200" spc="80" dirty="0">
                <a:latin typeface="Calibri"/>
                <a:cs typeface="Calibri"/>
              </a:rPr>
              <a:t>ι</a:t>
            </a:r>
            <a:r>
              <a:rPr sz="1200" spc="160" dirty="0">
                <a:latin typeface="Calibri"/>
                <a:cs typeface="Calibri"/>
              </a:rPr>
              <a:t>ή</a:t>
            </a:r>
            <a:r>
              <a:rPr sz="1200" spc="155" dirty="0">
                <a:latin typeface="Calibri"/>
                <a:cs typeface="Calibri"/>
              </a:rPr>
              <a:t>σ</a:t>
            </a:r>
            <a:r>
              <a:rPr sz="1200" spc="114" dirty="0">
                <a:latin typeface="Calibri"/>
                <a:cs typeface="Calibri"/>
              </a:rPr>
              <a:t>εων  </a:t>
            </a:r>
            <a:r>
              <a:rPr sz="1200" spc="125" dirty="0">
                <a:latin typeface="Calibri"/>
                <a:cs typeface="Calibri"/>
              </a:rPr>
              <a:t>και 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ειδοποιήσεων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779894" y="3504565"/>
            <a:ext cx="4495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BF0000"/>
                </a:solidFill>
                <a:latin typeface="Calibri"/>
                <a:cs typeface="Calibri"/>
              </a:rPr>
              <a:t>ΠΡΟΣΟΧΗ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951594" y="3405187"/>
            <a:ext cx="195707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85470" marR="5080" indent="-572770">
              <a:lnSpc>
                <a:spcPct val="101699"/>
              </a:lnSpc>
              <a:spcBef>
                <a:spcPts val="75"/>
              </a:spcBef>
            </a:pPr>
            <a:r>
              <a:rPr sz="1200" spc="130" dirty="0">
                <a:latin typeface="Calibri"/>
                <a:cs typeface="Calibri"/>
              </a:rPr>
              <a:t>Ανιχνευτής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25" dirty="0">
                <a:latin typeface="Calibri"/>
                <a:cs typeface="Calibri"/>
              </a:rPr>
              <a:t>και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135" dirty="0">
                <a:latin typeface="Calibri"/>
                <a:cs typeface="Calibri"/>
              </a:rPr>
              <a:t>αναλυτής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150" dirty="0">
                <a:latin typeface="Calibri"/>
                <a:cs typeface="Calibri"/>
              </a:rPr>
              <a:t>δεδομένων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656647" y="4244975"/>
            <a:ext cx="299720" cy="146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0160">
              <a:lnSpc>
                <a:spcPts val="470"/>
              </a:lnSpc>
              <a:spcBef>
                <a:spcPts val="125"/>
              </a:spcBef>
            </a:pPr>
            <a:r>
              <a:rPr sz="400" b="1" spc="5" dirty="0">
                <a:latin typeface="Calibri"/>
                <a:cs typeface="Calibri"/>
              </a:rPr>
              <a:t>Δ</a:t>
            </a:r>
            <a:r>
              <a:rPr sz="400" b="1" spc="-5" dirty="0">
                <a:latin typeface="Calibri"/>
                <a:cs typeface="Calibri"/>
              </a:rPr>
              <a:t>ί</a:t>
            </a:r>
            <a:r>
              <a:rPr sz="400" b="1" dirty="0">
                <a:latin typeface="Calibri"/>
                <a:cs typeface="Calibri"/>
              </a:rPr>
              <a:t>κτ</a:t>
            </a:r>
            <a:r>
              <a:rPr sz="400" b="1" spc="5" dirty="0">
                <a:latin typeface="Calibri"/>
                <a:cs typeface="Calibri"/>
              </a:rPr>
              <a:t>υ</a:t>
            </a:r>
            <a:r>
              <a:rPr sz="400" b="1" spc="20" dirty="0">
                <a:latin typeface="Calibri"/>
                <a:cs typeface="Calibri"/>
              </a:rPr>
              <a:t>ο</a:t>
            </a:r>
            <a:r>
              <a:rPr sz="400" b="1" spc="-15" dirty="0">
                <a:latin typeface="Calibri"/>
                <a:cs typeface="Calibri"/>
              </a:rPr>
              <a:t> </a:t>
            </a:r>
            <a:r>
              <a:rPr sz="400" b="1" spc="-5" dirty="0">
                <a:latin typeface="Calibri"/>
                <a:cs typeface="Calibri"/>
              </a:rPr>
              <a:t>κα</a:t>
            </a:r>
            <a:r>
              <a:rPr sz="400" b="1" spc="10" dirty="0">
                <a:latin typeface="Calibri"/>
                <a:cs typeface="Calibri"/>
              </a:rPr>
              <a:t>ι  </a:t>
            </a:r>
            <a:r>
              <a:rPr sz="400" b="1" spc="5" dirty="0">
                <a:latin typeface="Calibri"/>
                <a:cs typeface="Calibri"/>
              </a:rPr>
              <a:t>υπο</a:t>
            </a:r>
            <a:r>
              <a:rPr sz="400" b="1" spc="10" dirty="0">
                <a:latin typeface="Calibri"/>
                <a:cs typeface="Calibri"/>
              </a:rPr>
              <a:t>σ</a:t>
            </a:r>
            <a:r>
              <a:rPr sz="400" b="1" dirty="0">
                <a:latin typeface="Calibri"/>
                <a:cs typeface="Calibri"/>
              </a:rPr>
              <a:t>τ</a:t>
            </a:r>
            <a:r>
              <a:rPr sz="400" b="1" spc="5" dirty="0">
                <a:latin typeface="Calibri"/>
                <a:cs typeface="Calibri"/>
              </a:rPr>
              <a:t>αθμο</a:t>
            </a:r>
            <a:r>
              <a:rPr sz="400" b="1" spc="10" dirty="0">
                <a:latin typeface="Calibri"/>
                <a:cs typeface="Calibri"/>
              </a:rPr>
              <a:t>ί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74394" y="5212873"/>
            <a:ext cx="4979670" cy="70612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515"/>
              </a:spcBef>
              <a:buClr>
                <a:srgbClr val="FFBA00"/>
              </a:buClr>
              <a:buSzPct val="155555"/>
              <a:buFont typeface="Arial"/>
              <a:buChar char="•"/>
              <a:tabLst>
                <a:tab pos="152400" algn="l"/>
              </a:tabLst>
            </a:pPr>
            <a:r>
              <a:rPr sz="900" b="1" spc="45" dirty="0">
                <a:latin typeface="Calibri"/>
                <a:cs typeface="Calibri"/>
              </a:rPr>
              <a:t>Διαχειριστές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ειδοποιήσεων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60" dirty="0">
                <a:latin typeface="Calibri"/>
                <a:cs typeface="Calibri"/>
              </a:rPr>
              <a:t>και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65" dirty="0">
                <a:latin typeface="Calibri"/>
                <a:cs typeface="Calibri"/>
              </a:rPr>
              <a:t>ειδοποιήσεων</a:t>
            </a:r>
            <a:endParaRPr sz="900">
              <a:latin typeface="Calibri"/>
              <a:cs typeface="Calibri"/>
            </a:endParaRPr>
          </a:p>
          <a:p>
            <a:pPr marL="286385" lvl="1" indent="-90805">
              <a:lnSpc>
                <a:spcPct val="100000"/>
              </a:lnSpc>
              <a:spcBef>
                <a:spcPts val="95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286385" algn="l"/>
              </a:tabLst>
            </a:pPr>
            <a:r>
              <a:rPr sz="800" spc="50" dirty="0">
                <a:latin typeface="Calibri"/>
                <a:cs typeface="Calibri"/>
              </a:rPr>
              <a:t>Στόχος: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να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ενημερωθούν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οι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αντίστοιχοι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διευθυντές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για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την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45" dirty="0">
                <a:latin typeface="Calibri"/>
                <a:cs typeface="Calibri"/>
              </a:rPr>
              <a:t>κατάσταση.</a:t>
            </a:r>
            <a:endParaRPr sz="800">
              <a:latin typeface="Calibri"/>
              <a:cs typeface="Calibri"/>
            </a:endParaRPr>
          </a:p>
          <a:p>
            <a:pPr marL="286385" lvl="1" indent="-90805">
              <a:lnSpc>
                <a:spcPct val="100000"/>
              </a:lnSpc>
              <a:spcBef>
                <a:spcPts val="905"/>
              </a:spcBef>
              <a:buClr>
                <a:srgbClr val="FFBA00"/>
              </a:buClr>
              <a:buSzPct val="150000"/>
              <a:buFont typeface="Arial"/>
              <a:buChar char="•"/>
              <a:tabLst>
                <a:tab pos="286385" algn="l"/>
              </a:tabLst>
            </a:pPr>
            <a:r>
              <a:rPr sz="800" spc="50" dirty="0">
                <a:latin typeface="Calibri"/>
                <a:cs typeface="Calibri"/>
              </a:rPr>
              <a:t>Πόροι: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συναγερμοί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και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αναφορές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5" dirty="0">
                <a:latin typeface="Calibri"/>
                <a:cs typeface="Calibri"/>
              </a:rPr>
              <a:t>(μέσω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SMS,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ηλεκτρονικού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ταχυδρομείου,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50" dirty="0">
                <a:latin typeface="Calibri"/>
                <a:cs typeface="Calibri"/>
              </a:rPr>
              <a:t>ειδικών</a:t>
            </a:r>
            <a:r>
              <a:rPr sz="800" spc="40" dirty="0">
                <a:latin typeface="Calibri"/>
                <a:cs typeface="Calibri"/>
              </a:rPr>
              <a:t> </a:t>
            </a:r>
            <a:r>
              <a:rPr sz="800" spc="60" dirty="0">
                <a:latin typeface="Calibri"/>
                <a:cs typeface="Calibri"/>
              </a:rPr>
              <a:t>εφαρμογών</a:t>
            </a:r>
            <a:r>
              <a:rPr sz="800" spc="35" dirty="0">
                <a:latin typeface="Calibri"/>
                <a:cs typeface="Calibri"/>
              </a:rPr>
              <a:t> </a:t>
            </a:r>
            <a:r>
              <a:rPr sz="800" spc="30" dirty="0">
                <a:latin typeface="Calibri"/>
                <a:cs typeface="Calibri"/>
              </a:rPr>
              <a:t>.)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447847" y="4795837"/>
            <a:ext cx="11315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114" dirty="0" err="1">
                <a:latin typeface="Calibri"/>
                <a:cs typeface="Calibri"/>
              </a:rPr>
              <a:t>Δι</a:t>
            </a:r>
            <a:r>
              <a:rPr sz="1200" spc="114" dirty="0">
                <a:latin typeface="Calibri"/>
                <a:cs typeface="Calibri"/>
              </a:rPr>
              <a:t>αχειριστής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ει</a:t>
            </a:r>
            <a:r>
              <a:rPr sz="1200" spc="155" dirty="0">
                <a:latin typeface="Calibri"/>
                <a:cs typeface="Calibri"/>
              </a:rPr>
              <a:t>δοπ</a:t>
            </a:r>
            <a:r>
              <a:rPr sz="1200" spc="150" dirty="0">
                <a:latin typeface="Calibri"/>
                <a:cs typeface="Calibri"/>
              </a:rPr>
              <a:t>ο</a:t>
            </a:r>
            <a:r>
              <a:rPr sz="1200" spc="80" dirty="0">
                <a:latin typeface="Calibri"/>
                <a:cs typeface="Calibri"/>
              </a:rPr>
              <a:t>ι</a:t>
            </a:r>
            <a:r>
              <a:rPr sz="1200" spc="160" dirty="0">
                <a:latin typeface="Calibri"/>
                <a:cs typeface="Calibri"/>
              </a:rPr>
              <a:t>ή</a:t>
            </a:r>
            <a:r>
              <a:rPr sz="1200" spc="155" dirty="0">
                <a:latin typeface="Calibri"/>
                <a:cs typeface="Calibri"/>
              </a:rPr>
              <a:t>σ</a:t>
            </a:r>
            <a:r>
              <a:rPr sz="1200" spc="114" dirty="0">
                <a:latin typeface="Calibri"/>
                <a:cs typeface="Calibri"/>
              </a:rPr>
              <a:t>εων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1605259" y="315912"/>
            <a:ext cx="406400" cy="47428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140" dirty="0">
                <a:solidFill>
                  <a:srgbClr val="D8D8D8"/>
                </a:solidFill>
                <a:latin typeface="Calibri"/>
                <a:cs typeface="Calibri"/>
              </a:rPr>
              <a:t>ΤΕΧΝΙΚΈΣ</a:t>
            </a:r>
            <a:r>
              <a:rPr sz="3000" spc="35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50" dirty="0">
                <a:solidFill>
                  <a:srgbClr val="D8D8D8"/>
                </a:solidFill>
                <a:latin typeface="Calibri"/>
                <a:cs typeface="Calibri"/>
              </a:rPr>
              <a:t>ΑΝΊΧΝΕΥΣΗΣ</a:t>
            </a:r>
            <a:r>
              <a:rPr sz="3000" spc="50" dirty="0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D8D8D8"/>
                </a:solidFill>
                <a:latin typeface="Calibri"/>
                <a:cs typeface="Calibri"/>
              </a:rPr>
              <a:t>XML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10505</Words>
  <Application>Microsoft Office PowerPoint</Application>
  <PresentationFormat>Ευρεία οθόνη</PresentationFormat>
  <Paragraphs>1281</Paragraphs>
  <Slides>73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80" baseType="lpstr">
      <vt:lpstr>Arial</vt:lpstr>
      <vt:lpstr>Calibri</vt:lpstr>
      <vt:lpstr>CenturyGothic</vt:lpstr>
      <vt:lpstr>Courier New</vt:lpstr>
      <vt:lpstr>Noto Sans Symbols2</vt:lpstr>
      <vt:lpstr>Times New Roman</vt:lpstr>
      <vt:lpstr>Office Theme</vt:lpstr>
      <vt:lpstr>Προστασία δικτύου  για συστήματα  ελέγχου ενέργειας</vt:lpstr>
      <vt:lpstr>Γνωστοποίηση</vt:lpstr>
      <vt:lpstr>Θέμα-4: Για προχωρημένους  Προστασία για δίκτυα ελέγχου  ενέργειας</vt:lpstr>
      <vt:lpstr>Θέμα-4: Για προχωρημένους  Προστασία για δίκτυα ελέγχου  ενέργειας</vt:lpstr>
      <vt:lpstr>Ανίχνευση εισβολών σε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Συμπτώματα εισβολής σε δίκτυα  ελέγχου</vt:lpstr>
      <vt:lpstr>Ακρίβεια και τεχνικές ανίχνευσης</vt:lpstr>
      <vt:lpstr>IDS (Intrusion Detection System - Σύστημα ανίχνευσης εισβολών)</vt:lpstr>
      <vt:lpstr>IDS (Intrusion Detection System - Σύστημα ανίχνευσης εισβολών)</vt:lpstr>
      <vt:lpstr>IDS (Intrusion Detection System - Σύστημα ανίχνευσης εισβολών)</vt:lpstr>
      <vt:lpstr>IDS (Intrusion Detection System - Σύστημα ανίχνευσης εισβολών)</vt:lpstr>
      <vt:lpstr>IDS (Intrusion Detection System - Σύστημα ανίχνευσης εισβολών)</vt:lpstr>
      <vt:lpstr>Υβριδικό IDS ιδανικό</vt:lpstr>
      <vt:lpstr>Δεδομένα ή χαρακτηριστικά για ανίχνευση και  επίγνωση του πλαισίου</vt:lpstr>
      <vt:lpstr>Αυτόματες ικανότητες και τύποι IDS  (Intrusion Detection System - Σύστημα  ανίχνευσης εισβολών)</vt:lpstr>
      <vt:lpstr>Αυτόματες ικανότητες και τύποι IDS</vt:lpstr>
      <vt:lpstr>Συστήματα ανίχνευσης εισβολής ΕΡΓΑΛΕΙΑ</vt:lpstr>
      <vt:lpstr>Συστήματα ανίχνευσης εισβολής ΕΡΓΑΛΕΙΑ</vt:lpstr>
      <vt:lpstr>SNORT: SNORT: Διαρθρώσεις και ανίχνευση</vt:lpstr>
      <vt:lpstr>SNORT: SNORT: Διαρθρώσεις και ανίχνευση</vt:lpstr>
      <vt:lpstr>SNORT: SNORT: Διαρθρώσεις και ανίχνευση</vt:lpstr>
      <vt:lpstr>SNORT: SNORT: Διαρθρώσεις και ανίχνευση</vt:lpstr>
      <vt:lpstr>SNORT: SNORT: Διαρθρώσεις και ανίχνευση</vt:lpstr>
      <vt:lpstr>SNORT: SNORT: Διαρθρώσεις και ανίχνευση</vt:lpstr>
      <vt:lpstr>Εργασία για το σπίτι: Snort Analyser και SNORT</vt:lpstr>
      <vt:lpstr>Πρόληψη εισβολών μέσω ανίχνευσης και αντίδρασης</vt:lpstr>
      <vt:lpstr>Ευπάθεια IDS/IPS:</vt:lpstr>
      <vt:lpstr>Συνδεθείτε με το CyberSecPro: Πώς να  εγγραφείτε και άλλες πρακτικές  πληροφορίες</vt:lpstr>
      <vt:lpstr>Σας ευχαριστώ</vt:lpstr>
      <vt:lpstr>Προστασία δικτύου  για συστήματα  ελέγχου ενέργειας</vt:lpstr>
      <vt:lpstr>Γνωστοποίηση</vt:lpstr>
      <vt:lpstr>Θέμα-4: Για προχωρημένους  Προστασία για δίκτυα ελέγχου  ενέργειας</vt:lpstr>
      <vt:lpstr>Θέμα-4: Για προχωρημένους  Προστασία για δίκτυα ελέγχου  ενέργειας</vt:lpstr>
      <vt:lpstr>Τελικές παρατηρήσεις</vt:lpstr>
      <vt:lpstr>Θέμα-4: Για προχωρημένους  Προστασία για δίκτυα ελέγχου  ενέργειας</vt:lpstr>
      <vt:lpstr>Αναφορές και πηγές</vt:lpstr>
      <vt:lpstr>Αναφορές και πηγές</vt:lpstr>
      <vt:lpstr>Συνδεθείτε με το CyberSecPro: Πώς να  εγγραφείτε και άλλες πρακτικές  πληροφορίες</vt:lpstr>
      <vt:lpstr>Σας ευχαριστώ</vt:lpstr>
      <vt:lpstr>Προστασία δικτύου  για συστήματα  ελέγχου ενέργειας</vt:lpstr>
      <vt:lpstr>Γνωστοποίηση</vt:lpstr>
      <vt:lpstr>Προστασία δικτύου για συστήματα  ελέγχου ενέργειας</vt:lpstr>
      <vt:lpstr>Ατζέντα</vt:lpstr>
      <vt:lpstr>Στόχοι</vt:lpstr>
      <vt:lpstr>Παρακολούθηση ασφαλείας</vt:lpstr>
      <vt:lpstr>Μια σημαντική πρόκληση για την ασφάλεια:  Δεδομένα: Υπερφόρτωση δεδομένων</vt:lpstr>
      <vt:lpstr>Διαχείριση πληροφοριών και συμβάντων  ασφαλείας</vt:lpstr>
      <vt:lpstr>Πηγές πληροφοριών SIEM</vt:lpstr>
      <vt:lpstr>Τεχνολογίες και δεδομένα</vt:lpstr>
      <vt:lpstr>Λειτουργικότητα SIEM</vt:lpstr>
      <vt:lpstr>Παρουσίαση του PowerPoint</vt:lpstr>
      <vt:lpstr>Παράδειγμα λύσεων SIEM</vt:lpstr>
      <vt:lpstr>Κρεμμύδι ασφαλείας</vt:lpstr>
      <vt:lpstr>Παρακολούθηση ασφάλειας δικτύου</vt:lpstr>
      <vt:lpstr>Παρακολούθηση ασφάλειας επιχειρήσεων</vt:lpstr>
      <vt:lpstr>OSSIM (Open Source Security Information Management - SIEM εργαλείο για ανάλυση  κυβερνοαπειλών)</vt:lpstr>
      <vt:lpstr>Elasticsearch και Kibana</vt:lpstr>
      <vt:lpstr>Επισκόπηση λειτουργιών</vt:lpstr>
      <vt:lpstr>Τι είναι η Kibana;</vt:lpstr>
      <vt:lpstr>Ελαστική ασφάλεια</vt:lpstr>
      <vt:lpstr>Ασφαλείς οπτικές γωνίες 1/2</vt:lpstr>
      <vt:lpstr>Θέα ασφαλείας 2/2</vt:lpstr>
      <vt:lpstr>Wazuh Kibana πρόσθετο</vt:lpstr>
      <vt:lpstr>Στόλος και Osquery (εργαλείο ανάλυσης δεδομένων ασφαλείας για συστήματα)</vt:lpstr>
      <vt:lpstr>Περίληψη</vt:lpstr>
      <vt:lpstr>Συνδεθείτε με το CyberSecPro: Πώς να  εγγραφείτε και άλλες πρακτικές  πληροφορίες</vt:lpstr>
      <vt:lpstr>Σας 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Δημητρης Κουτρας</cp:lastModifiedBy>
  <cp:revision>10</cp:revision>
  <dcterms:created xsi:type="dcterms:W3CDTF">2025-05-18T17:18:08Z</dcterms:created>
  <dcterms:modified xsi:type="dcterms:W3CDTF">2025-05-19T00:02:02Z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2025-05-18T00:00:00Z</vt:filetime>
  </property>
  <property fmtid="{D5CDD505-2E9C-101B-9397-08002B2CF9AE}" pid="3" name="LastSaved">
    <vt:filetime>2025-05-18T00:00:00Z</vt:filetime>
  </property>
</Properties>
</file>