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12192000"/>
  <p:notesSz cx="12192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GoogleSlidesCustomDataVersion2">
      <go:slidesCustomData xmlns:go="http://customooxmlschemas.google.com/" r:id="rId13" roundtripDataSignature="AMtx7mi8if8VUfseQH5LE3PfqTOY6Ymk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customschemas.google.com/relationships/presentationmetadata" Target="meta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2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3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4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5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6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7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3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obj">
  <p:cSld name="OBJECT">
    <p:bg>
      <p:bgPr>
        <a:solidFill>
          <a:schemeClr val="lt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029200" y="0"/>
            <a:ext cx="6068567" cy="685190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9"/>
          <p:cNvSpPr/>
          <p:nvPr/>
        </p:nvSpPr>
        <p:spPr>
          <a:xfrm>
            <a:off x="4561976" y="0"/>
            <a:ext cx="1925320" cy="6858000"/>
          </a:xfrm>
          <a:custGeom>
            <a:rect b="b" l="l" r="r" t="t"/>
            <a:pathLst>
              <a:path extrusionOk="0" h="6858000" w="1925320">
                <a:moveTo>
                  <a:pt x="1924730" y="0"/>
                </a:moveTo>
                <a:lnTo>
                  <a:pt x="0" y="6858000"/>
                </a:lnTo>
              </a:path>
            </a:pathLst>
          </a:custGeom>
          <a:noFill/>
          <a:ln cap="flat" cmpd="sng" w="25400">
            <a:solidFill>
              <a:srgbClr val="D87A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9"/>
          <p:cNvSpPr/>
          <p:nvPr/>
        </p:nvSpPr>
        <p:spPr>
          <a:xfrm>
            <a:off x="3507756" y="0"/>
            <a:ext cx="2550160" cy="6847840"/>
          </a:xfrm>
          <a:custGeom>
            <a:rect b="b" l="l" r="r" t="t"/>
            <a:pathLst>
              <a:path extrusionOk="0" h="6847840" w="2550160">
                <a:moveTo>
                  <a:pt x="2549602" y="0"/>
                </a:moveTo>
                <a:lnTo>
                  <a:pt x="2523370" y="0"/>
                </a:lnTo>
                <a:lnTo>
                  <a:pt x="1945566" y="2096424"/>
                </a:lnTo>
                <a:lnTo>
                  <a:pt x="1552394" y="3546260"/>
                </a:lnTo>
                <a:lnTo>
                  <a:pt x="1531482" y="3592169"/>
                </a:lnTo>
                <a:lnTo>
                  <a:pt x="1498334" y="3628222"/>
                </a:lnTo>
                <a:lnTo>
                  <a:pt x="1456236" y="3652474"/>
                </a:lnTo>
                <a:lnTo>
                  <a:pt x="1408478" y="3662977"/>
                </a:lnTo>
                <a:lnTo>
                  <a:pt x="1358345" y="3657786"/>
                </a:lnTo>
                <a:lnTo>
                  <a:pt x="1303174" y="3630539"/>
                </a:lnTo>
                <a:lnTo>
                  <a:pt x="1263223" y="3584281"/>
                </a:lnTo>
                <a:lnTo>
                  <a:pt x="1243247" y="3525983"/>
                </a:lnTo>
                <a:lnTo>
                  <a:pt x="1242534" y="3495171"/>
                </a:lnTo>
                <a:lnTo>
                  <a:pt x="1248003" y="3463884"/>
                </a:lnTo>
                <a:lnTo>
                  <a:pt x="1506735" y="2509578"/>
                </a:lnTo>
                <a:lnTo>
                  <a:pt x="1513182" y="2460837"/>
                </a:lnTo>
                <a:lnTo>
                  <a:pt x="1506735" y="2413682"/>
                </a:lnTo>
                <a:lnTo>
                  <a:pt x="1488662" y="2370328"/>
                </a:lnTo>
                <a:lnTo>
                  <a:pt x="1460231" y="2332994"/>
                </a:lnTo>
                <a:lnTo>
                  <a:pt x="1422711" y="2303898"/>
                </a:lnTo>
                <a:lnTo>
                  <a:pt x="1377369" y="2285258"/>
                </a:lnTo>
                <a:lnTo>
                  <a:pt x="1325612" y="2279124"/>
                </a:lnTo>
                <a:lnTo>
                  <a:pt x="1275621" y="2287285"/>
                </a:lnTo>
                <a:lnTo>
                  <a:pt x="1230075" y="2308526"/>
                </a:lnTo>
                <a:lnTo>
                  <a:pt x="1191650" y="2341629"/>
                </a:lnTo>
                <a:lnTo>
                  <a:pt x="1163027" y="2385377"/>
                </a:lnTo>
                <a:lnTo>
                  <a:pt x="1163027" y="2386646"/>
                </a:lnTo>
                <a:lnTo>
                  <a:pt x="821855" y="3659054"/>
                </a:lnTo>
                <a:lnTo>
                  <a:pt x="0" y="6846413"/>
                </a:lnTo>
                <a:lnTo>
                  <a:pt x="6658" y="6847146"/>
                </a:lnTo>
                <a:lnTo>
                  <a:pt x="19975" y="6847661"/>
                </a:lnTo>
                <a:lnTo>
                  <a:pt x="26634" y="6847680"/>
                </a:lnTo>
                <a:lnTo>
                  <a:pt x="845953" y="3665391"/>
                </a:lnTo>
                <a:lnTo>
                  <a:pt x="1187124" y="2394249"/>
                </a:lnTo>
                <a:lnTo>
                  <a:pt x="1211852" y="2356705"/>
                </a:lnTo>
                <a:lnTo>
                  <a:pt x="1244919" y="2328408"/>
                </a:lnTo>
                <a:lnTo>
                  <a:pt x="1284013" y="2310391"/>
                </a:lnTo>
                <a:lnTo>
                  <a:pt x="1326820" y="2303690"/>
                </a:lnTo>
                <a:lnTo>
                  <a:pt x="1371028" y="2309337"/>
                </a:lnTo>
                <a:lnTo>
                  <a:pt x="1416970" y="2330233"/>
                </a:lnTo>
                <a:lnTo>
                  <a:pt x="1453051" y="2363357"/>
                </a:lnTo>
                <a:lnTo>
                  <a:pt x="1477321" y="2405422"/>
                </a:lnTo>
                <a:lnTo>
                  <a:pt x="1487833" y="2453145"/>
                </a:lnTo>
                <a:lnTo>
                  <a:pt x="1482638" y="2503241"/>
                </a:lnTo>
                <a:lnTo>
                  <a:pt x="1223905" y="3457548"/>
                </a:lnTo>
                <a:lnTo>
                  <a:pt x="1217940" y="3493053"/>
                </a:lnTo>
                <a:lnTo>
                  <a:pt x="1226938" y="3563588"/>
                </a:lnTo>
                <a:lnTo>
                  <a:pt x="1262489" y="3626816"/>
                </a:lnTo>
                <a:lnTo>
                  <a:pt x="1318889" y="3670381"/>
                </a:lnTo>
                <a:lnTo>
                  <a:pt x="1402048" y="3689575"/>
                </a:lnTo>
                <a:lnTo>
                  <a:pt x="1449239" y="3683133"/>
                </a:lnTo>
                <a:lnTo>
                  <a:pt x="1492626" y="3665074"/>
                </a:lnTo>
                <a:lnTo>
                  <a:pt x="1529987" y="3636664"/>
                </a:lnTo>
                <a:lnTo>
                  <a:pt x="1559105" y="3599172"/>
                </a:lnTo>
                <a:lnTo>
                  <a:pt x="1577760" y="3553865"/>
                </a:lnTo>
                <a:lnTo>
                  <a:pt x="1970932" y="2104029"/>
                </a:lnTo>
                <a:lnTo>
                  <a:pt x="2548007" y="5313"/>
                </a:lnTo>
                <a:lnTo>
                  <a:pt x="2549602" y="0"/>
                </a:lnTo>
                <a:close/>
              </a:path>
            </a:pathLst>
          </a:custGeom>
          <a:solidFill>
            <a:srgbClr val="FFBA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" name="Google Shape;1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9376" y="6167335"/>
            <a:ext cx="3294001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3536" y="6151867"/>
            <a:ext cx="2647949" cy="64293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9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9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9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>
  <p:cSld name="Title and Content">
    <p:bg>
      <p:bgPr>
        <a:solidFill>
          <a:schemeClr val="lt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/>
          <p:nvPr/>
        </p:nvSpPr>
        <p:spPr>
          <a:xfrm>
            <a:off x="0" y="0"/>
            <a:ext cx="12192000" cy="6858000"/>
          </a:xfrm>
          <a:custGeom>
            <a:rect b="b" l="l" r="r" t="t"/>
            <a:pathLst>
              <a:path extrusionOk="0" h="6858000" w="12192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10"/>
          <p:cNvSpPr txBox="1"/>
          <p:nvPr>
            <p:ph type="title"/>
          </p:nvPr>
        </p:nvSpPr>
        <p:spPr>
          <a:xfrm>
            <a:off x="6455111" y="964691"/>
            <a:ext cx="4283709" cy="1833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0"/>
          <p:cNvSpPr txBox="1"/>
          <p:nvPr>
            <p:ph idx="1" type="body"/>
          </p:nvPr>
        </p:nvSpPr>
        <p:spPr>
          <a:xfrm>
            <a:off x="692056" y="1568196"/>
            <a:ext cx="6929755" cy="4424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0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0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0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1"/>
          <p:cNvSpPr txBox="1"/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1" type="subTitle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1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1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/>
          <p:nvPr>
            <p:ph type="title"/>
          </p:nvPr>
        </p:nvSpPr>
        <p:spPr>
          <a:xfrm>
            <a:off x="6455111" y="964691"/>
            <a:ext cx="4283709" cy="1833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1" type="body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2"/>
          <p:cNvSpPr txBox="1"/>
          <p:nvPr>
            <p:ph idx="2" type="body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2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2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2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3"/>
          <p:cNvSpPr txBox="1"/>
          <p:nvPr>
            <p:ph type="title"/>
          </p:nvPr>
        </p:nvSpPr>
        <p:spPr>
          <a:xfrm>
            <a:off x="6455111" y="964691"/>
            <a:ext cx="4283709" cy="1833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3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3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029199" y="0"/>
            <a:ext cx="6068567" cy="685190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8"/>
          <p:cNvSpPr/>
          <p:nvPr/>
        </p:nvSpPr>
        <p:spPr>
          <a:xfrm>
            <a:off x="4561976" y="0"/>
            <a:ext cx="1925320" cy="6858000"/>
          </a:xfrm>
          <a:custGeom>
            <a:rect b="b" l="l" r="r" t="t"/>
            <a:pathLst>
              <a:path extrusionOk="0" h="6858000" w="1925320">
                <a:moveTo>
                  <a:pt x="1924730" y="0"/>
                </a:moveTo>
                <a:lnTo>
                  <a:pt x="0" y="6858000"/>
                </a:lnTo>
              </a:path>
            </a:pathLst>
          </a:custGeom>
          <a:noFill/>
          <a:ln cap="flat" cmpd="sng" w="25400">
            <a:solidFill>
              <a:srgbClr val="D87A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" name="Google Shape;8;p8"/>
          <p:cNvSpPr txBox="1"/>
          <p:nvPr>
            <p:ph type="title"/>
          </p:nvPr>
        </p:nvSpPr>
        <p:spPr>
          <a:xfrm>
            <a:off x="6455111" y="964691"/>
            <a:ext cx="4283709" cy="1833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8"/>
          <p:cNvSpPr txBox="1"/>
          <p:nvPr>
            <p:ph idx="1" type="body"/>
          </p:nvPr>
        </p:nvSpPr>
        <p:spPr>
          <a:xfrm>
            <a:off x="692056" y="1568196"/>
            <a:ext cx="6929755" cy="4424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8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8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8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5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Relationship Id="rId4" Type="http://schemas.openxmlformats.org/officeDocument/2006/relationships/hyperlink" Target="http://www.cybersecpro-project.eu/" TargetMode="External"/><Relationship Id="rId5" Type="http://schemas.openxmlformats.org/officeDocument/2006/relationships/hyperlink" Target="http://www.linkedin.com/company/cy" TargetMode="External"/><Relationship Id="rId6" Type="http://schemas.openxmlformats.org/officeDocument/2006/relationships/image" Target="../media/image15.png"/><Relationship Id="rId7" Type="http://schemas.openxmlformats.org/officeDocument/2006/relationships/image" Target="../media/image12.jpg"/><Relationship Id="rId8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image" Target="../media/image19.png"/><Relationship Id="rId6" Type="http://schemas.openxmlformats.org/officeDocument/2006/relationships/hyperlink" Target="mailto:alcaraz@uma.es" TargetMode="External"/><Relationship Id="rId7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"/>
          <p:cNvSpPr txBox="1"/>
          <p:nvPr/>
        </p:nvSpPr>
        <p:spPr>
          <a:xfrm>
            <a:off x="6316900" y="962650"/>
            <a:ext cx="5875200" cy="31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7625">
            <a:spAutoFit/>
          </a:bodyPr>
          <a:lstStyle/>
          <a:p>
            <a:pPr indent="0" lvl="0" marL="12700" marR="5080" rtl="0" algn="l">
              <a:lnSpc>
                <a:spcPct val="89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Cambria"/>
                <a:ea typeface="Cambria"/>
                <a:cs typeface="Cambria"/>
                <a:sym typeface="Cambria"/>
              </a:rPr>
              <a:t>Protezione di rete per i sistemi di controllo dell'energia</a:t>
            </a:r>
            <a:endParaRPr sz="4800">
              <a:latin typeface="Cambria"/>
              <a:ea typeface="Cambria"/>
              <a:cs typeface="Cambria"/>
              <a:sym typeface="Cambri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1585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D87A1A"/>
                </a:solidFill>
                <a:latin typeface="Verdana"/>
                <a:ea typeface="Verdana"/>
                <a:cs typeface="Verdana"/>
                <a:sym typeface="Verdana"/>
              </a:rPr>
              <a:t>CSP004_C_E</a:t>
            </a:r>
            <a:endParaRPr sz="5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3" name="Google Shape;53;p1"/>
          <p:cNvSpPr txBox="1"/>
          <p:nvPr/>
        </p:nvSpPr>
        <p:spPr>
          <a:xfrm>
            <a:off x="7198013" y="4819396"/>
            <a:ext cx="3296920" cy="721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9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PRESENTAZIONE DA PARTE DI: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285115" lvl="0" marL="297815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Arial"/>
              <a:buChar char="•"/>
            </a:pPr>
            <a:r>
              <a:rPr b="1" lang="en-US" sz="1600">
                <a:latin typeface="Verdana"/>
                <a:ea typeface="Verdana"/>
                <a:cs typeface="Verdana"/>
                <a:sym typeface="Verdana"/>
              </a:rPr>
              <a:t>CRISTINA ALCARAZ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298450" rtl="0" algn="l">
              <a:lnSpc>
                <a:spcPct val="119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2"/>
          <p:cNvGrpSpPr/>
          <p:nvPr/>
        </p:nvGrpSpPr>
        <p:grpSpPr>
          <a:xfrm>
            <a:off x="4561976" y="0"/>
            <a:ext cx="6535790" cy="6858000"/>
            <a:chOff x="4561976" y="0"/>
            <a:chExt cx="6535790" cy="6858000"/>
          </a:xfrm>
        </p:grpSpPr>
        <p:pic>
          <p:nvPicPr>
            <p:cNvPr id="59" name="Google Shape;59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29199" y="0"/>
              <a:ext cx="6068567" cy="68519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" name="Google Shape;60;p2"/>
            <p:cNvSpPr/>
            <p:nvPr/>
          </p:nvSpPr>
          <p:spPr>
            <a:xfrm>
              <a:off x="4561976" y="0"/>
              <a:ext cx="1925320" cy="6858000"/>
            </a:xfrm>
            <a:custGeom>
              <a:rect b="b" l="l" r="r" t="t"/>
              <a:pathLst>
                <a:path extrusionOk="0" h="6858000" w="1925320">
                  <a:moveTo>
                    <a:pt x="192473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25400">
              <a:solidFill>
                <a:srgbClr val="D87A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" name="Google Shape;61;p2"/>
          <p:cNvSpPr txBox="1"/>
          <p:nvPr>
            <p:ph type="title"/>
          </p:nvPr>
        </p:nvSpPr>
        <p:spPr>
          <a:xfrm>
            <a:off x="6502040" y="889508"/>
            <a:ext cx="5076825" cy="756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00000"/>
                </a:solidFill>
              </a:rPr>
              <a:t>Riconoscimento</a:t>
            </a:r>
            <a:endParaRPr sz="4800"/>
          </a:p>
        </p:txBody>
      </p:sp>
      <p:grpSp>
        <p:nvGrpSpPr>
          <p:cNvPr id="62" name="Google Shape;62;p2"/>
          <p:cNvGrpSpPr/>
          <p:nvPr/>
        </p:nvGrpSpPr>
        <p:grpSpPr>
          <a:xfrm>
            <a:off x="0" y="-2235"/>
            <a:ext cx="10843377" cy="6862275"/>
            <a:chOff x="0" y="-2235"/>
            <a:chExt cx="10843377" cy="6862275"/>
          </a:xfrm>
        </p:grpSpPr>
        <p:sp>
          <p:nvSpPr>
            <p:cNvPr id="63" name="Google Shape;63;p2"/>
            <p:cNvSpPr/>
            <p:nvPr/>
          </p:nvSpPr>
          <p:spPr>
            <a:xfrm>
              <a:off x="3507756" y="0"/>
              <a:ext cx="2550160" cy="6847840"/>
            </a:xfrm>
            <a:custGeom>
              <a:rect b="b" l="l" r="r" t="t"/>
              <a:pathLst>
                <a:path extrusionOk="0" h="6847840" w="2550160">
                  <a:moveTo>
                    <a:pt x="2549602" y="0"/>
                  </a:moveTo>
                  <a:lnTo>
                    <a:pt x="2523370" y="0"/>
                  </a:lnTo>
                  <a:lnTo>
                    <a:pt x="1945566" y="2096424"/>
                  </a:lnTo>
                  <a:lnTo>
                    <a:pt x="1552394" y="3546260"/>
                  </a:lnTo>
                  <a:lnTo>
                    <a:pt x="1531482" y="3592169"/>
                  </a:lnTo>
                  <a:lnTo>
                    <a:pt x="1498334" y="3628222"/>
                  </a:lnTo>
                  <a:lnTo>
                    <a:pt x="1456236" y="3652474"/>
                  </a:lnTo>
                  <a:lnTo>
                    <a:pt x="1408478" y="3662977"/>
                  </a:lnTo>
                  <a:lnTo>
                    <a:pt x="1358345" y="3657786"/>
                  </a:lnTo>
                  <a:lnTo>
                    <a:pt x="1303174" y="3630539"/>
                  </a:lnTo>
                  <a:lnTo>
                    <a:pt x="1263223" y="3584281"/>
                  </a:lnTo>
                  <a:lnTo>
                    <a:pt x="1243247" y="3525983"/>
                  </a:lnTo>
                  <a:lnTo>
                    <a:pt x="1242534" y="3495171"/>
                  </a:lnTo>
                  <a:lnTo>
                    <a:pt x="1248003" y="3463884"/>
                  </a:lnTo>
                  <a:lnTo>
                    <a:pt x="1506735" y="2509578"/>
                  </a:lnTo>
                  <a:lnTo>
                    <a:pt x="1513182" y="2460837"/>
                  </a:lnTo>
                  <a:lnTo>
                    <a:pt x="1506735" y="2413682"/>
                  </a:lnTo>
                  <a:lnTo>
                    <a:pt x="1488662" y="2370328"/>
                  </a:lnTo>
                  <a:lnTo>
                    <a:pt x="1460231" y="2332994"/>
                  </a:lnTo>
                  <a:lnTo>
                    <a:pt x="1422711" y="2303898"/>
                  </a:lnTo>
                  <a:lnTo>
                    <a:pt x="1377369" y="2285258"/>
                  </a:lnTo>
                  <a:lnTo>
                    <a:pt x="1325612" y="2279124"/>
                  </a:lnTo>
                  <a:lnTo>
                    <a:pt x="1275621" y="2287285"/>
                  </a:lnTo>
                  <a:lnTo>
                    <a:pt x="1230075" y="2308526"/>
                  </a:lnTo>
                  <a:lnTo>
                    <a:pt x="1191650" y="2341629"/>
                  </a:lnTo>
                  <a:lnTo>
                    <a:pt x="1163027" y="2385377"/>
                  </a:lnTo>
                  <a:lnTo>
                    <a:pt x="1163027" y="2386646"/>
                  </a:lnTo>
                  <a:lnTo>
                    <a:pt x="821855" y="3659054"/>
                  </a:lnTo>
                  <a:lnTo>
                    <a:pt x="0" y="6846413"/>
                  </a:lnTo>
                  <a:lnTo>
                    <a:pt x="6658" y="6847146"/>
                  </a:lnTo>
                  <a:lnTo>
                    <a:pt x="19975" y="6847661"/>
                  </a:lnTo>
                  <a:lnTo>
                    <a:pt x="26634" y="6847680"/>
                  </a:lnTo>
                  <a:lnTo>
                    <a:pt x="845953" y="3665391"/>
                  </a:lnTo>
                  <a:lnTo>
                    <a:pt x="1187124" y="2394249"/>
                  </a:lnTo>
                  <a:lnTo>
                    <a:pt x="1211852" y="2356705"/>
                  </a:lnTo>
                  <a:lnTo>
                    <a:pt x="1244919" y="2328408"/>
                  </a:lnTo>
                  <a:lnTo>
                    <a:pt x="1284013" y="2310391"/>
                  </a:lnTo>
                  <a:lnTo>
                    <a:pt x="1326820" y="2303690"/>
                  </a:lnTo>
                  <a:lnTo>
                    <a:pt x="1371028" y="2309337"/>
                  </a:lnTo>
                  <a:lnTo>
                    <a:pt x="1416970" y="2330233"/>
                  </a:lnTo>
                  <a:lnTo>
                    <a:pt x="1453051" y="2363357"/>
                  </a:lnTo>
                  <a:lnTo>
                    <a:pt x="1477321" y="2405422"/>
                  </a:lnTo>
                  <a:lnTo>
                    <a:pt x="1487833" y="2453145"/>
                  </a:lnTo>
                  <a:lnTo>
                    <a:pt x="1482638" y="2503241"/>
                  </a:lnTo>
                  <a:lnTo>
                    <a:pt x="1223905" y="3457548"/>
                  </a:lnTo>
                  <a:lnTo>
                    <a:pt x="1217940" y="3493053"/>
                  </a:lnTo>
                  <a:lnTo>
                    <a:pt x="1226938" y="3563588"/>
                  </a:lnTo>
                  <a:lnTo>
                    <a:pt x="1262489" y="3626816"/>
                  </a:lnTo>
                  <a:lnTo>
                    <a:pt x="1318889" y="3670381"/>
                  </a:lnTo>
                  <a:lnTo>
                    <a:pt x="1402048" y="3689575"/>
                  </a:lnTo>
                  <a:lnTo>
                    <a:pt x="1449239" y="3683133"/>
                  </a:lnTo>
                  <a:lnTo>
                    <a:pt x="1492626" y="3665074"/>
                  </a:lnTo>
                  <a:lnTo>
                    <a:pt x="1529987" y="3636664"/>
                  </a:lnTo>
                  <a:lnTo>
                    <a:pt x="1559105" y="3599172"/>
                  </a:lnTo>
                  <a:lnTo>
                    <a:pt x="1577760" y="3553865"/>
                  </a:lnTo>
                  <a:lnTo>
                    <a:pt x="1970932" y="2104029"/>
                  </a:lnTo>
                  <a:lnTo>
                    <a:pt x="2548007" y="5313"/>
                  </a:lnTo>
                  <a:lnTo>
                    <a:pt x="2549602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4" name="Google Shape;64;p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2235"/>
              <a:ext cx="5840730" cy="6862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65;p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Google Shape;66;p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70765" y="6151666"/>
              <a:ext cx="2649599" cy="6433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7" name="Google Shape;67;p2"/>
          <p:cNvSpPr txBox="1"/>
          <p:nvPr/>
        </p:nvSpPr>
        <p:spPr>
          <a:xfrm>
            <a:off x="6502040" y="2176779"/>
            <a:ext cx="5330190" cy="1781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342900" lvl="0" marL="3556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i="1" lang="en-US" sz="1600">
                <a:latin typeface="Verdana"/>
                <a:ea typeface="Verdana"/>
                <a:cs typeface="Verdana"/>
                <a:sym typeface="Verdana"/>
              </a:rPr>
              <a:t>	Co-finanziato dall'Unione Europea. I punti di vista e le opinioni espresse sono tuttavia esclusivamente quelli dell'autore o degli autori e non riflettono necessariamente quelli dell'Unione Europea o di HADEA. Né l'Unione Europea né l'autorità che ha concesso il finanziamento possono essere ritenute responsabili.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346075" lvl="0" marL="358775" rtl="0" algn="just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i="1" lang="en-US" sz="1600">
                <a:latin typeface="Verdana"/>
                <a:ea typeface="Verdana"/>
                <a:cs typeface="Verdana"/>
                <a:sym typeface="Verdana"/>
              </a:rPr>
              <a:t>Accordo di progetto n. 101083594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3"/>
          <p:cNvGrpSpPr/>
          <p:nvPr/>
        </p:nvGrpSpPr>
        <p:grpSpPr>
          <a:xfrm>
            <a:off x="0" y="-2235"/>
            <a:ext cx="5840730" cy="6862275"/>
            <a:chOff x="0" y="-2235"/>
            <a:chExt cx="5840730" cy="6862275"/>
          </a:xfrm>
        </p:grpSpPr>
        <p:pic>
          <p:nvPicPr>
            <p:cNvPr id="73" name="Google Shape;73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425696" y="5059679"/>
              <a:ext cx="929639" cy="17983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74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2235"/>
              <a:ext cx="5840730" cy="6862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5" name="Google Shape;75;p3"/>
            <p:cNvSpPr/>
            <p:nvPr/>
          </p:nvSpPr>
          <p:spPr>
            <a:xfrm>
              <a:off x="2932646" y="0"/>
              <a:ext cx="1818639" cy="6858000"/>
            </a:xfrm>
            <a:custGeom>
              <a:rect b="b" l="l" r="r" t="t"/>
              <a:pathLst>
                <a:path extrusionOk="0" h="6858000" w="1818639">
                  <a:moveTo>
                    <a:pt x="1818556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22225">
              <a:solidFill>
                <a:srgbClr val="D87A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3"/>
          <p:cNvSpPr txBox="1"/>
          <p:nvPr>
            <p:ph type="title"/>
          </p:nvPr>
        </p:nvSpPr>
        <p:spPr>
          <a:xfrm>
            <a:off x="6455111" y="964691"/>
            <a:ext cx="4283709" cy="1833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32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Argomento-2: Comune</a:t>
            </a:r>
            <a:endParaRPr/>
          </a:p>
          <a:p>
            <a:pPr indent="0" lvl="0" marL="12700" marR="5080" rtl="0" algn="l">
              <a:lnSpc>
                <a:spcPct val="90900"/>
              </a:lnSpc>
              <a:spcBef>
                <a:spcPts val="130"/>
              </a:spcBef>
              <a:spcAft>
                <a:spcPts val="0"/>
              </a:spcAft>
              <a:buNone/>
            </a:pPr>
            <a:r>
              <a:rPr lang="en-US"/>
              <a:t>Debolezze e attacchi alla sicurezza nelle reti di controllo dell'energia</a:t>
            </a:r>
            <a:endParaRPr/>
          </a:p>
        </p:txBody>
      </p:sp>
      <p:sp>
        <p:nvSpPr>
          <p:cNvPr id="77" name="Google Shape;77;p3"/>
          <p:cNvSpPr txBox="1"/>
          <p:nvPr/>
        </p:nvSpPr>
        <p:spPr>
          <a:xfrm>
            <a:off x="6488577" y="3288284"/>
            <a:ext cx="4872355" cy="268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222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Panoramica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indent="-274320" lvl="0" marL="287020" marR="5080" rtl="0" algn="l">
              <a:lnSpc>
                <a:spcPct val="115000"/>
              </a:lnSpc>
              <a:spcBef>
                <a:spcPts val="1710"/>
              </a:spcBef>
              <a:spcAft>
                <a:spcPts val="0"/>
              </a:spcAft>
              <a:buClr>
                <a:srgbClr val="FFBA00"/>
              </a:buClr>
              <a:buSzPts val="1400"/>
              <a:buFont typeface="Courier New"/>
              <a:buChar char="o"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Debolezze nei protocolli operativi e carenze di sicurezza dei protocolli di comunicazione TCP/IP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-274320" lvl="0" marL="287020" marR="194310" rtl="0" algn="l">
              <a:lnSpc>
                <a:spcPct val="101400"/>
              </a:lnSpc>
              <a:spcBef>
                <a:spcPts val="1155"/>
              </a:spcBef>
              <a:spcAft>
                <a:spcPts val="0"/>
              </a:spcAft>
              <a:buClr>
                <a:srgbClr val="FFBA00"/>
              </a:buClr>
              <a:buSzPts val="1400"/>
              <a:buFont typeface="Courier New"/>
              <a:buChar char="o"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Strumenti offensivi contro riservatezza, integrità e disponibilità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-273685" lvl="0" marL="286385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BA00"/>
              </a:buClr>
              <a:buSzPts val="1400"/>
              <a:buFont typeface="Courier New"/>
              <a:buChar char="o"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Migliori pratiche, raccomandazioni e linee guida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-273685" lvl="0" marL="286385" rtl="0" algn="l">
              <a:lnSpc>
                <a:spcPct val="100000"/>
              </a:lnSpc>
              <a:spcBef>
                <a:spcPts val="1225"/>
              </a:spcBef>
              <a:spcAft>
                <a:spcPts val="0"/>
              </a:spcAft>
              <a:buClr>
                <a:srgbClr val="FFBA00"/>
              </a:buClr>
              <a:buSzPts val="1400"/>
              <a:buFont typeface="Courier New"/>
              <a:buChar char="o"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Osservazioni finali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-273685" lvl="0" marL="286385" rtl="0" algn="l">
              <a:lnSpc>
                <a:spcPct val="100000"/>
              </a:lnSpc>
              <a:spcBef>
                <a:spcPts val="1130"/>
              </a:spcBef>
              <a:spcAft>
                <a:spcPts val="0"/>
              </a:spcAft>
              <a:buClr>
                <a:srgbClr val="FFBA00"/>
              </a:buClr>
              <a:buSzPts val="1400"/>
              <a:buFont typeface="Courier New"/>
              <a:buChar char="o"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Riferimenti e fonti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8" name="Google Shape;78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49376" y="6167335"/>
            <a:ext cx="3294001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3"/>
          <p:cNvSpPr txBox="1"/>
          <p:nvPr/>
        </p:nvSpPr>
        <p:spPr>
          <a:xfrm>
            <a:off x="84510" y="6341364"/>
            <a:ext cx="3769360" cy="443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7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CSP004_C_E - ARGOMENTO 2: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17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Cristina Alcaraz, 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0" name="Google Shape;80;p3"/>
          <p:cNvSpPr/>
          <p:nvPr/>
        </p:nvSpPr>
        <p:spPr>
          <a:xfrm>
            <a:off x="3498188" y="17721"/>
            <a:ext cx="2545080" cy="6837680"/>
          </a:xfrm>
          <a:custGeom>
            <a:rect b="b" l="l" r="r" t="t"/>
            <a:pathLst>
              <a:path extrusionOk="0" h="6837680" w="2545079">
                <a:moveTo>
                  <a:pt x="1321418" y="2283048"/>
                </a:moveTo>
                <a:lnTo>
                  <a:pt x="1271585" y="2291184"/>
                </a:lnTo>
                <a:lnTo>
                  <a:pt x="1226182" y="2312358"/>
                </a:lnTo>
                <a:lnTo>
                  <a:pt x="1187879" y="2345356"/>
                </a:lnTo>
                <a:lnTo>
                  <a:pt x="1159347" y="2388967"/>
                </a:lnTo>
                <a:lnTo>
                  <a:pt x="1159347" y="2390230"/>
                </a:lnTo>
                <a:lnTo>
                  <a:pt x="819255" y="3658619"/>
                </a:lnTo>
                <a:lnTo>
                  <a:pt x="0" y="6835909"/>
                </a:lnTo>
                <a:lnTo>
                  <a:pt x="6637" y="6836639"/>
                </a:lnTo>
                <a:lnTo>
                  <a:pt x="13275" y="6837014"/>
                </a:lnTo>
                <a:lnTo>
                  <a:pt x="20860" y="6837172"/>
                </a:lnTo>
                <a:lnTo>
                  <a:pt x="26549" y="6837172"/>
                </a:lnTo>
                <a:lnTo>
                  <a:pt x="843276" y="3664936"/>
                </a:lnTo>
                <a:lnTo>
                  <a:pt x="1183368" y="2397810"/>
                </a:lnTo>
                <a:lnTo>
                  <a:pt x="1208017" y="2360385"/>
                </a:lnTo>
                <a:lnTo>
                  <a:pt x="1240979" y="2332178"/>
                </a:lnTo>
                <a:lnTo>
                  <a:pt x="1279949" y="2314218"/>
                </a:lnTo>
                <a:lnTo>
                  <a:pt x="1322621" y="2307537"/>
                </a:lnTo>
                <a:lnTo>
                  <a:pt x="1417705" y="2307537"/>
                </a:lnTo>
                <a:lnTo>
                  <a:pt x="1373010" y="2289163"/>
                </a:lnTo>
                <a:lnTo>
                  <a:pt x="1321418" y="2283048"/>
                </a:lnTo>
                <a:close/>
              </a:path>
              <a:path extrusionOk="0" h="6837680" w="2545079">
                <a:moveTo>
                  <a:pt x="1417705" y="2307537"/>
                </a:moveTo>
                <a:lnTo>
                  <a:pt x="1322621" y="2307537"/>
                </a:lnTo>
                <a:lnTo>
                  <a:pt x="1366688" y="2313167"/>
                </a:lnTo>
                <a:lnTo>
                  <a:pt x="1412486" y="2333997"/>
                </a:lnTo>
                <a:lnTo>
                  <a:pt x="1448453" y="2367015"/>
                </a:lnTo>
                <a:lnTo>
                  <a:pt x="1472646" y="2408948"/>
                </a:lnTo>
                <a:lnTo>
                  <a:pt x="1483124" y="2456520"/>
                </a:lnTo>
                <a:lnTo>
                  <a:pt x="1477945" y="2506456"/>
                </a:lnTo>
                <a:lnTo>
                  <a:pt x="1220031" y="3457748"/>
                </a:lnTo>
                <a:lnTo>
                  <a:pt x="1214086" y="3493142"/>
                </a:lnTo>
                <a:lnTo>
                  <a:pt x="1223055" y="3563455"/>
                </a:lnTo>
                <a:lnTo>
                  <a:pt x="1258494" y="3626483"/>
                </a:lnTo>
                <a:lnTo>
                  <a:pt x="1314715" y="3669910"/>
                </a:lnTo>
                <a:lnTo>
                  <a:pt x="1397611" y="3689044"/>
                </a:lnTo>
                <a:lnTo>
                  <a:pt x="1444653" y="3682622"/>
                </a:lnTo>
                <a:lnTo>
                  <a:pt x="1487902" y="3664620"/>
                </a:lnTo>
                <a:lnTo>
                  <a:pt x="1490650" y="3662531"/>
                </a:lnTo>
                <a:lnTo>
                  <a:pt x="1404021" y="3662531"/>
                </a:lnTo>
                <a:lnTo>
                  <a:pt x="1354047" y="3657356"/>
                </a:lnTo>
                <a:lnTo>
                  <a:pt x="1299050" y="3630194"/>
                </a:lnTo>
                <a:lnTo>
                  <a:pt x="1259225" y="3584083"/>
                </a:lnTo>
                <a:lnTo>
                  <a:pt x="1239313" y="3525969"/>
                </a:lnTo>
                <a:lnTo>
                  <a:pt x="1238602" y="3495254"/>
                </a:lnTo>
                <a:lnTo>
                  <a:pt x="1244053" y="3464065"/>
                </a:lnTo>
                <a:lnTo>
                  <a:pt x="1501968" y="2512773"/>
                </a:lnTo>
                <a:lnTo>
                  <a:pt x="1508395" y="2464187"/>
                </a:lnTo>
                <a:lnTo>
                  <a:pt x="1501968" y="2417181"/>
                </a:lnTo>
                <a:lnTo>
                  <a:pt x="1483952" y="2373964"/>
                </a:lnTo>
                <a:lnTo>
                  <a:pt x="1455611" y="2336749"/>
                </a:lnTo>
                <a:lnTo>
                  <a:pt x="1418209" y="2307745"/>
                </a:lnTo>
                <a:lnTo>
                  <a:pt x="1417705" y="2307537"/>
                </a:lnTo>
                <a:close/>
              </a:path>
              <a:path extrusionOk="0" h="6837680" w="2545079">
                <a:moveTo>
                  <a:pt x="2545001" y="0"/>
                </a:moveTo>
                <a:lnTo>
                  <a:pt x="2518451" y="0"/>
                </a:lnTo>
                <a:lnTo>
                  <a:pt x="1939410" y="2100926"/>
                </a:lnTo>
                <a:lnTo>
                  <a:pt x="1547482" y="3546182"/>
                </a:lnTo>
                <a:lnTo>
                  <a:pt x="1526636" y="3591946"/>
                </a:lnTo>
                <a:lnTo>
                  <a:pt x="1493593" y="3627885"/>
                </a:lnTo>
                <a:lnTo>
                  <a:pt x="1451629" y="3652060"/>
                </a:lnTo>
                <a:lnTo>
                  <a:pt x="1404021" y="3662531"/>
                </a:lnTo>
                <a:lnTo>
                  <a:pt x="1490650" y="3662531"/>
                </a:lnTo>
                <a:lnTo>
                  <a:pt x="1525146" y="3636300"/>
                </a:lnTo>
                <a:lnTo>
                  <a:pt x="1554172" y="3598927"/>
                </a:lnTo>
                <a:lnTo>
                  <a:pt x="1572767" y="3553763"/>
                </a:lnTo>
                <a:lnTo>
                  <a:pt x="1964695" y="2108506"/>
                </a:lnTo>
                <a:lnTo>
                  <a:pt x="2539944" y="16422"/>
                </a:lnTo>
                <a:lnTo>
                  <a:pt x="2543737" y="3789"/>
                </a:lnTo>
                <a:lnTo>
                  <a:pt x="2545001" y="0"/>
                </a:lnTo>
                <a:close/>
              </a:path>
            </a:pathLst>
          </a:custGeom>
          <a:solidFill>
            <a:srgbClr val="FFBA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0" y="-2235"/>
            <a:ext cx="5840730" cy="6862275"/>
            <a:chOff x="0" y="-2235"/>
            <a:chExt cx="5840730" cy="6862275"/>
          </a:xfrm>
        </p:grpSpPr>
        <p:pic>
          <p:nvPicPr>
            <p:cNvPr id="86" name="Google Shape;86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425696" y="5059679"/>
              <a:ext cx="929639" cy="17983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Google Shape;87;p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2235"/>
              <a:ext cx="5840730" cy="6862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8" name="Google Shape;88;p4"/>
            <p:cNvSpPr/>
            <p:nvPr/>
          </p:nvSpPr>
          <p:spPr>
            <a:xfrm>
              <a:off x="2932646" y="0"/>
              <a:ext cx="1818639" cy="6858000"/>
            </a:xfrm>
            <a:custGeom>
              <a:rect b="b" l="l" r="r" t="t"/>
              <a:pathLst>
                <a:path extrusionOk="0" h="6858000" w="1818639">
                  <a:moveTo>
                    <a:pt x="1818556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22225">
              <a:solidFill>
                <a:srgbClr val="D87A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4"/>
          <p:cNvSpPr txBox="1"/>
          <p:nvPr>
            <p:ph type="title"/>
          </p:nvPr>
        </p:nvSpPr>
        <p:spPr>
          <a:xfrm>
            <a:off x="6455111" y="964691"/>
            <a:ext cx="4283709" cy="1833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32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Argomento-2: Comune</a:t>
            </a:r>
            <a:endParaRPr/>
          </a:p>
          <a:p>
            <a:pPr indent="0" lvl="0" marL="12700" marR="5080" rtl="0" algn="l">
              <a:lnSpc>
                <a:spcPct val="90900"/>
              </a:lnSpc>
              <a:spcBef>
                <a:spcPts val="130"/>
              </a:spcBef>
              <a:spcAft>
                <a:spcPts val="0"/>
              </a:spcAft>
              <a:buNone/>
            </a:pPr>
            <a:r>
              <a:rPr lang="en-US"/>
              <a:t>Debolezze e attacchi alla sicurezza nelle reti di controllo dell'energia</a:t>
            </a:r>
            <a:endParaRPr/>
          </a:p>
        </p:txBody>
      </p:sp>
      <p:sp>
        <p:nvSpPr>
          <p:cNvPr id="90" name="Google Shape;90;p4"/>
          <p:cNvSpPr txBox="1"/>
          <p:nvPr/>
        </p:nvSpPr>
        <p:spPr>
          <a:xfrm>
            <a:off x="6488577" y="3288284"/>
            <a:ext cx="4872355" cy="268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222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Panoramica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indent="-274320" lvl="0" marL="287020" marR="5080" rtl="0" algn="l">
              <a:lnSpc>
                <a:spcPct val="115000"/>
              </a:lnSpc>
              <a:spcBef>
                <a:spcPts val="1710"/>
              </a:spcBef>
              <a:spcAft>
                <a:spcPts val="0"/>
              </a:spcAft>
              <a:buClr>
                <a:srgbClr val="FFBA00"/>
              </a:buClr>
              <a:buSzPts val="1400"/>
              <a:buFont typeface="Courier New"/>
              <a:buChar char="o"/>
            </a:pPr>
            <a:r>
              <a:rPr lang="en-US" sz="14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Debolezze nei protocolli operativi e carenze di sicurezza dei protocolli di comunicazione TCP/IP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-274320" lvl="0" marL="287020" marR="186690" rtl="0" algn="l">
              <a:lnSpc>
                <a:spcPct val="101400"/>
              </a:lnSpc>
              <a:spcBef>
                <a:spcPts val="1155"/>
              </a:spcBef>
              <a:spcAft>
                <a:spcPts val="0"/>
              </a:spcAft>
              <a:buClr>
                <a:srgbClr val="FFBA00"/>
              </a:buClr>
              <a:buSzPts val="1400"/>
              <a:buFont typeface="Courier New"/>
              <a:buChar char="o"/>
            </a:pPr>
            <a:r>
              <a:rPr b="1"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Strumenti offensivi contro riservatezza, integrità e disponibilità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-273685" lvl="0" marL="286385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BA00"/>
              </a:buClr>
              <a:buSzPts val="1400"/>
              <a:buFont typeface="Courier New"/>
              <a:buChar char="o"/>
            </a:pPr>
            <a:r>
              <a:rPr lang="en-US" sz="14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Migliori pratiche, raccomandazioni e linee guida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-273685" lvl="0" marL="286385" rtl="0" algn="l">
              <a:lnSpc>
                <a:spcPct val="100000"/>
              </a:lnSpc>
              <a:spcBef>
                <a:spcPts val="1225"/>
              </a:spcBef>
              <a:spcAft>
                <a:spcPts val="0"/>
              </a:spcAft>
              <a:buClr>
                <a:srgbClr val="FFBA00"/>
              </a:buClr>
              <a:buSzPts val="1400"/>
              <a:buFont typeface="Courier New"/>
              <a:buChar char="o"/>
            </a:pPr>
            <a:r>
              <a:rPr lang="en-US" sz="14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Osservazioni finali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-273685" lvl="0" marL="286385" rtl="0" algn="l">
              <a:lnSpc>
                <a:spcPct val="100000"/>
              </a:lnSpc>
              <a:spcBef>
                <a:spcPts val="1130"/>
              </a:spcBef>
              <a:spcAft>
                <a:spcPts val="0"/>
              </a:spcAft>
              <a:buClr>
                <a:srgbClr val="FFBA00"/>
              </a:buClr>
              <a:buSzPts val="1400"/>
              <a:buFont typeface="Courier New"/>
              <a:buChar char="o"/>
            </a:pPr>
            <a:r>
              <a:rPr lang="en-US" sz="14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Riferimenti e fonti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1" name="Google Shape;91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49376" y="6167335"/>
            <a:ext cx="3294001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4"/>
          <p:cNvSpPr txBox="1"/>
          <p:nvPr/>
        </p:nvSpPr>
        <p:spPr>
          <a:xfrm>
            <a:off x="84510" y="6341364"/>
            <a:ext cx="4659630" cy="443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7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CSP004_C_E - ARGOMENTO 2: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17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Abdelkader Shaaban, Istituto austriaco di tecnologia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3" name="Google Shape;93;p4"/>
          <p:cNvSpPr/>
          <p:nvPr/>
        </p:nvSpPr>
        <p:spPr>
          <a:xfrm>
            <a:off x="3498188" y="17721"/>
            <a:ext cx="2545080" cy="6837680"/>
          </a:xfrm>
          <a:custGeom>
            <a:rect b="b" l="l" r="r" t="t"/>
            <a:pathLst>
              <a:path extrusionOk="0" h="6837680" w="2545079">
                <a:moveTo>
                  <a:pt x="1321418" y="2283048"/>
                </a:moveTo>
                <a:lnTo>
                  <a:pt x="1271585" y="2291184"/>
                </a:lnTo>
                <a:lnTo>
                  <a:pt x="1226182" y="2312358"/>
                </a:lnTo>
                <a:lnTo>
                  <a:pt x="1187879" y="2345356"/>
                </a:lnTo>
                <a:lnTo>
                  <a:pt x="1159347" y="2388967"/>
                </a:lnTo>
                <a:lnTo>
                  <a:pt x="1159347" y="2390230"/>
                </a:lnTo>
                <a:lnTo>
                  <a:pt x="819255" y="3658619"/>
                </a:lnTo>
                <a:lnTo>
                  <a:pt x="0" y="6835909"/>
                </a:lnTo>
                <a:lnTo>
                  <a:pt x="6637" y="6836639"/>
                </a:lnTo>
                <a:lnTo>
                  <a:pt x="13275" y="6837014"/>
                </a:lnTo>
                <a:lnTo>
                  <a:pt x="20860" y="6837172"/>
                </a:lnTo>
                <a:lnTo>
                  <a:pt x="26549" y="6837172"/>
                </a:lnTo>
                <a:lnTo>
                  <a:pt x="843276" y="3664936"/>
                </a:lnTo>
                <a:lnTo>
                  <a:pt x="1183368" y="2397810"/>
                </a:lnTo>
                <a:lnTo>
                  <a:pt x="1208017" y="2360385"/>
                </a:lnTo>
                <a:lnTo>
                  <a:pt x="1240979" y="2332178"/>
                </a:lnTo>
                <a:lnTo>
                  <a:pt x="1279949" y="2314218"/>
                </a:lnTo>
                <a:lnTo>
                  <a:pt x="1322621" y="2307537"/>
                </a:lnTo>
                <a:lnTo>
                  <a:pt x="1417705" y="2307537"/>
                </a:lnTo>
                <a:lnTo>
                  <a:pt x="1373010" y="2289163"/>
                </a:lnTo>
                <a:lnTo>
                  <a:pt x="1321418" y="2283048"/>
                </a:lnTo>
                <a:close/>
              </a:path>
              <a:path extrusionOk="0" h="6837680" w="2545079">
                <a:moveTo>
                  <a:pt x="1417705" y="2307537"/>
                </a:moveTo>
                <a:lnTo>
                  <a:pt x="1322621" y="2307537"/>
                </a:lnTo>
                <a:lnTo>
                  <a:pt x="1366688" y="2313167"/>
                </a:lnTo>
                <a:lnTo>
                  <a:pt x="1412486" y="2333997"/>
                </a:lnTo>
                <a:lnTo>
                  <a:pt x="1448453" y="2367015"/>
                </a:lnTo>
                <a:lnTo>
                  <a:pt x="1472646" y="2408948"/>
                </a:lnTo>
                <a:lnTo>
                  <a:pt x="1483124" y="2456520"/>
                </a:lnTo>
                <a:lnTo>
                  <a:pt x="1477945" y="2506456"/>
                </a:lnTo>
                <a:lnTo>
                  <a:pt x="1220031" y="3457748"/>
                </a:lnTo>
                <a:lnTo>
                  <a:pt x="1214086" y="3493142"/>
                </a:lnTo>
                <a:lnTo>
                  <a:pt x="1223055" y="3563455"/>
                </a:lnTo>
                <a:lnTo>
                  <a:pt x="1258494" y="3626483"/>
                </a:lnTo>
                <a:lnTo>
                  <a:pt x="1314715" y="3669910"/>
                </a:lnTo>
                <a:lnTo>
                  <a:pt x="1397611" y="3689044"/>
                </a:lnTo>
                <a:lnTo>
                  <a:pt x="1444653" y="3682622"/>
                </a:lnTo>
                <a:lnTo>
                  <a:pt x="1487902" y="3664620"/>
                </a:lnTo>
                <a:lnTo>
                  <a:pt x="1490650" y="3662531"/>
                </a:lnTo>
                <a:lnTo>
                  <a:pt x="1404021" y="3662531"/>
                </a:lnTo>
                <a:lnTo>
                  <a:pt x="1354047" y="3657356"/>
                </a:lnTo>
                <a:lnTo>
                  <a:pt x="1299050" y="3630194"/>
                </a:lnTo>
                <a:lnTo>
                  <a:pt x="1259225" y="3584083"/>
                </a:lnTo>
                <a:lnTo>
                  <a:pt x="1239313" y="3525969"/>
                </a:lnTo>
                <a:lnTo>
                  <a:pt x="1238602" y="3495254"/>
                </a:lnTo>
                <a:lnTo>
                  <a:pt x="1244053" y="3464065"/>
                </a:lnTo>
                <a:lnTo>
                  <a:pt x="1501968" y="2512773"/>
                </a:lnTo>
                <a:lnTo>
                  <a:pt x="1508395" y="2464187"/>
                </a:lnTo>
                <a:lnTo>
                  <a:pt x="1501968" y="2417181"/>
                </a:lnTo>
                <a:lnTo>
                  <a:pt x="1483952" y="2373964"/>
                </a:lnTo>
                <a:lnTo>
                  <a:pt x="1455611" y="2336749"/>
                </a:lnTo>
                <a:lnTo>
                  <a:pt x="1418209" y="2307745"/>
                </a:lnTo>
                <a:lnTo>
                  <a:pt x="1417705" y="2307537"/>
                </a:lnTo>
                <a:close/>
              </a:path>
              <a:path extrusionOk="0" h="6837680" w="2545079">
                <a:moveTo>
                  <a:pt x="2545001" y="0"/>
                </a:moveTo>
                <a:lnTo>
                  <a:pt x="2518451" y="0"/>
                </a:lnTo>
                <a:lnTo>
                  <a:pt x="1939410" y="2100926"/>
                </a:lnTo>
                <a:lnTo>
                  <a:pt x="1547482" y="3546182"/>
                </a:lnTo>
                <a:lnTo>
                  <a:pt x="1526636" y="3591946"/>
                </a:lnTo>
                <a:lnTo>
                  <a:pt x="1493593" y="3627885"/>
                </a:lnTo>
                <a:lnTo>
                  <a:pt x="1451629" y="3652060"/>
                </a:lnTo>
                <a:lnTo>
                  <a:pt x="1404021" y="3662531"/>
                </a:lnTo>
                <a:lnTo>
                  <a:pt x="1490650" y="3662531"/>
                </a:lnTo>
                <a:lnTo>
                  <a:pt x="1525146" y="3636300"/>
                </a:lnTo>
                <a:lnTo>
                  <a:pt x="1554172" y="3598927"/>
                </a:lnTo>
                <a:lnTo>
                  <a:pt x="1572767" y="3553763"/>
                </a:lnTo>
                <a:lnTo>
                  <a:pt x="1964695" y="2108506"/>
                </a:lnTo>
                <a:lnTo>
                  <a:pt x="2539944" y="16422"/>
                </a:lnTo>
                <a:lnTo>
                  <a:pt x="2543737" y="3789"/>
                </a:lnTo>
                <a:lnTo>
                  <a:pt x="2545001" y="0"/>
                </a:lnTo>
                <a:close/>
              </a:path>
            </a:pathLst>
          </a:custGeom>
          <a:solidFill>
            <a:srgbClr val="FFBA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5"/>
          <p:cNvGrpSpPr/>
          <p:nvPr/>
        </p:nvGrpSpPr>
        <p:grpSpPr>
          <a:xfrm>
            <a:off x="6893328" y="0"/>
            <a:ext cx="5298671" cy="6858000"/>
            <a:chOff x="6893328" y="0"/>
            <a:chExt cx="5298671" cy="6858000"/>
          </a:xfrm>
        </p:grpSpPr>
        <p:sp>
          <p:nvSpPr>
            <p:cNvPr id="99" name="Google Shape;99;p5"/>
            <p:cNvSpPr/>
            <p:nvPr/>
          </p:nvSpPr>
          <p:spPr>
            <a:xfrm>
              <a:off x="6893328" y="0"/>
              <a:ext cx="1818639" cy="6858000"/>
            </a:xfrm>
            <a:custGeom>
              <a:rect b="b" l="l" r="r" t="t"/>
              <a:pathLst>
                <a:path extrusionOk="0" h="6858000" w="1818640">
                  <a:moveTo>
                    <a:pt x="0" y="6858000"/>
                  </a:moveTo>
                  <a:lnTo>
                    <a:pt x="1818556" y="0"/>
                  </a:lnTo>
                </a:path>
              </a:pathLst>
            </a:custGeom>
            <a:noFill/>
            <a:ln cap="flat" cmpd="sng" w="22225">
              <a:solidFill>
                <a:srgbClr val="D87A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00" name="Google Shape;100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181406" y="0"/>
              <a:ext cx="5010593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1" name="Google Shape;101;p5"/>
          <p:cNvSpPr txBox="1"/>
          <p:nvPr/>
        </p:nvSpPr>
        <p:spPr>
          <a:xfrm>
            <a:off x="11330203" y="6461759"/>
            <a:ext cx="102870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5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2" name="Google Shape;102;p5"/>
          <p:cNvSpPr txBox="1"/>
          <p:nvPr>
            <p:ph type="title"/>
          </p:nvPr>
        </p:nvSpPr>
        <p:spPr>
          <a:xfrm>
            <a:off x="855401" y="387600"/>
            <a:ext cx="6037800" cy="9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0">
            <a:spAutoFit/>
          </a:bodyPr>
          <a:lstStyle/>
          <a:p>
            <a:pPr indent="0" lvl="0" marL="12700" marR="5080" rtl="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</a:rPr>
              <a:t>Strumenti offensivi da applicare nelle reti di controllo dell'energia</a:t>
            </a:r>
            <a:endParaRPr sz="2800"/>
          </a:p>
        </p:txBody>
      </p:sp>
      <p:grpSp>
        <p:nvGrpSpPr>
          <p:cNvPr id="103" name="Google Shape;103;p5"/>
          <p:cNvGrpSpPr/>
          <p:nvPr/>
        </p:nvGrpSpPr>
        <p:grpSpPr>
          <a:xfrm>
            <a:off x="7377174" y="0"/>
            <a:ext cx="3466203" cy="6858000"/>
            <a:chOff x="7377174" y="0"/>
            <a:chExt cx="3466203" cy="6858000"/>
          </a:xfrm>
        </p:grpSpPr>
        <p:pic>
          <p:nvPicPr>
            <p:cNvPr id="104" name="Google Shape;104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5" name="Google Shape;105;p5"/>
            <p:cNvSpPr/>
            <p:nvPr/>
          </p:nvSpPr>
          <p:spPr>
            <a:xfrm>
              <a:off x="7377174" y="0"/>
              <a:ext cx="2555240" cy="6858000"/>
            </a:xfrm>
            <a:custGeom>
              <a:rect b="b" l="l" r="r" t="t"/>
              <a:pathLst>
                <a:path extrusionOk="0" h="6858000" w="2555240">
                  <a:moveTo>
                    <a:pt x="1541856" y="1537132"/>
                  </a:moveTo>
                  <a:lnTo>
                    <a:pt x="1494490" y="1543598"/>
                  </a:lnTo>
                  <a:lnTo>
                    <a:pt x="1450943" y="1561725"/>
                  </a:lnTo>
                  <a:lnTo>
                    <a:pt x="1413442" y="1590241"/>
                  </a:lnTo>
                  <a:lnTo>
                    <a:pt x="1384216" y="1627873"/>
                  </a:lnTo>
                  <a:lnTo>
                    <a:pt x="1365493" y="1673349"/>
                  </a:lnTo>
                  <a:lnTo>
                    <a:pt x="970859" y="3128578"/>
                  </a:lnTo>
                  <a:lnTo>
                    <a:pt x="0" y="6858000"/>
                  </a:lnTo>
                  <a:lnTo>
                    <a:pt x="25956" y="6858000"/>
                  </a:lnTo>
                  <a:lnTo>
                    <a:pt x="996320" y="3136211"/>
                  </a:lnTo>
                  <a:lnTo>
                    <a:pt x="1390952" y="1680980"/>
                  </a:lnTo>
                  <a:lnTo>
                    <a:pt x="1411941" y="1634902"/>
                  </a:lnTo>
                  <a:lnTo>
                    <a:pt x="1445212" y="1598715"/>
                  </a:lnTo>
                  <a:lnTo>
                    <a:pt x="1487466" y="1574373"/>
                  </a:lnTo>
                  <a:lnTo>
                    <a:pt x="1535403" y="1563830"/>
                  </a:lnTo>
                  <a:lnTo>
                    <a:pt x="1637281" y="1563830"/>
                  </a:lnTo>
                  <a:lnTo>
                    <a:pt x="1625324" y="1556399"/>
                  </a:lnTo>
                  <a:lnTo>
                    <a:pt x="1590814" y="1543598"/>
                  </a:lnTo>
                  <a:lnTo>
                    <a:pt x="1541856" y="1537132"/>
                  </a:lnTo>
                  <a:close/>
                </a:path>
                <a:path extrusionOk="0" h="6858000" w="2555240">
                  <a:moveTo>
                    <a:pt x="1637281" y="1563830"/>
                  </a:moveTo>
                  <a:lnTo>
                    <a:pt x="1535403" y="1563830"/>
                  </a:lnTo>
                  <a:lnTo>
                    <a:pt x="1585722" y="1569040"/>
                  </a:lnTo>
                  <a:lnTo>
                    <a:pt x="1614962" y="1580210"/>
                  </a:lnTo>
                  <a:lnTo>
                    <a:pt x="1663416" y="1617338"/>
                  </a:lnTo>
                  <a:lnTo>
                    <a:pt x="1694326" y="1671361"/>
                  </a:lnTo>
                  <a:lnTo>
                    <a:pt x="1701964" y="1732261"/>
                  </a:lnTo>
                  <a:lnTo>
                    <a:pt x="1696474" y="1763665"/>
                  </a:lnTo>
                  <a:lnTo>
                    <a:pt x="1436780" y="2721522"/>
                  </a:lnTo>
                  <a:lnTo>
                    <a:pt x="1430309" y="2770443"/>
                  </a:lnTo>
                  <a:lnTo>
                    <a:pt x="1436780" y="2817773"/>
                  </a:lnTo>
                  <a:lnTo>
                    <a:pt x="1454921" y="2861288"/>
                  </a:lnTo>
                  <a:lnTo>
                    <a:pt x="1483458" y="2898760"/>
                  </a:lnTo>
                  <a:lnTo>
                    <a:pt x="1521118" y="2927964"/>
                  </a:lnTo>
                  <a:lnTo>
                    <a:pt x="1566627" y="2946674"/>
                  </a:lnTo>
                  <a:lnTo>
                    <a:pt x="1618576" y="2952831"/>
                  </a:lnTo>
                  <a:lnTo>
                    <a:pt x="1668753" y="2944640"/>
                  </a:lnTo>
                  <a:lnTo>
                    <a:pt x="1704059" y="2928175"/>
                  </a:lnTo>
                  <a:lnTo>
                    <a:pt x="1617364" y="2928175"/>
                  </a:lnTo>
                  <a:lnTo>
                    <a:pt x="1572991" y="2922507"/>
                  </a:lnTo>
                  <a:lnTo>
                    <a:pt x="1526878" y="2901533"/>
                  </a:lnTo>
                  <a:lnTo>
                    <a:pt x="1490664" y="2868286"/>
                  </a:lnTo>
                  <a:lnTo>
                    <a:pt x="1466303" y="2826064"/>
                  </a:lnTo>
                  <a:lnTo>
                    <a:pt x="1455753" y="2778164"/>
                  </a:lnTo>
                  <a:lnTo>
                    <a:pt x="1460967" y="2727882"/>
                  </a:lnTo>
                  <a:lnTo>
                    <a:pt x="1720661" y="1770024"/>
                  </a:lnTo>
                  <a:lnTo>
                    <a:pt x="1726648" y="1734387"/>
                  </a:lnTo>
                  <a:lnTo>
                    <a:pt x="1725674" y="1701333"/>
                  </a:lnTo>
                  <a:lnTo>
                    <a:pt x="1725594" y="1698631"/>
                  </a:lnTo>
                  <a:lnTo>
                    <a:pt x="1717618" y="1663589"/>
                  </a:lnTo>
                  <a:lnTo>
                    <a:pt x="1702839" y="1630098"/>
                  </a:lnTo>
                  <a:lnTo>
                    <a:pt x="1681934" y="1600125"/>
                  </a:lnTo>
                  <a:lnTo>
                    <a:pt x="1655897" y="1575400"/>
                  </a:lnTo>
                  <a:lnTo>
                    <a:pt x="1637281" y="1563830"/>
                  </a:lnTo>
                  <a:close/>
                </a:path>
                <a:path extrusionOk="0" h="6858000" w="2555240">
                  <a:moveTo>
                    <a:pt x="2555219" y="0"/>
                  </a:moveTo>
                  <a:lnTo>
                    <a:pt x="2528139" y="0"/>
                  </a:lnTo>
                  <a:lnTo>
                    <a:pt x="2100017" y="1561407"/>
                  </a:lnTo>
                  <a:lnTo>
                    <a:pt x="1757578" y="2837279"/>
                  </a:lnTo>
                  <a:lnTo>
                    <a:pt x="1732760" y="2874962"/>
                  </a:lnTo>
                  <a:lnTo>
                    <a:pt x="1699570" y="2903364"/>
                  </a:lnTo>
                  <a:lnTo>
                    <a:pt x="1660330" y="2921448"/>
                  </a:lnTo>
                  <a:lnTo>
                    <a:pt x="1617364" y="2928175"/>
                  </a:lnTo>
                  <a:lnTo>
                    <a:pt x="1704059" y="2928175"/>
                  </a:lnTo>
                  <a:lnTo>
                    <a:pt x="1714469" y="2923320"/>
                  </a:lnTo>
                  <a:lnTo>
                    <a:pt x="1753036" y="2890094"/>
                  </a:lnTo>
                  <a:lnTo>
                    <a:pt x="1781765" y="2846183"/>
                  </a:lnTo>
                  <a:lnTo>
                    <a:pt x="1781765" y="2844910"/>
                  </a:lnTo>
                  <a:lnTo>
                    <a:pt x="2124204" y="1567768"/>
                  </a:lnTo>
                  <a:lnTo>
                    <a:pt x="255521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6" name="Google Shape;106;p5"/>
          <p:cNvSpPr txBox="1"/>
          <p:nvPr>
            <p:ph idx="1" type="body"/>
          </p:nvPr>
        </p:nvSpPr>
        <p:spPr>
          <a:xfrm>
            <a:off x="692056" y="1568196"/>
            <a:ext cx="6929700" cy="41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07950" lvl="0" marL="103504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-US" sz="1700"/>
              <a:t>	Per aumentare le competenze "pratiche", sulla piattaforma DCM è disponibile un manuale sugli "</a:t>
            </a:r>
            <a:r>
              <a:rPr b="1" i="1" lang="en-US" sz="1700">
                <a:latin typeface="Verdana"/>
                <a:ea typeface="Verdana"/>
                <a:cs typeface="Verdana"/>
                <a:sym typeface="Verdana"/>
              </a:rPr>
              <a:t>strumenti offensivi</a:t>
            </a:r>
            <a:r>
              <a:rPr lang="en-US" sz="1700"/>
              <a:t>".</a:t>
            </a:r>
            <a:endParaRPr sz="1700"/>
          </a:p>
          <a:p>
            <a:pPr indent="-163195" lvl="1" marL="39624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ts val="1500"/>
              <a:buFont typeface="Arial"/>
              <a:buChar char="•"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L'obiettivo è quello di essere consapevoli di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323850" lvl="2" marL="73914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1300"/>
              <a:buFont typeface="Verdana"/>
              <a:buAutoNum type="arabicPeriod"/>
            </a:pP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Il numero di minacce nei canali di comunicazione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-323850" lvl="2" marL="73914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0"/>
              <a:buFont typeface="Verdana"/>
              <a:buAutoNum type="arabicPeriod"/>
            </a:pP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Il numero di strumenti per la corruzione dei canali di comunicazione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-323850" lvl="2" marL="739140" marR="773430" rtl="0" algn="l">
              <a:lnSpc>
                <a:spcPct val="118750"/>
              </a:lnSpc>
              <a:spcBef>
                <a:spcPts val="750"/>
              </a:spcBef>
              <a:spcAft>
                <a:spcPts val="0"/>
              </a:spcAft>
              <a:buSzPts val="1300"/>
              <a:buFont typeface="Verdana"/>
              <a:buAutoNum type="arabicPeriod"/>
            </a:pP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E la </a:t>
            </a:r>
            <a:r>
              <a:rPr b="1" lang="en-US" sz="1300">
                <a:latin typeface="Verdana"/>
                <a:ea typeface="Verdana"/>
                <a:cs typeface="Verdana"/>
                <a:sym typeface="Verdana"/>
              </a:rPr>
              <a:t>necessità di proteggere i canali di comunicazione e i dispositivi di interconnessione</a:t>
            </a: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, compresi gli HMI.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-107950" lvl="0" marL="103504" marR="3683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-US" sz="1700"/>
              <a:t>	NOTA: questi strumenti offensivi (insieme ad altri difensivi discussi in seguito) saranno essenziali per il compito finale di questo modulo.</a:t>
            </a:r>
            <a:endParaRPr sz="1700"/>
          </a:p>
          <a:p>
            <a:pPr indent="-163195" lvl="1" marL="396240" rtl="0" algn="l">
              <a:lnSpc>
                <a:spcPct val="100000"/>
              </a:lnSpc>
              <a:spcBef>
                <a:spcPts val="610"/>
              </a:spcBef>
              <a:spcAft>
                <a:spcPts val="0"/>
              </a:spcAft>
              <a:buSzPts val="1500"/>
              <a:buFont typeface="Arial"/>
              <a:buChar char="•"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Si prega di fare riferimento alla piattaforma DCM per iniziare con il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0" lvl="0" marL="396240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b="1" lang="en-US" sz="1500">
                <a:latin typeface="Verdana"/>
                <a:ea typeface="Verdana"/>
                <a:cs typeface="Verdana"/>
                <a:sym typeface="Verdana"/>
              </a:rPr>
              <a:t>incarico finale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163830" lvl="1" marL="396240" marR="1099185" rtl="0" algn="l">
              <a:lnSpc>
                <a:spcPct val="101099"/>
              </a:lnSpc>
              <a:spcBef>
                <a:spcPts val="530"/>
              </a:spcBef>
              <a:spcAft>
                <a:spcPts val="0"/>
              </a:spcAft>
              <a:buSzPts val="1500"/>
              <a:buFont typeface="Arial"/>
              <a:buChar char="•"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Questo incarico intende </a:t>
            </a:r>
            <a:r>
              <a:rPr b="1" lang="en-US" sz="1500">
                <a:latin typeface="Verdana"/>
                <a:ea typeface="Verdana"/>
                <a:cs typeface="Verdana"/>
                <a:sym typeface="Verdana"/>
              </a:rPr>
              <a:t>intensificare le competenze pratiche e le conoscenze </a:t>
            </a: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sui problemi di sicurezza della rete.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7" name="Google Shape;107;p5"/>
          <p:cNvSpPr txBox="1"/>
          <p:nvPr/>
        </p:nvSpPr>
        <p:spPr>
          <a:xfrm>
            <a:off x="126775" y="6285600"/>
            <a:ext cx="72504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CSP004_C_E - ARGOMENTO 2: Abdelkader Shaaban, Istituto austriaco di tecnologia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8" name="Google Shape;108;p5"/>
          <p:cNvSpPr txBox="1"/>
          <p:nvPr/>
        </p:nvSpPr>
        <p:spPr>
          <a:xfrm rot="5400000">
            <a:off x="8542104" y="3149218"/>
            <a:ext cx="6693534" cy="5708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2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D9D9D9"/>
                </a:solidFill>
                <a:latin typeface="Verdana"/>
                <a:ea typeface="Verdana"/>
                <a:cs typeface="Verdana"/>
                <a:sym typeface="Verdana"/>
              </a:rPr>
              <a:t>INTENSIFICARE LE COMPETENZE PRATICHE</a:t>
            </a:r>
            <a:endParaRPr sz="35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6"/>
          <p:cNvGrpSpPr/>
          <p:nvPr/>
        </p:nvGrpSpPr>
        <p:grpSpPr>
          <a:xfrm>
            <a:off x="4561976" y="0"/>
            <a:ext cx="6535790" cy="6858000"/>
            <a:chOff x="4561976" y="0"/>
            <a:chExt cx="6535790" cy="6858000"/>
          </a:xfrm>
        </p:grpSpPr>
        <p:pic>
          <p:nvPicPr>
            <p:cNvPr id="114" name="Google Shape;114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29199" y="0"/>
              <a:ext cx="6068567" cy="68519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5" name="Google Shape;115;p6"/>
            <p:cNvSpPr/>
            <p:nvPr/>
          </p:nvSpPr>
          <p:spPr>
            <a:xfrm>
              <a:off x="4561976" y="0"/>
              <a:ext cx="1925320" cy="6858000"/>
            </a:xfrm>
            <a:custGeom>
              <a:rect b="b" l="l" r="r" t="t"/>
              <a:pathLst>
                <a:path extrusionOk="0" h="6858000" w="1925320">
                  <a:moveTo>
                    <a:pt x="192473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25400">
              <a:solidFill>
                <a:srgbClr val="D87A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6" name="Google Shape;116;p6"/>
          <p:cNvSpPr txBox="1"/>
          <p:nvPr>
            <p:ph type="title"/>
          </p:nvPr>
        </p:nvSpPr>
        <p:spPr>
          <a:xfrm>
            <a:off x="875061" y="308355"/>
            <a:ext cx="4183379" cy="1214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0">
            <a:spAutoFit/>
          </a:bodyPr>
          <a:lstStyle/>
          <a:p>
            <a:pPr indent="0" lvl="0" marL="12700" marR="5080" rtl="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BA00"/>
                </a:solidFill>
              </a:rPr>
              <a:t>Connettersi con CyberSecPro: </a:t>
            </a:r>
            <a:r>
              <a:rPr lang="en-US" sz="2800">
                <a:solidFill>
                  <a:srgbClr val="000000"/>
                </a:solidFill>
              </a:rPr>
              <a:t>come registrarsi e altre informazioni pratiche</a:t>
            </a:r>
            <a:endParaRPr sz="2800"/>
          </a:p>
        </p:txBody>
      </p:sp>
      <p:sp>
        <p:nvSpPr>
          <p:cNvPr id="117" name="Google Shape;117;p6"/>
          <p:cNvSpPr txBox="1"/>
          <p:nvPr/>
        </p:nvSpPr>
        <p:spPr>
          <a:xfrm>
            <a:off x="875061" y="2234692"/>
            <a:ext cx="4279200" cy="21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6825">
            <a:spAutoFit/>
          </a:bodyPr>
          <a:lstStyle/>
          <a:p>
            <a:pPr indent="-335915" lvl="0" marL="35496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500"/>
              <a:buFont typeface="Verdana"/>
              <a:buAutoNum type="arabicPeriod"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Sito web: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0" lvl="0" marL="304800" rtl="0" algn="l">
              <a:lnSpc>
                <a:spcPct val="100000"/>
              </a:lnSpc>
              <a:spcBef>
                <a:spcPts val="190"/>
              </a:spcBef>
              <a:spcAft>
                <a:spcPts val="0"/>
              </a:spcAft>
              <a:buNone/>
            </a:pPr>
            <a:r>
              <a:rPr lang="en-US" sz="15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www.cybersecpro-project.eu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336550" lvl="0" marL="355600" marR="351790" rtl="0" algn="l">
              <a:lnSpc>
                <a:spcPct val="112500"/>
              </a:lnSpc>
              <a:spcBef>
                <a:spcPts val="1530"/>
              </a:spcBef>
              <a:spcAft>
                <a:spcPts val="0"/>
              </a:spcAft>
              <a:buClr>
                <a:srgbClr val="FFBA00"/>
              </a:buClr>
              <a:buSzPts val="1500"/>
              <a:buFont typeface="Verdana"/>
              <a:buAutoNum type="arabicPeriod" startAt="2"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X (Twitter): </a:t>
            </a:r>
            <a:r>
              <a:rPr lang="en-US" sz="15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https://twitter.com/CyberSecPro_eu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336550" lvl="0" marL="355600" marR="5080" rtl="0" algn="l">
              <a:lnSpc>
                <a:spcPct val="106250"/>
              </a:lnSpc>
              <a:spcBef>
                <a:spcPts val="1375"/>
              </a:spcBef>
              <a:spcAft>
                <a:spcPts val="0"/>
              </a:spcAft>
              <a:buClr>
                <a:srgbClr val="FFBA00"/>
              </a:buClr>
              <a:buSzPts val="1500"/>
              <a:buFont typeface="Verdana"/>
              <a:buAutoNum type="arabicPeriod" startAt="2"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LinkedIn: </a:t>
            </a:r>
            <a:r>
              <a:rPr lang="en-US" sz="15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https:</a:t>
            </a:r>
            <a:r>
              <a:rPr lang="en-US" sz="15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//www.linkedin.com/company/cy </a:t>
            </a:r>
            <a:r>
              <a:rPr lang="en-US" sz="15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bersecpro-euproject/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18" name="Google Shape;118;p6"/>
          <p:cNvGrpSpPr/>
          <p:nvPr/>
        </p:nvGrpSpPr>
        <p:grpSpPr>
          <a:xfrm>
            <a:off x="796321" y="60959"/>
            <a:ext cx="11392631" cy="6797040"/>
            <a:chOff x="796321" y="60959"/>
            <a:chExt cx="11392631" cy="6797040"/>
          </a:xfrm>
        </p:grpSpPr>
        <p:pic>
          <p:nvPicPr>
            <p:cNvPr id="119" name="Google Shape;119;p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154168" y="60959"/>
              <a:ext cx="7034784" cy="67970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347717" y="255581"/>
              <a:ext cx="6557564" cy="63468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796321" y="4458984"/>
              <a:ext cx="4201416" cy="214343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7"/>
          <p:cNvGrpSpPr/>
          <p:nvPr/>
        </p:nvGrpSpPr>
        <p:grpSpPr>
          <a:xfrm>
            <a:off x="0" y="0"/>
            <a:ext cx="12188951" cy="6858000"/>
            <a:chOff x="0" y="0"/>
            <a:chExt cx="12188951" cy="6858000"/>
          </a:xfrm>
        </p:grpSpPr>
        <p:pic>
          <p:nvPicPr>
            <p:cNvPr id="127" name="Google Shape;127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138671" y="0"/>
              <a:ext cx="6050280" cy="6857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" name="Google Shape;128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379720" y="5059679"/>
              <a:ext cx="932688" cy="17983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0"/>
              <a:ext cx="6784017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0" name="Google Shape;130;p7"/>
          <p:cNvSpPr txBox="1"/>
          <p:nvPr>
            <p:ph type="title"/>
          </p:nvPr>
        </p:nvSpPr>
        <p:spPr>
          <a:xfrm>
            <a:off x="7049065" y="2175764"/>
            <a:ext cx="3787775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BA00"/>
                </a:solidFill>
              </a:rPr>
              <a:t>Grazie</a:t>
            </a:r>
            <a:endParaRPr sz="6000"/>
          </a:p>
        </p:txBody>
      </p:sp>
      <p:sp>
        <p:nvSpPr>
          <p:cNvPr id="131" name="Google Shape;131;p7"/>
          <p:cNvSpPr txBox="1"/>
          <p:nvPr/>
        </p:nvSpPr>
        <p:spPr>
          <a:xfrm>
            <a:off x="7049065" y="3575811"/>
            <a:ext cx="4004310" cy="1732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Per qualsiasi domanda, non esitate a contattarci: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285750" lvl="0" marL="298450" marR="1706245" rtl="0" algn="l">
              <a:lnSpc>
                <a:spcPct val="100800"/>
              </a:lnSpc>
              <a:spcBef>
                <a:spcPts val="1855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Cristina Alcaraz Professore associato Università di Malaga </a:t>
            </a:r>
            <a:r>
              <a:rPr lang="en-US" sz="16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alcaraz@uma.es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32" name="Google Shape;132;p7"/>
          <p:cNvGrpSpPr/>
          <p:nvPr/>
        </p:nvGrpSpPr>
        <p:grpSpPr>
          <a:xfrm>
            <a:off x="4063270" y="0"/>
            <a:ext cx="6780107" cy="6858000"/>
            <a:chOff x="4063270" y="0"/>
            <a:chExt cx="6780107" cy="6858000"/>
          </a:xfrm>
        </p:grpSpPr>
        <p:pic>
          <p:nvPicPr>
            <p:cNvPr id="133" name="Google Shape;133;p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7"/>
            <p:cNvSpPr/>
            <p:nvPr/>
          </p:nvSpPr>
          <p:spPr>
            <a:xfrm>
              <a:off x="4443585" y="5020"/>
              <a:ext cx="2545080" cy="6837680"/>
            </a:xfrm>
            <a:custGeom>
              <a:rect b="b" l="l" r="r" t="t"/>
              <a:pathLst>
                <a:path extrusionOk="0" h="6837680" w="2545079">
                  <a:moveTo>
                    <a:pt x="1321419" y="2283050"/>
                  </a:moveTo>
                  <a:lnTo>
                    <a:pt x="1271586" y="2291185"/>
                  </a:lnTo>
                  <a:lnTo>
                    <a:pt x="1226183" y="2312359"/>
                  </a:lnTo>
                  <a:lnTo>
                    <a:pt x="1187880" y="2345357"/>
                  </a:lnTo>
                  <a:lnTo>
                    <a:pt x="1159347" y="2388967"/>
                  </a:lnTo>
                  <a:lnTo>
                    <a:pt x="1159347" y="2390231"/>
                  </a:lnTo>
                  <a:lnTo>
                    <a:pt x="819255" y="3658619"/>
                  </a:lnTo>
                  <a:lnTo>
                    <a:pt x="0" y="6835910"/>
                  </a:lnTo>
                  <a:lnTo>
                    <a:pt x="6637" y="6836640"/>
                  </a:lnTo>
                  <a:lnTo>
                    <a:pt x="13275" y="6837015"/>
                  </a:lnTo>
                  <a:lnTo>
                    <a:pt x="20860" y="6837173"/>
                  </a:lnTo>
                  <a:lnTo>
                    <a:pt x="26549" y="6837173"/>
                  </a:lnTo>
                  <a:lnTo>
                    <a:pt x="843276" y="3664936"/>
                  </a:lnTo>
                  <a:lnTo>
                    <a:pt x="1183368" y="2397810"/>
                  </a:lnTo>
                  <a:lnTo>
                    <a:pt x="1208017" y="2360385"/>
                  </a:lnTo>
                  <a:lnTo>
                    <a:pt x="1240979" y="2332178"/>
                  </a:lnTo>
                  <a:lnTo>
                    <a:pt x="1279950" y="2314218"/>
                  </a:lnTo>
                  <a:lnTo>
                    <a:pt x="1322622" y="2307538"/>
                  </a:lnTo>
                  <a:lnTo>
                    <a:pt x="1417704" y="2307538"/>
                  </a:lnTo>
                  <a:lnTo>
                    <a:pt x="1373012" y="2289164"/>
                  </a:lnTo>
                  <a:lnTo>
                    <a:pt x="1321419" y="2283050"/>
                  </a:lnTo>
                  <a:close/>
                </a:path>
                <a:path extrusionOk="0" h="6837680" w="2545079">
                  <a:moveTo>
                    <a:pt x="1417704" y="2307538"/>
                  </a:moveTo>
                  <a:lnTo>
                    <a:pt x="1322622" y="2307538"/>
                  </a:lnTo>
                  <a:lnTo>
                    <a:pt x="1366690" y="2313167"/>
                  </a:lnTo>
                  <a:lnTo>
                    <a:pt x="1412487" y="2333998"/>
                  </a:lnTo>
                  <a:lnTo>
                    <a:pt x="1448453" y="2367016"/>
                  </a:lnTo>
                  <a:lnTo>
                    <a:pt x="1472646" y="2408949"/>
                  </a:lnTo>
                  <a:lnTo>
                    <a:pt x="1483125" y="2456521"/>
                  </a:lnTo>
                  <a:lnTo>
                    <a:pt x="1477947" y="2506458"/>
                  </a:lnTo>
                  <a:lnTo>
                    <a:pt x="1220033" y="3457750"/>
                  </a:lnTo>
                  <a:lnTo>
                    <a:pt x="1214086" y="3493143"/>
                  </a:lnTo>
                  <a:lnTo>
                    <a:pt x="1215054" y="3525971"/>
                  </a:lnTo>
                  <a:lnTo>
                    <a:pt x="1215133" y="3528655"/>
                  </a:lnTo>
                  <a:lnTo>
                    <a:pt x="1223055" y="3563456"/>
                  </a:lnTo>
                  <a:lnTo>
                    <a:pt x="1258495" y="3626484"/>
                  </a:lnTo>
                  <a:lnTo>
                    <a:pt x="1314716" y="3669911"/>
                  </a:lnTo>
                  <a:lnTo>
                    <a:pt x="1397612" y="3689046"/>
                  </a:lnTo>
                  <a:lnTo>
                    <a:pt x="1444654" y="3682624"/>
                  </a:lnTo>
                  <a:lnTo>
                    <a:pt x="1487903" y="3664621"/>
                  </a:lnTo>
                  <a:lnTo>
                    <a:pt x="1490651" y="3662531"/>
                  </a:lnTo>
                  <a:lnTo>
                    <a:pt x="1404021" y="3662531"/>
                  </a:lnTo>
                  <a:lnTo>
                    <a:pt x="1354047" y="3657357"/>
                  </a:lnTo>
                  <a:lnTo>
                    <a:pt x="1299051" y="3630195"/>
                  </a:lnTo>
                  <a:lnTo>
                    <a:pt x="1259225" y="3584084"/>
                  </a:lnTo>
                  <a:lnTo>
                    <a:pt x="1239313" y="3525971"/>
                  </a:lnTo>
                  <a:lnTo>
                    <a:pt x="1238602" y="3495255"/>
                  </a:lnTo>
                  <a:lnTo>
                    <a:pt x="1244055" y="3464067"/>
                  </a:lnTo>
                  <a:lnTo>
                    <a:pt x="1501968" y="2512775"/>
                  </a:lnTo>
                  <a:lnTo>
                    <a:pt x="1508395" y="2464189"/>
                  </a:lnTo>
                  <a:lnTo>
                    <a:pt x="1501968" y="2417182"/>
                  </a:lnTo>
                  <a:lnTo>
                    <a:pt x="1483952" y="2373966"/>
                  </a:lnTo>
                  <a:lnTo>
                    <a:pt x="1455611" y="2336750"/>
                  </a:lnTo>
                  <a:lnTo>
                    <a:pt x="1418210" y="2307746"/>
                  </a:lnTo>
                  <a:lnTo>
                    <a:pt x="1417704" y="2307538"/>
                  </a:lnTo>
                  <a:close/>
                </a:path>
                <a:path extrusionOk="0" h="6837680" w="2545079">
                  <a:moveTo>
                    <a:pt x="2545001" y="0"/>
                  </a:moveTo>
                  <a:lnTo>
                    <a:pt x="2518451" y="0"/>
                  </a:lnTo>
                  <a:lnTo>
                    <a:pt x="1939410" y="2100927"/>
                  </a:lnTo>
                  <a:lnTo>
                    <a:pt x="1547482" y="3546182"/>
                  </a:lnTo>
                  <a:lnTo>
                    <a:pt x="1526636" y="3591946"/>
                  </a:lnTo>
                  <a:lnTo>
                    <a:pt x="1493593" y="3627886"/>
                  </a:lnTo>
                  <a:lnTo>
                    <a:pt x="1451629" y="3652061"/>
                  </a:lnTo>
                  <a:lnTo>
                    <a:pt x="1404021" y="3662531"/>
                  </a:lnTo>
                  <a:lnTo>
                    <a:pt x="1490651" y="3662531"/>
                  </a:lnTo>
                  <a:lnTo>
                    <a:pt x="1525146" y="3636302"/>
                  </a:lnTo>
                  <a:lnTo>
                    <a:pt x="1554173" y="3598928"/>
                  </a:lnTo>
                  <a:lnTo>
                    <a:pt x="1572769" y="3553764"/>
                  </a:lnTo>
                  <a:lnTo>
                    <a:pt x="1964695" y="2108507"/>
                  </a:lnTo>
                  <a:lnTo>
                    <a:pt x="2539944" y="16423"/>
                  </a:lnTo>
                  <a:lnTo>
                    <a:pt x="2543737" y="3790"/>
                  </a:lnTo>
                  <a:lnTo>
                    <a:pt x="2545001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7"/>
            <p:cNvSpPr/>
            <p:nvPr/>
          </p:nvSpPr>
          <p:spPr>
            <a:xfrm>
              <a:off x="4063270" y="0"/>
              <a:ext cx="1818639" cy="6858000"/>
            </a:xfrm>
            <a:custGeom>
              <a:rect b="b" l="l" r="r" t="t"/>
              <a:pathLst>
                <a:path extrusionOk="0" h="6858000" w="1818639">
                  <a:moveTo>
                    <a:pt x="1818556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22225">
              <a:solidFill>
                <a:srgbClr val="D87A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6" name="Google Shape;136;p7"/>
          <p:cNvSpPr txBox="1"/>
          <p:nvPr/>
        </p:nvSpPr>
        <p:spPr>
          <a:xfrm>
            <a:off x="84510" y="6341364"/>
            <a:ext cx="3769360" cy="443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7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CSP004_C_E - ARGOMENTO 2: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17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Cristina Alcaraz, 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7882D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2025-03-31T11:03:27.0000000Z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2024-06-06T00:00:00Z</vt:filetime>
  </property>
  <property fmtid="{D5CDD505-2E9C-101B-9397-08002B2CF9AE}" pid="3" name="LastSaved">
    <vt:filetime>2025-03-31T00:00:00Z</vt:filetime>
  </property>
  <property fmtid="{D5CDD505-2E9C-101B-9397-08002B2CF9AE}" pid="4" name="Producer">
    <vt:lpwstr>macOS Versión 10.15.7 (Compilación 19H2026) Quartz PDFContext</vt:lpwstr>
  </property>
</Properties>
</file>